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77" r:id="rId2"/>
    <p:sldId id="278" r:id="rId3"/>
    <p:sldId id="276" r:id="rId4"/>
    <p:sldId id="556" r:id="rId5"/>
    <p:sldId id="257" r:id="rId6"/>
    <p:sldId id="561" r:id="rId7"/>
    <p:sldId id="259" r:id="rId8"/>
    <p:sldId id="260" r:id="rId9"/>
    <p:sldId id="273" r:id="rId10"/>
    <p:sldId id="274" r:id="rId11"/>
    <p:sldId id="275" r:id="rId12"/>
    <p:sldId id="559" r:id="rId13"/>
    <p:sldId id="554" r:id="rId14"/>
    <p:sldId id="270" r:id="rId15"/>
    <p:sldId id="282" r:id="rId16"/>
    <p:sldId id="558" r:id="rId17"/>
    <p:sldId id="546" r:id="rId18"/>
    <p:sldId id="547" r:id="rId19"/>
    <p:sldId id="515" r:id="rId20"/>
    <p:sldId id="385" r:id="rId21"/>
    <p:sldId id="505" r:id="rId22"/>
    <p:sldId id="549" r:id="rId23"/>
    <p:sldId id="557" r:id="rId24"/>
    <p:sldId id="468" r:id="rId25"/>
    <p:sldId id="434" r:id="rId26"/>
    <p:sldId id="553" r:id="rId27"/>
  </p:sldIdLst>
  <p:sldSz cx="9144000" cy="6858000" type="screen4x3"/>
  <p:notesSz cx="6808788" cy="9940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94660"/>
  </p:normalViewPr>
  <p:slideViewPr>
    <p:cSldViewPr>
      <p:cViewPr varScale="1">
        <p:scale>
          <a:sx n="101" d="100"/>
          <a:sy n="101" d="100"/>
        </p:scale>
        <p:origin x="312"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704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737" y="0"/>
            <a:ext cx="2950475" cy="497046"/>
          </a:xfrm>
          <a:prstGeom prst="rect">
            <a:avLst/>
          </a:prstGeom>
        </p:spPr>
        <p:txBody>
          <a:bodyPr vert="horz" lIns="91440" tIns="45720" rIns="91440" bIns="45720" rtlCol="0"/>
          <a:lstStyle>
            <a:lvl1pPr algn="r">
              <a:defRPr sz="1200"/>
            </a:lvl1pPr>
          </a:lstStyle>
          <a:p>
            <a:fld id="{6C014BAC-10A3-4438-AC8B-C4D12A0B6E3E}" type="datetimeFigureOut">
              <a:rPr lang="en-GB" smtClean="0"/>
              <a:t>06/06/2022</a:t>
            </a:fld>
            <a:endParaRPr lang="en-GB"/>
          </a:p>
        </p:txBody>
      </p:sp>
      <p:sp>
        <p:nvSpPr>
          <p:cNvPr id="4" name="Slide Image Placeholder 3"/>
          <p:cNvSpPr>
            <a:spLocks noGrp="1" noRot="1" noChangeAspect="1"/>
          </p:cNvSpPr>
          <p:nvPr>
            <p:ph type="sldImg" idx="2"/>
          </p:nvPr>
        </p:nvSpPr>
        <p:spPr>
          <a:xfrm>
            <a:off x="920750" y="746125"/>
            <a:ext cx="4967288" cy="37274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79" y="4721940"/>
            <a:ext cx="5447030" cy="447341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2154"/>
            <a:ext cx="2950475" cy="497046"/>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737" y="9442154"/>
            <a:ext cx="2950475" cy="497046"/>
          </a:xfrm>
          <a:prstGeom prst="rect">
            <a:avLst/>
          </a:prstGeom>
        </p:spPr>
        <p:txBody>
          <a:bodyPr vert="horz" lIns="91440" tIns="45720" rIns="91440" bIns="45720" rtlCol="0" anchor="b"/>
          <a:lstStyle>
            <a:lvl1pPr algn="r">
              <a:defRPr sz="1200"/>
            </a:lvl1pPr>
          </a:lstStyle>
          <a:p>
            <a:fld id="{E08077D6-8322-45BE-BB24-755F548EBF66}" type="slidenum">
              <a:rPr lang="en-GB" smtClean="0"/>
              <a:t>‹#›</a:t>
            </a:fld>
            <a:endParaRPr lang="en-GB"/>
          </a:p>
        </p:txBody>
      </p:sp>
    </p:spTree>
    <p:extLst>
      <p:ext uri="{BB962C8B-B14F-4D97-AF65-F5344CB8AC3E}">
        <p14:creationId xmlns:p14="http://schemas.microsoft.com/office/powerpoint/2010/main" val="3685585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57FE7861-F708-4DE3-8461-B0B427E2C46A}"/>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CC59A045-82B8-43F0-861A-3CE311A2226C}"/>
              </a:ext>
            </a:extLst>
          </p:cNvPr>
          <p:cNvSpPr>
            <a:spLocks noGrp="1" noChangeArrowheads="1"/>
          </p:cNvSpPr>
          <p:nvPr>
            <p:ph type="body" idx="1"/>
          </p:nvPr>
        </p:nvSpPr>
        <p:spPr>
          <a:noFill/>
        </p:spPr>
        <p:txBody>
          <a:bodyPr/>
          <a:lstStyle/>
          <a:p>
            <a:r>
              <a:rPr lang="en-GB" altLang="en-US"/>
              <a:t>The largest authority in Scotland and the UK</a:t>
            </a:r>
          </a:p>
          <a:p>
            <a:endParaRPr lang="en-GB" altLang="en-US"/>
          </a:p>
          <a:p>
            <a:r>
              <a:rPr lang="en-GB" altLang="en-US"/>
              <a:t>Biggest Planning Authority In Scotland – </a:t>
            </a:r>
          </a:p>
          <a:p>
            <a:endParaRPr lang="en-GB" altLang="en-US"/>
          </a:p>
          <a:p>
            <a:r>
              <a:rPr lang="en-GB" altLang="en-US"/>
              <a:t>Average 2,500 per annum </a:t>
            </a:r>
          </a:p>
          <a:p>
            <a:endParaRPr lang="en-GB" altLang="en-US"/>
          </a:p>
          <a:p>
            <a:r>
              <a:rPr lang="en-GB" altLang="en-US"/>
              <a:t>roughly 10% of applications in Scotland with less than 5% of population </a:t>
            </a:r>
          </a:p>
          <a:p>
            <a:endParaRPr lang="en-GB" altLang="en-US"/>
          </a:p>
          <a:p>
            <a:r>
              <a:rPr lang="en-GB" altLang="en-US"/>
              <a:t>96 % approval rate</a:t>
            </a:r>
          </a:p>
          <a:p>
            <a:endParaRPr lang="en-GB" altLang="en-US"/>
          </a:p>
          <a:p>
            <a:r>
              <a:rPr lang="en-GB" altLang="en-US"/>
              <a:t>95% dealt with under our scheme of delegation </a:t>
            </a:r>
          </a:p>
          <a:p>
            <a:endParaRPr lang="en-GB" altLang="en-US"/>
          </a:p>
          <a:p>
            <a:endParaRPr lang="en-GB" altLang="en-US"/>
          </a:p>
          <a:p>
            <a:endParaRPr lang="en-GB" altLang="en-US"/>
          </a:p>
          <a:p>
            <a:endParaRPr lang="en-GB" altLang="en-US"/>
          </a:p>
        </p:txBody>
      </p:sp>
      <p:sp>
        <p:nvSpPr>
          <p:cNvPr id="22532" name="Slide Number Placeholder 3">
            <a:extLst>
              <a:ext uri="{FF2B5EF4-FFF2-40B4-BE49-F238E27FC236}">
                <a16:creationId xmlns:a16="http://schemas.microsoft.com/office/drawing/2014/main" id="{C9009BEF-1457-46DE-BC19-37EE21C4B03A}"/>
              </a:ext>
            </a:extLst>
          </p:cNvPr>
          <p:cNvSpPr>
            <a:spLocks noGrp="1"/>
          </p:cNvSpPr>
          <p:nvPr>
            <p:ph type="sldNum" sz="quarter" idx="5"/>
          </p:nvPr>
        </p:nvSpPr>
        <p:spPr>
          <a:noFill/>
        </p:spPr>
        <p:txBody>
          <a:bodyPr/>
          <a:lstStyle>
            <a:lvl1pPr defTabSz="922338">
              <a:defRPr>
                <a:solidFill>
                  <a:schemeClr val="tx1"/>
                </a:solidFill>
                <a:latin typeface="Arial" panose="020B0604020202020204" pitchFamily="34" charset="0"/>
              </a:defRPr>
            </a:lvl1pPr>
            <a:lvl2pPr marL="742950" indent="-285750" defTabSz="922338">
              <a:defRPr>
                <a:solidFill>
                  <a:schemeClr val="tx1"/>
                </a:solidFill>
                <a:latin typeface="Arial" panose="020B0604020202020204" pitchFamily="34" charset="0"/>
              </a:defRPr>
            </a:lvl2pPr>
            <a:lvl3pPr marL="1143000" indent="-228600" defTabSz="922338">
              <a:defRPr>
                <a:solidFill>
                  <a:schemeClr val="tx1"/>
                </a:solidFill>
                <a:latin typeface="Arial" panose="020B0604020202020204" pitchFamily="34" charset="0"/>
              </a:defRPr>
            </a:lvl3pPr>
            <a:lvl4pPr marL="1600200" indent="-228600" defTabSz="922338">
              <a:defRPr>
                <a:solidFill>
                  <a:schemeClr val="tx1"/>
                </a:solidFill>
                <a:latin typeface="Arial" panose="020B0604020202020204" pitchFamily="34" charset="0"/>
              </a:defRPr>
            </a:lvl4pPr>
            <a:lvl5pPr marL="2057400" indent="-228600" defTabSz="922338">
              <a:defRPr>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a:solidFill>
                  <a:schemeClr val="tx1"/>
                </a:solidFill>
                <a:latin typeface="Arial" panose="020B0604020202020204" pitchFamily="34" charset="0"/>
              </a:defRPr>
            </a:lvl9pPr>
          </a:lstStyle>
          <a:p>
            <a:fld id="{C4EC481C-13B6-4635-9C1E-C84FFD558A0C}" type="slidenum">
              <a:rPr lang="en-GB" altLang="en-US"/>
              <a:pPr/>
              <a:t>4</a:t>
            </a:fld>
            <a:endParaRPr lang="en-GB"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 specifically a planning issue but one that we deal with.</a:t>
            </a:r>
          </a:p>
          <a:p>
            <a:endParaRPr lang="en-GB" dirty="0"/>
          </a:p>
          <a:p>
            <a:r>
              <a:rPr lang="en-GB" dirty="0"/>
              <a:t>Maximum of a dozen cases a year – evenly split on average between north and south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35F8B0-BB7C-4316-A0CE-B0326F0457B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6940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35F8B0-BB7C-4316-A0CE-B0326F0457B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1480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p:spPr>
        <p:txBody>
          <a:bodyPr/>
          <a:lstStyle/>
          <a:p>
            <a:r>
              <a:rPr lang="en-GB" altLang="en-US">
                <a:latin typeface="Arial" charset="0"/>
              </a:rPr>
              <a:t>74% of local pre-apps issued within 6 weeks and 100% of major development pre-applications within 4 weeks</a:t>
            </a:r>
          </a:p>
        </p:txBody>
      </p:sp>
      <p:sp>
        <p:nvSpPr>
          <p:cNvPr id="37892" name="Slide Number Placeholder 3"/>
          <p:cNvSpPr>
            <a:spLocks noGrp="1"/>
          </p:cNvSpPr>
          <p:nvPr>
            <p:ph type="sldNum" sz="quarter" idx="5"/>
          </p:nvPr>
        </p:nvSpPr>
        <p:spPr>
          <a:noFill/>
        </p:spPr>
        <p:txBody>
          <a:bodyPr/>
          <a:lstStyle>
            <a:lvl1pPr defTabSz="922338" eaLnBrk="0" hangingPunct="0">
              <a:spcBef>
                <a:spcPct val="30000"/>
              </a:spcBef>
              <a:defRPr sz="1200">
                <a:solidFill>
                  <a:schemeClr val="tx1"/>
                </a:solidFill>
                <a:latin typeface="Arial" charset="0"/>
              </a:defRPr>
            </a:lvl1pPr>
            <a:lvl2pPr marL="742950" indent="-285750" defTabSz="922338" eaLnBrk="0" hangingPunct="0">
              <a:spcBef>
                <a:spcPct val="30000"/>
              </a:spcBef>
              <a:defRPr sz="1200">
                <a:solidFill>
                  <a:schemeClr val="tx1"/>
                </a:solidFill>
                <a:latin typeface="Arial" charset="0"/>
              </a:defRPr>
            </a:lvl2pPr>
            <a:lvl3pPr marL="1143000" indent="-228600" defTabSz="922338" eaLnBrk="0" hangingPunct="0">
              <a:spcBef>
                <a:spcPct val="30000"/>
              </a:spcBef>
              <a:defRPr sz="1200">
                <a:solidFill>
                  <a:schemeClr val="tx1"/>
                </a:solidFill>
                <a:latin typeface="Arial" charset="0"/>
              </a:defRPr>
            </a:lvl3pPr>
            <a:lvl4pPr marL="1600200" indent="-228600" defTabSz="922338" eaLnBrk="0" hangingPunct="0">
              <a:spcBef>
                <a:spcPct val="30000"/>
              </a:spcBef>
              <a:defRPr sz="1200">
                <a:solidFill>
                  <a:schemeClr val="tx1"/>
                </a:solidFill>
                <a:latin typeface="Arial" charset="0"/>
              </a:defRPr>
            </a:lvl4pPr>
            <a:lvl5pPr marL="2057400" indent="-228600" defTabSz="922338" eaLnBrk="0" hangingPunct="0">
              <a:spcBef>
                <a:spcPct val="30000"/>
              </a:spcBef>
              <a:defRPr sz="1200">
                <a:solidFill>
                  <a:schemeClr val="tx1"/>
                </a:solidFill>
                <a:latin typeface="Arial" charset="0"/>
              </a:defRPr>
            </a:lvl5pPr>
            <a:lvl6pPr marL="2514600" indent="-228600" defTabSz="922338" eaLnBrk="0" fontAlgn="base" hangingPunct="0">
              <a:spcBef>
                <a:spcPct val="30000"/>
              </a:spcBef>
              <a:spcAft>
                <a:spcPct val="0"/>
              </a:spcAft>
              <a:defRPr sz="1200">
                <a:solidFill>
                  <a:schemeClr val="tx1"/>
                </a:solidFill>
                <a:latin typeface="Arial" charset="0"/>
              </a:defRPr>
            </a:lvl6pPr>
            <a:lvl7pPr marL="2971800" indent="-228600" defTabSz="922338" eaLnBrk="0" fontAlgn="base" hangingPunct="0">
              <a:spcBef>
                <a:spcPct val="30000"/>
              </a:spcBef>
              <a:spcAft>
                <a:spcPct val="0"/>
              </a:spcAft>
              <a:defRPr sz="1200">
                <a:solidFill>
                  <a:schemeClr val="tx1"/>
                </a:solidFill>
                <a:latin typeface="Arial" charset="0"/>
              </a:defRPr>
            </a:lvl7pPr>
            <a:lvl8pPr marL="3429000" indent="-228600" defTabSz="922338" eaLnBrk="0" fontAlgn="base" hangingPunct="0">
              <a:spcBef>
                <a:spcPct val="30000"/>
              </a:spcBef>
              <a:spcAft>
                <a:spcPct val="0"/>
              </a:spcAft>
              <a:defRPr sz="1200">
                <a:solidFill>
                  <a:schemeClr val="tx1"/>
                </a:solidFill>
                <a:latin typeface="Arial" charset="0"/>
              </a:defRPr>
            </a:lvl8pPr>
            <a:lvl9pPr marL="3886200" indent="-228600" defTabSz="9223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5289F44-926E-4E66-A74F-00BA75F2BD22}" type="slidenum">
              <a:rPr lang="en-GB" altLang="en-US" smtClean="0"/>
              <a:pPr eaLnBrk="1" hangingPunct="1">
                <a:spcBef>
                  <a:spcPct val="0"/>
                </a:spcBef>
              </a:pPr>
              <a:t>5</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defTabSz="922338" eaLnBrk="0" hangingPunct="0">
              <a:spcBef>
                <a:spcPct val="30000"/>
              </a:spcBef>
              <a:defRPr sz="1200">
                <a:solidFill>
                  <a:schemeClr val="tx1"/>
                </a:solidFill>
                <a:latin typeface="Arial" charset="0"/>
              </a:defRPr>
            </a:lvl1pPr>
            <a:lvl2pPr marL="741363" indent="-284163" defTabSz="922338" eaLnBrk="0" hangingPunct="0">
              <a:spcBef>
                <a:spcPct val="30000"/>
              </a:spcBef>
              <a:defRPr sz="1200">
                <a:solidFill>
                  <a:schemeClr val="tx1"/>
                </a:solidFill>
                <a:latin typeface="Arial" charset="0"/>
              </a:defRPr>
            </a:lvl2pPr>
            <a:lvl3pPr marL="1141413" indent="-227013" defTabSz="922338" eaLnBrk="0" hangingPunct="0">
              <a:spcBef>
                <a:spcPct val="30000"/>
              </a:spcBef>
              <a:defRPr sz="1200">
                <a:solidFill>
                  <a:schemeClr val="tx1"/>
                </a:solidFill>
                <a:latin typeface="Arial" charset="0"/>
              </a:defRPr>
            </a:lvl3pPr>
            <a:lvl4pPr marL="1598613" indent="-227013" defTabSz="922338" eaLnBrk="0" hangingPunct="0">
              <a:spcBef>
                <a:spcPct val="30000"/>
              </a:spcBef>
              <a:defRPr sz="1200">
                <a:solidFill>
                  <a:schemeClr val="tx1"/>
                </a:solidFill>
                <a:latin typeface="Arial" charset="0"/>
              </a:defRPr>
            </a:lvl4pPr>
            <a:lvl5pPr marL="2055813" indent="-227013" defTabSz="922338" eaLnBrk="0" hangingPunct="0">
              <a:spcBef>
                <a:spcPct val="30000"/>
              </a:spcBef>
              <a:defRPr sz="1200">
                <a:solidFill>
                  <a:schemeClr val="tx1"/>
                </a:solidFill>
                <a:latin typeface="Arial" charset="0"/>
              </a:defRPr>
            </a:lvl5pPr>
            <a:lvl6pPr marL="2513013" indent="-227013" defTabSz="922338" eaLnBrk="0" fontAlgn="base" hangingPunct="0">
              <a:spcBef>
                <a:spcPct val="30000"/>
              </a:spcBef>
              <a:spcAft>
                <a:spcPct val="0"/>
              </a:spcAft>
              <a:defRPr sz="1200">
                <a:solidFill>
                  <a:schemeClr val="tx1"/>
                </a:solidFill>
                <a:latin typeface="Arial" charset="0"/>
              </a:defRPr>
            </a:lvl6pPr>
            <a:lvl7pPr marL="2970213" indent="-227013" defTabSz="922338" eaLnBrk="0" fontAlgn="base" hangingPunct="0">
              <a:spcBef>
                <a:spcPct val="30000"/>
              </a:spcBef>
              <a:spcAft>
                <a:spcPct val="0"/>
              </a:spcAft>
              <a:defRPr sz="1200">
                <a:solidFill>
                  <a:schemeClr val="tx1"/>
                </a:solidFill>
                <a:latin typeface="Arial" charset="0"/>
              </a:defRPr>
            </a:lvl7pPr>
            <a:lvl8pPr marL="3427413" indent="-227013" defTabSz="922338" eaLnBrk="0" fontAlgn="base" hangingPunct="0">
              <a:spcBef>
                <a:spcPct val="30000"/>
              </a:spcBef>
              <a:spcAft>
                <a:spcPct val="0"/>
              </a:spcAft>
              <a:defRPr sz="1200">
                <a:solidFill>
                  <a:schemeClr val="tx1"/>
                </a:solidFill>
                <a:latin typeface="Arial" charset="0"/>
              </a:defRPr>
            </a:lvl8pPr>
            <a:lvl9pPr marL="3884613" indent="-227013" defTabSz="9223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20E2922-525D-4BFD-88B9-FF993CF175C2}" type="slidenum">
              <a:rPr lang="en-GB" altLang="en-US" smtClean="0"/>
              <a:pPr eaLnBrk="1" hangingPunct="1">
                <a:spcBef>
                  <a:spcPct val="0"/>
                </a:spcBef>
              </a:pPr>
              <a:t>7</a:t>
            </a:fld>
            <a:endParaRPr lang="en-GB" altLang="en-US"/>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marL="227013" indent="-227013" eaLnBrk="1" hangingPunct="1"/>
            <a:endParaRPr lang="en-US" altLang="en-US">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defTabSz="922338" eaLnBrk="0" hangingPunct="0">
              <a:spcBef>
                <a:spcPct val="30000"/>
              </a:spcBef>
              <a:defRPr sz="1200">
                <a:solidFill>
                  <a:schemeClr val="tx1"/>
                </a:solidFill>
                <a:latin typeface="Arial" charset="0"/>
              </a:defRPr>
            </a:lvl1pPr>
            <a:lvl2pPr marL="741363" indent="-284163" defTabSz="922338" eaLnBrk="0" hangingPunct="0">
              <a:spcBef>
                <a:spcPct val="30000"/>
              </a:spcBef>
              <a:defRPr sz="1200">
                <a:solidFill>
                  <a:schemeClr val="tx1"/>
                </a:solidFill>
                <a:latin typeface="Arial" charset="0"/>
              </a:defRPr>
            </a:lvl2pPr>
            <a:lvl3pPr marL="1141413" indent="-227013" defTabSz="922338" eaLnBrk="0" hangingPunct="0">
              <a:spcBef>
                <a:spcPct val="30000"/>
              </a:spcBef>
              <a:defRPr sz="1200">
                <a:solidFill>
                  <a:schemeClr val="tx1"/>
                </a:solidFill>
                <a:latin typeface="Arial" charset="0"/>
              </a:defRPr>
            </a:lvl3pPr>
            <a:lvl4pPr marL="1598613" indent="-227013" defTabSz="922338" eaLnBrk="0" hangingPunct="0">
              <a:spcBef>
                <a:spcPct val="30000"/>
              </a:spcBef>
              <a:defRPr sz="1200">
                <a:solidFill>
                  <a:schemeClr val="tx1"/>
                </a:solidFill>
                <a:latin typeface="Arial" charset="0"/>
              </a:defRPr>
            </a:lvl4pPr>
            <a:lvl5pPr marL="2055813" indent="-227013" defTabSz="922338" eaLnBrk="0" hangingPunct="0">
              <a:spcBef>
                <a:spcPct val="30000"/>
              </a:spcBef>
              <a:defRPr sz="1200">
                <a:solidFill>
                  <a:schemeClr val="tx1"/>
                </a:solidFill>
                <a:latin typeface="Arial" charset="0"/>
              </a:defRPr>
            </a:lvl5pPr>
            <a:lvl6pPr marL="2513013" indent="-227013" defTabSz="922338" eaLnBrk="0" fontAlgn="base" hangingPunct="0">
              <a:spcBef>
                <a:spcPct val="30000"/>
              </a:spcBef>
              <a:spcAft>
                <a:spcPct val="0"/>
              </a:spcAft>
              <a:defRPr sz="1200">
                <a:solidFill>
                  <a:schemeClr val="tx1"/>
                </a:solidFill>
                <a:latin typeface="Arial" charset="0"/>
              </a:defRPr>
            </a:lvl6pPr>
            <a:lvl7pPr marL="2970213" indent="-227013" defTabSz="922338" eaLnBrk="0" fontAlgn="base" hangingPunct="0">
              <a:spcBef>
                <a:spcPct val="30000"/>
              </a:spcBef>
              <a:spcAft>
                <a:spcPct val="0"/>
              </a:spcAft>
              <a:defRPr sz="1200">
                <a:solidFill>
                  <a:schemeClr val="tx1"/>
                </a:solidFill>
                <a:latin typeface="Arial" charset="0"/>
              </a:defRPr>
            </a:lvl7pPr>
            <a:lvl8pPr marL="3427413" indent="-227013" defTabSz="922338" eaLnBrk="0" fontAlgn="base" hangingPunct="0">
              <a:spcBef>
                <a:spcPct val="30000"/>
              </a:spcBef>
              <a:spcAft>
                <a:spcPct val="0"/>
              </a:spcAft>
              <a:defRPr sz="1200">
                <a:solidFill>
                  <a:schemeClr val="tx1"/>
                </a:solidFill>
                <a:latin typeface="Arial" charset="0"/>
              </a:defRPr>
            </a:lvl8pPr>
            <a:lvl9pPr marL="3884613" indent="-227013" defTabSz="9223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38395E0-3547-4E0F-80A7-57CBD317DAAF}" type="slidenum">
              <a:rPr lang="en-GB" altLang="en-US" smtClean="0"/>
              <a:pPr eaLnBrk="1" hangingPunct="1">
                <a:spcBef>
                  <a:spcPct val="0"/>
                </a:spcBef>
              </a:pPr>
              <a:t>14</a:t>
            </a:fld>
            <a:endParaRPr lang="en-GB" altLang="en-US"/>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r>
              <a:rPr lang="en-GB" altLang="en-US" u="sng">
                <a:latin typeface="Arial" charset="0"/>
              </a:rPr>
              <a:t>Local member votes</a:t>
            </a:r>
            <a:r>
              <a:rPr lang="en-GB" altLang="en-US">
                <a:latin typeface="Arial" charset="0"/>
              </a:rPr>
              <a:t> – Standing Order 13.2.  Must be a site within (or at least partly within) the member’s ward.  Practice is to email your LMV request to the Committee Clerk, Admin Officer and Chairman and to copy it to the Assistant Chief Executive.  This must be done by no later than 5 pm on the day before the meeting. (See </a:t>
            </a:r>
            <a:r>
              <a:rPr lang="en-GB" altLang="en-US" b="1">
                <a:latin typeface="Arial" charset="0"/>
              </a:rPr>
              <a:t>Additional Materialspage 1</a:t>
            </a:r>
            <a:r>
              <a:rPr lang="en-GB" altLang="en-US">
                <a:latin typeface="Arial" charset="0"/>
              </a:rPr>
              <a:t>)</a:t>
            </a:r>
          </a:p>
          <a:p>
            <a:pPr eaLnBrk="1" hangingPunct="1"/>
            <a:endParaRPr lang="en-GB" altLang="en-US">
              <a:latin typeface="Arial" charset="0"/>
            </a:endParaRPr>
          </a:p>
          <a:p>
            <a:pPr eaLnBrk="1" hangingPunct="1"/>
            <a:r>
              <a:rPr lang="en-GB" altLang="en-US">
                <a:latin typeface="Arial" charset="0"/>
              </a:rPr>
              <a:t>Very small proportion of applications dealt with by committee.  In 2011 – of the 3483 applications determined by the Authority, only 208 were determined by Committee, the remainder being determined by officers under delegated powers.  (See details at Item 6 of Mock Agenda).</a:t>
            </a:r>
          </a:p>
          <a:p>
            <a:pPr eaLnBrk="1" hangingPunct="1"/>
            <a:r>
              <a:rPr lang="en-GB" altLang="en-US">
                <a:latin typeface="Arial" charset="0"/>
              </a:rPr>
              <a:t>To determine all applications referred to the Committee (with the exception of applications relating to ‘major developments’ (as designated by s26A(1)(b)and 2 of the Town and Country Planning (Scotland) Act 1997 (as amended) which are considered to be significantly contrary to the development plan, rather than to a Planning Applications Committee where the Director, following consultation with the Planning, Environment and Development Chair and the relevant Chairs of the Planning Applications Committees, is of the opinion that an application raises strategic and/or cross boundary issues</a:t>
            </a:r>
          </a:p>
          <a:p>
            <a:pPr eaLnBrk="1" hangingPunct="1"/>
            <a:r>
              <a:rPr lang="en-GB" altLang="en-US">
                <a:latin typeface="Arial" charset="0"/>
              </a:rPr>
              <a:t>19. To determine applications referred to the Committee under the Council's Notice of Amendment procedures in respect of applications first considered at a Planning Applications Committee.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p:spPr>
        <p:txBody>
          <a:bodyPr/>
          <a:lstStyle/>
          <a:p>
            <a:r>
              <a:rPr lang="en-GB" altLang="en-US">
                <a:latin typeface="Arial" charset="0"/>
              </a:rPr>
              <a:t>74% of local pre-apps issued within 6 weeks and 100% of major development pre-applications within 4 weeks</a:t>
            </a:r>
          </a:p>
        </p:txBody>
      </p:sp>
      <p:sp>
        <p:nvSpPr>
          <p:cNvPr id="37892" name="Slide Number Placeholder 3"/>
          <p:cNvSpPr>
            <a:spLocks noGrp="1"/>
          </p:cNvSpPr>
          <p:nvPr>
            <p:ph type="sldNum" sz="quarter" idx="5"/>
          </p:nvPr>
        </p:nvSpPr>
        <p:spPr>
          <a:noFill/>
        </p:spPr>
        <p:txBody>
          <a:bodyPr/>
          <a:lstStyle>
            <a:lvl1pPr defTabSz="922338" eaLnBrk="0" hangingPunct="0">
              <a:spcBef>
                <a:spcPct val="30000"/>
              </a:spcBef>
              <a:defRPr sz="1200">
                <a:solidFill>
                  <a:schemeClr val="tx1"/>
                </a:solidFill>
                <a:latin typeface="Arial" charset="0"/>
              </a:defRPr>
            </a:lvl1pPr>
            <a:lvl2pPr marL="742950" indent="-285750" defTabSz="922338" eaLnBrk="0" hangingPunct="0">
              <a:spcBef>
                <a:spcPct val="30000"/>
              </a:spcBef>
              <a:defRPr sz="1200">
                <a:solidFill>
                  <a:schemeClr val="tx1"/>
                </a:solidFill>
                <a:latin typeface="Arial" charset="0"/>
              </a:defRPr>
            </a:lvl2pPr>
            <a:lvl3pPr marL="1143000" indent="-228600" defTabSz="922338" eaLnBrk="0" hangingPunct="0">
              <a:spcBef>
                <a:spcPct val="30000"/>
              </a:spcBef>
              <a:defRPr sz="1200">
                <a:solidFill>
                  <a:schemeClr val="tx1"/>
                </a:solidFill>
                <a:latin typeface="Arial" charset="0"/>
              </a:defRPr>
            </a:lvl3pPr>
            <a:lvl4pPr marL="1600200" indent="-228600" defTabSz="922338" eaLnBrk="0" hangingPunct="0">
              <a:spcBef>
                <a:spcPct val="30000"/>
              </a:spcBef>
              <a:defRPr sz="1200">
                <a:solidFill>
                  <a:schemeClr val="tx1"/>
                </a:solidFill>
                <a:latin typeface="Arial" charset="0"/>
              </a:defRPr>
            </a:lvl4pPr>
            <a:lvl5pPr marL="2057400" indent="-228600" defTabSz="922338" eaLnBrk="0" hangingPunct="0">
              <a:spcBef>
                <a:spcPct val="30000"/>
              </a:spcBef>
              <a:defRPr sz="1200">
                <a:solidFill>
                  <a:schemeClr val="tx1"/>
                </a:solidFill>
                <a:latin typeface="Arial" charset="0"/>
              </a:defRPr>
            </a:lvl5pPr>
            <a:lvl6pPr marL="2514600" indent="-228600" defTabSz="922338" eaLnBrk="0" fontAlgn="base" hangingPunct="0">
              <a:spcBef>
                <a:spcPct val="30000"/>
              </a:spcBef>
              <a:spcAft>
                <a:spcPct val="0"/>
              </a:spcAft>
              <a:defRPr sz="1200">
                <a:solidFill>
                  <a:schemeClr val="tx1"/>
                </a:solidFill>
                <a:latin typeface="Arial" charset="0"/>
              </a:defRPr>
            </a:lvl6pPr>
            <a:lvl7pPr marL="2971800" indent="-228600" defTabSz="922338" eaLnBrk="0" fontAlgn="base" hangingPunct="0">
              <a:spcBef>
                <a:spcPct val="30000"/>
              </a:spcBef>
              <a:spcAft>
                <a:spcPct val="0"/>
              </a:spcAft>
              <a:defRPr sz="1200">
                <a:solidFill>
                  <a:schemeClr val="tx1"/>
                </a:solidFill>
                <a:latin typeface="Arial" charset="0"/>
              </a:defRPr>
            </a:lvl7pPr>
            <a:lvl8pPr marL="3429000" indent="-228600" defTabSz="922338" eaLnBrk="0" fontAlgn="base" hangingPunct="0">
              <a:spcBef>
                <a:spcPct val="30000"/>
              </a:spcBef>
              <a:spcAft>
                <a:spcPct val="0"/>
              </a:spcAft>
              <a:defRPr sz="1200">
                <a:solidFill>
                  <a:schemeClr val="tx1"/>
                </a:solidFill>
                <a:latin typeface="Arial" charset="0"/>
              </a:defRPr>
            </a:lvl8pPr>
            <a:lvl9pPr marL="3886200" indent="-228600" defTabSz="9223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5289F44-926E-4E66-A74F-00BA75F2BD22}" type="slidenum">
              <a:rPr lang="en-GB" altLang="en-US" smtClean="0"/>
              <a:pPr eaLnBrk="1" hangingPunct="1">
                <a:spcBef>
                  <a:spcPct val="0"/>
                </a:spcBef>
              </a:pPr>
              <a:t>15</a:t>
            </a:fld>
            <a:endParaRPr lang="en-GB" altLang="en-US"/>
          </a:p>
        </p:txBody>
      </p:sp>
    </p:spTree>
    <p:extLst>
      <p:ext uri="{BB962C8B-B14F-4D97-AF65-F5344CB8AC3E}">
        <p14:creationId xmlns:p14="http://schemas.microsoft.com/office/powerpoint/2010/main" val="3400614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EIA stands for Environmental Impact Assessment. It originates from EC Directive 85/337/EEC that came into force since 1985.</a:t>
            </a:r>
          </a:p>
          <a:p>
            <a:endParaRPr lang="en-GB" dirty="0"/>
          </a:p>
          <a:p>
            <a:r>
              <a:rPr lang="en-GB" dirty="0"/>
              <a:t>The main aim of the EIA Directive is to ensure that the authority granting consent (the ‘competent authority’) for a particular project makes its decision in full knowledge of any likely significant effects on the environment. </a:t>
            </a:r>
          </a:p>
          <a:p>
            <a:endParaRPr lang="en-GB" dirty="0"/>
          </a:p>
          <a:p>
            <a:r>
              <a:rPr lang="en-GB" dirty="0"/>
              <a:t>The Directive sets out a procedure that must be followed for certain types of project before they can be given ‘development consent’. </a:t>
            </a:r>
          </a:p>
          <a:p>
            <a:endParaRPr lang="en-GB" dirty="0"/>
          </a:p>
          <a:p>
            <a:r>
              <a:rPr lang="en-GB" dirty="0"/>
              <a:t>The first Regulations came into effect in 1988. </a:t>
            </a:r>
          </a:p>
          <a:p>
            <a:endParaRPr lang="en-GB" dirty="0"/>
          </a:p>
          <a:p>
            <a:r>
              <a:rPr lang="en-GB" dirty="0"/>
              <a:t>For us it is how it is applied to planning applications that is most relevant, but similar Regulations exist for Electricity Works, Roads, Marine Licensing etc…</a:t>
            </a:r>
          </a:p>
          <a:p>
            <a:endParaRPr lang="en-GB" dirty="0"/>
          </a:p>
          <a:p>
            <a:r>
              <a:rPr lang="en-GB" dirty="0"/>
              <a:t>There is a legal duty to consider the likely significant effects on the environment.</a:t>
            </a:r>
          </a:p>
          <a:p>
            <a:endParaRPr lang="en-GB" dirty="0"/>
          </a:p>
          <a:p>
            <a:r>
              <a:rPr lang="en-GB" dirty="0"/>
              <a:t>We do this firstly by Screening a development. If it is EIA then we would undertake to provide a Scoping response.  An Environmental Statement would be required to accompany the application and for this to be fully assessed in coming to a decision.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35F8B0-BB7C-4316-A0CE-B0326F0457B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4102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Habitats Regulations cover the requirements for:</a:t>
            </a:r>
          </a:p>
          <a:p>
            <a:endParaRPr lang="en-GB" dirty="0"/>
          </a:p>
          <a:p>
            <a:r>
              <a:rPr lang="en-GB" dirty="0"/>
              <a:t>•	protecting sites that are internationally important for threatened habitats and species – i.e. European sites </a:t>
            </a:r>
          </a:p>
          <a:p>
            <a:r>
              <a:rPr lang="en-GB" dirty="0"/>
              <a:t>•	a legal framework for species requiring strict protection – i.e. European protected species</a:t>
            </a:r>
          </a:p>
          <a:p>
            <a:endParaRPr lang="en-GB" dirty="0"/>
          </a:p>
          <a:p>
            <a:r>
              <a:rPr lang="en-GB" dirty="0"/>
              <a:t>This places a duty on the Council, as a competent authority, to ensure that development proposals do not have an adverse impact on a European site.  This is sometimes referred to a Natura site. Where a development has a relationship to the site that may impact on its integrity the Council is required to undertake what is known as an appropriate assessment.  This is generally contained as an appendix to Reports.</a:t>
            </a:r>
          </a:p>
          <a:p>
            <a:endParaRPr lang="en-GB" dirty="0"/>
          </a:p>
          <a:p>
            <a:r>
              <a:rPr lang="en-GB" dirty="0"/>
              <a:t>It is not possible to make a decision on an application, to either approve or refuse, until sufficient information has been presented in order to come to an appropriate assessment.  The Council will generally rely on the advice of NatureScot to do this.</a:t>
            </a:r>
          </a:p>
          <a:p>
            <a:endParaRPr lang="en-GB" dirty="0"/>
          </a:p>
          <a:p>
            <a:r>
              <a:rPr lang="en-GB" dirty="0"/>
              <a:t>The Council is also required to ensure that consideration is given to the protection of European Protected Species before a decision is made on a development that may impact on them. </a:t>
            </a:r>
          </a:p>
          <a:p>
            <a:endParaRPr lang="en-GB" dirty="0"/>
          </a:p>
          <a:p>
            <a:r>
              <a:rPr lang="en-GB" dirty="0"/>
              <a:t>In addition to this, legislation and policy will require us to take into account all protected species and our biodiversity more generally.</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35F8B0-BB7C-4316-A0CE-B0326F0457B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858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a number of powers available to remedy a breach of planning control, whether related to unauthorised development and/or activity, non-compliance with conditions or general amenity considerations.</a:t>
            </a:r>
          </a:p>
          <a:p>
            <a:endParaRPr lang="en-GB" dirty="0"/>
          </a:p>
          <a:p>
            <a:r>
              <a:rPr lang="en-GB" dirty="0"/>
              <a:t>First thing to remember however is that it is not an offence not to obtain planning permission. </a:t>
            </a:r>
          </a:p>
          <a:p>
            <a:endParaRPr lang="en-GB" dirty="0"/>
          </a:p>
          <a:p>
            <a:r>
              <a:rPr lang="en-GB" dirty="0"/>
              <a:t>It is in relation to listed building consent, conservation area consent and advertisement consent.</a:t>
            </a:r>
          </a:p>
          <a:p>
            <a:endParaRPr lang="en-GB" dirty="0"/>
          </a:p>
          <a:p>
            <a:r>
              <a:rPr lang="en-GB" dirty="0"/>
              <a:t>We have powers to enter land, to serve notice on owners/occupiers and, where necessary to take Direct Action.  There is also scope to consider prosecution.  However, our approach to regularising development is heavily influenced by Government guidance and national advice.  This informs our Charter.</a:t>
            </a:r>
          </a:p>
          <a:p>
            <a:endParaRPr lang="en-GB" dirty="0"/>
          </a:p>
          <a:p>
            <a:r>
              <a:rPr lang="en-GB" dirty="0"/>
              <a:t>This requires us to take action that is proportionate to the nature of the breach, always acting in the public interest.  In the majority of cases, this will be resolved through informal negotiation.  Only the most significant breaches are likely to result in service of a notice.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35F8B0-BB7C-4316-A0CE-B0326F0457B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2506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008FD5A9-E3CC-4D84-A7E8-98A3D86CEC70}"/>
              </a:ext>
            </a:extLst>
          </p:cNvPr>
          <p:cNvSpPr>
            <a:spLocks noGrp="1" noRot="1" noChangeAspect="1" noChangeArrowheads="1" noTextEdit="1"/>
          </p:cNvSpPr>
          <p:nvPr>
            <p:ph type="sldImg"/>
          </p:nvPr>
        </p:nvSpPr>
        <p:spPr>
          <a:ln/>
        </p:spPr>
      </p:sp>
      <p:sp>
        <p:nvSpPr>
          <p:cNvPr id="48131" name="Notes Placeholder 2">
            <a:extLst>
              <a:ext uri="{FF2B5EF4-FFF2-40B4-BE49-F238E27FC236}">
                <a16:creationId xmlns:a16="http://schemas.microsoft.com/office/drawing/2014/main" id="{97DE234E-857E-4B54-970C-1E691DD1C4E5}"/>
              </a:ext>
            </a:extLst>
          </p:cNvPr>
          <p:cNvSpPr>
            <a:spLocks noGrp="1" noChangeArrowheads="1"/>
          </p:cNvSpPr>
          <p:nvPr>
            <p:ph type="body" idx="1"/>
          </p:nvPr>
        </p:nvSpPr>
        <p:spPr>
          <a:noFill/>
        </p:spPr>
        <p:txBody>
          <a:bodyPr/>
          <a:lstStyle/>
          <a:p>
            <a:endParaRPr lang="en-US" altLang="en-US"/>
          </a:p>
        </p:txBody>
      </p:sp>
      <p:sp>
        <p:nvSpPr>
          <p:cNvPr id="48132" name="Slide Number Placeholder 3">
            <a:extLst>
              <a:ext uri="{FF2B5EF4-FFF2-40B4-BE49-F238E27FC236}">
                <a16:creationId xmlns:a16="http://schemas.microsoft.com/office/drawing/2014/main" id="{92539B53-3028-4937-927C-3C0D01771A39}"/>
              </a:ext>
            </a:extLst>
          </p:cNvPr>
          <p:cNvSpPr>
            <a:spLocks noGrp="1"/>
          </p:cNvSpPr>
          <p:nvPr>
            <p:ph type="sldNum" sz="quarter" idx="5"/>
          </p:nvPr>
        </p:nvSpPr>
        <p:spPr>
          <a:noFill/>
        </p:spPr>
        <p:txBody>
          <a:bodyPr/>
          <a:lstStyle>
            <a:lvl1pPr defTabSz="922338">
              <a:spcBef>
                <a:spcPct val="30000"/>
              </a:spcBef>
              <a:defRPr sz="1200">
                <a:solidFill>
                  <a:schemeClr val="tx1"/>
                </a:solidFill>
                <a:latin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47AC50D-02CE-498E-82AF-F9CB52B24BD3}" type="slidenum">
              <a:rPr lang="en-GB" altLang="en-US"/>
              <a:pPr>
                <a:spcBef>
                  <a:spcPct val="0"/>
                </a:spcBef>
              </a:pPr>
              <a:t>21</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E869E08-F89B-4445-9CDB-46E15DD0E3E2}" type="datetimeFigureOut">
              <a:rPr lang="en-GB" smtClean="0"/>
              <a:t>06/06/2022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918B4D-3326-419D-A610-A5383C8556E8}" type="slidenum">
              <a:rPr lang="en-GB" smtClean="0"/>
              <a:t>‹#›</a:t>
            </a:fld>
            <a:endParaRPr lang="en-GB"/>
          </a:p>
        </p:txBody>
      </p:sp>
    </p:spTree>
    <p:extLst>
      <p:ext uri="{BB962C8B-B14F-4D97-AF65-F5344CB8AC3E}">
        <p14:creationId xmlns:p14="http://schemas.microsoft.com/office/powerpoint/2010/main" val="3895300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E869E08-F89B-4445-9CDB-46E15DD0E3E2}" type="datetimeFigureOut">
              <a:rPr lang="en-GB" smtClean="0"/>
              <a:t>06/06/2022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918B4D-3326-419D-A610-A5383C8556E8}" type="slidenum">
              <a:rPr lang="en-GB" smtClean="0"/>
              <a:t>‹#›</a:t>
            </a:fld>
            <a:endParaRPr lang="en-GB"/>
          </a:p>
        </p:txBody>
      </p:sp>
    </p:spTree>
    <p:extLst>
      <p:ext uri="{BB962C8B-B14F-4D97-AF65-F5344CB8AC3E}">
        <p14:creationId xmlns:p14="http://schemas.microsoft.com/office/powerpoint/2010/main" val="2141179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E869E08-F89B-4445-9CDB-46E15DD0E3E2}" type="datetimeFigureOut">
              <a:rPr lang="en-GB" smtClean="0"/>
              <a:t>06/06/2022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918B4D-3326-419D-A610-A5383C8556E8}" type="slidenum">
              <a:rPr lang="en-GB" smtClean="0"/>
              <a:t>‹#›</a:t>
            </a:fld>
            <a:endParaRPr lang="en-GB"/>
          </a:p>
        </p:txBody>
      </p:sp>
    </p:spTree>
    <p:extLst>
      <p:ext uri="{BB962C8B-B14F-4D97-AF65-F5344CB8AC3E}">
        <p14:creationId xmlns:p14="http://schemas.microsoft.com/office/powerpoint/2010/main" val="4124507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E869E08-F89B-4445-9CDB-46E15DD0E3E2}" type="datetimeFigureOut">
              <a:rPr lang="en-GB" smtClean="0"/>
              <a:t>06/06/2022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918B4D-3326-419D-A610-A5383C8556E8}" type="slidenum">
              <a:rPr lang="en-GB" smtClean="0"/>
              <a:t>‹#›</a:t>
            </a:fld>
            <a:endParaRPr lang="en-GB"/>
          </a:p>
        </p:txBody>
      </p:sp>
    </p:spTree>
    <p:extLst>
      <p:ext uri="{BB962C8B-B14F-4D97-AF65-F5344CB8AC3E}">
        <p14:creationId xmlns:p14="http://schemas.microsoft.com/office/powerpoint/2010/main" val="1057026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869E08-F89B-4445-9CDB-46E15DD0E3E2}" type="datetimeFigureOut">
              <a:rPr lang="en-GB" smtClean="0"/>
              <a:t>06/06/2022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918B4D-3326-419D-A610-A5383C8556E8}" type="slidenum">
              <a:rPr lang="en-GB" smtClean="0"/>
              <a:t>‹#›</a:t>
            </a:fld>
            <a:endParaRPr lang="en-GB"/>
          </a:p>
        </p:txBody>
      </p:sp>
    </p:spTree>
    <p:extLst>
      <p:ext uri="{BB962C8B-B14F-4D97-AF65-F5344CB8AC3E}">
        <p14:creationId xmlns:p14="http://schemas.microsoft.com/office/powerpoint/2010/main" val="542786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E869E08-F89B-4445-9CDB-46E15DD0E3E2}" type="datetimeFigureOut">
              <a:rPr lang="en-GB" smtClean="0"/>
              <a:t>06/06/2022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7918B4D-3326-419D-A610-A5383C8556E8}" type="slidenum">
              <a:rPr lang="en-GB" smtClean="0"/>
              <a:t>‹#›</a:t>
            </a:fld>
            <a:endParaRPr lang="en-GB"/>
          </a:p>
        </p:txBody>
      </p:sp>
    </p:spTree>
    <p:extLst>
      <p:ext uri="{BB962C8B-B14F-4D97-AF65-F5344CB8AC3E}">
        <p14:creationId xmlns:p14="http://schemas.microsoft.com/office/powerpoint/2010/main" val="38180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E869E08-F89B-4445-9CDB-46E15DD0E3E2}" type="datetimeFigureOut">
              <a:rPr lang="en-GB" smtClean="0"/>
              <a:t>06/06/2022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7918B4D-3326-419D-A610-A5383C8556E8}" type="slidenum">
              <a:rPr lang="en-GB" smtClean="0"/>
              <a:t>‹#›</a:t>
            </a:fld>
            <a:endParaRPr lang="en-GB"/>
          </a:p>
        </p:txBody>
      </p:sp>
    </p:spTree>
    <p:extLst>
      <p:ext uri="{BB962C8B-B14F-4D97-AF65-F5344CB8AC3E}">
        <p14:creationId xmlns:p14="http://schemas.microsoft.com/office/powerpoint/2010/main" val="4262843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E869E08-F89B-4445-9CDB-46E15DD0E3E2}" type="datetimeFigureOut">
              <a:rPr lang="en-GB" smtClean="0"/>
              <a:t>06/06/2022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7918B4D-3326-419D-A610-A5383C8556E8}" type="slidenum">
              <a:rPr lang="en-GB" smtClean="0"/>
              <a:t>‹#›</a:t>
            </a:fld>
            <a:endParaRPr lang="en-GB"/>
          </a:p>
        </p:txBody>
      </p:sp>
    </p:spTree>
    <p:extLst>
      <p:ext uri="{BB962C8B-B14F-4D97-AF65-F5344CB8AC3E}">
        <p14:creationId xmlns:p14="http://schemas.microsoft.com/office/powerpoint/2010/main" val="2115357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869E08-F89B-4445-9CDB-46E15DD0E3E2}" type="datetimeFigureOut">
              <a:rPr lang="en-GB" smtClean="0"/>
              <a:t>06/06/2022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7918B4D-3326-419D-A610-A5383C8556E8}" type="slidenum">
              <a:rPr lang="en-GB" smtClean="0"/>
              <a:t>‹#›</a:t>
            </a:fld>
            <a:endParaRPr lang="en-GB"/>
          </a:p>
        </p:txBody>
      </p:sp>
    </p:spTree>
    <p:extLst>
      <p:ext uri="{BB962C8B-B14F-4D97-AF65-F5344CB8AC3E}">
        <p14:creationId xmlns:p14="http://schemas.microsoft.com/office/powerpoint/2010/main" val="3353391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869E08-F89B-4445-9CDB-46E15DD0E3E2}" type="datetimeFigureOut">
              <a:rPr lang="en-GB" smtClean="0"/>
              <a:t>06/06/2022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7918B4D-3326-419D-A610-A5383C8556E8}" type="slidenum">
              <a:rPr lang="en-GB" smtClean="0"/>
              <a:t>‹#›</a:t>
            </a:fld>
            <a:endParaRPr lang="en-GB"/>
          </a:p>
        </p:txBody>
      </p:sp>
    </p:spTree>
    <p:extLst>
      <p:ext uri="{BB962C8B-B14F-4D97-AF65-F5344CB8AC3E}">
        <p14:creationId xmlns:p14="http://schemas.microsoft.com/office/powerpoint/2010/main" val="2312141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869E08-F89B-4445-9CDB-46E15DD0E3E2}" type="datetimeFigureOut">
              <a:rPr lang="en-GB" smtClean="0"/>
              <a:t>06/06/2022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7918B4D-3326-419D-A610-A5383C8556E8}" type="slidenum">
              <a:rPr lang="en-GB" smtClean="0"/>
              <a:t>‹#›</a:t>
            </a:fld>
            <a:endParaRPr lang="en-GB"/>
          </a:p>
        </p:txBody>
      </p:sp>
    </p:spTree>
    <p:extLst>
      <p:ext uri="{BB962C8B-B14F-4D97-AF65-F5344CB8AC3E}">
        <p14:creationId xmlns:p14="http://schemas.microsoft.com/office/powerpoint/2010/main" val="563185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869E08-F89B-4445-9CDB-46E15DD0E3E2}" type="datetimeFigureOut">
              <a:rPr lang="en-GB" smtClean="0"/>
              <a:t>06/06/2022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918B4D-3326-419D-A610-A5383C8556E8}" type="slidenum">
              <a:rPr lang="en-GB" smtClean="0"/>
              <a:t>‹#›</a:t>
            </a:fld>
            <a:endParaRPr lang="en-GB"/>
          </a:p>
        </p:txBody>
      </p:sp>
    </p:spTree>
    <p:extLst>
      <p:ext uri="{BB962C8B-B14F-4D97-AF65-F5344CB8AC3E}">
        <p14:creationId xmlns:p14="http://schemas.microsoft.com/office/powerpoint/2010/main" val="2491357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ED4D6CE2-C4FB-4B4D-991A-84C9705CD7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D8ED03-8888-4677-838E-8B481DB5E089}"/>
              </a:ext>
            </a:extLst>
          </p:cNvPr>
          <p:cNvSpPr>
            <a:spLocks noGrp="1"/>
          </p:cNvSpPr>
          <p:nvPr>
            <p:ph type="title"/>
          </p:nvPr>
        </p:nvSpPr>
        <p:spPr>
          <a:xfrm>
            <a:off x="4327398" y="713232"/>
            <a:ext cx="4361688" cy="1197864"/>
          </a:xfrm>
          <a:ln>
            <a:noFill/>
          </a:ln>
        </p:spPr>
        <p:txBody>
          <a:bodyPr>
            <a:normAutofit/>
          </a:bodyPr>
          <a:lstStyle/>
          <a:p>
            <a:r>
              <a:rPr lang="en-GB" dirty="0"/>
              <a:t>What do we do?</a:t>
            </a:r>
          </a:p>
        </p:txBody>
      </p:sp>
      <p:pic>
        <p:nvPicPr>
          <p:cNvPr id="11" name="Picture 10">
            <a:extLst>
              <a:ext uri="{FF2B5EF4-FFF2-40B4-BE49-F238E27FC236}">
                <a16:creationId xmlns:a16="http://schemas.microsoft.com/office/drawing/2014/main" id="{BACB16F0-CAF4-4FD9-AA02-D9B8C8199B63}"/>
              </a:ext>
            </a:extLst>
          </p:cNvPr>
          <p:cNvPicPr>
            <a:picLocks noChangeAspect="1"/>
          </p:cNvPicPr>
          <p:nvPr/>
        </p:nvPicPr>
        <p:blipFill rotWithShape="1">
          <a:blip r:embed="rId2"/>
          <a:srcRect l="9419" r="24428" b="1"/>
          <a:stretch/>
        </p:blipFill>
        <p:spPr>
          <a:xfrm>
            <a:off x="20" y="10"/>
            <a:ext cx="3356342" cy="2232366"/>
          </a:xfrm>
          <a:prstGeom prst="rect">
            <a:avLst/>
          </a:prstGeom>
        </p:spPr>
      </p:pic>
      <p:cxnSp>
        <p:nvCxnSpPr>
          <p:cNvPr id="33" name="Straight Connector 27">
            <a:extLst>
              <a:ext uri="{FF2B5EF4-FFF2-40B4-BE49-F238E27FC236}">
                <a16:creationId xmlns:a16="http://schemas.microsoft.com/office/drawing/2014/main" id="{DF212C58-D7CC-47D6-AD5E-91C3F01B2F9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22658" y="831087"/>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3343890-FC58-4B7B-9C0F-F2525FA23626}"/>
              </a:ext>
            </a:extLst>
          </p:cNvPr>
          <p:cNvPicPr>
            <a:picLocks noChangeAspect="1"/>
          </p:cNvPicPr>
          <p:nvPr/>
        </p:nvPicPr>
        <p:blipFill rotWithShape="1">
          <a:blip r:embed="rId3"/>
          <a:srcRect r="3808" b="5"/>
          <a:stretch/>
        </p:blipFill>
        <p:spPr>
          <a:xfrm>
            <a:off x="20" y="2325504"/>
            <a:ext cx="3356342" cy="2215527"/>
          </a:xfrm>
          <a:prstGeom prst="rect">
            <a:avLst/>
          </a:prstGeom>
        </p:spPr>
      </p:pic>
      <p:pic>
        <p:nvPicPr>
          <p:cNvPr id="7" name="Picture 6">
            <a:extLst>
              <a:ext uri="{FF2B5EF4-FFF2-40B4-BE49-F238E27FC236}">
                <a16:creationId xmlns:a16="http://schemas.microsoft.com/office/drawing/2014/main" id="{B02B179C-8E0C-4E42-BEDE-EB3F6DAAF36B}"/>
              </a:ext>
            </a:extLst>
          </p:cNvPr>
          <p:cNvPicPr>
            <a:picLocks noChangeAspect="1"/>
          </p:cNvPicPr>
          <p:nvPr/>
        </p:nvPicPr>
        <p:blipFill rotWithShape="1">
          <a:blip r:embed="rId4"/>
          <a:srcRect l="1144" r="1" b="1"/>
          <a:stretch/>
        </p:blipFill>
        <p:spPr>
          <a:xfrm>
            <a:off x="20" y="4634159"/>
            <a:ext cx="3356342" cy="2223841"/>
          </a:xfrm>
          <a:prstGeom prst="rect">
            <a:avLst/>
          </a:prstGeom>
        </p:spPr>
      </p:pic>
      <p:sp>
        <p:nvSpPr>
          <p:cNvPr id="3" name="Content Placeholder 2">
            <a:extLst>
              <a:ext uri="{FF2B5EF4-FFF2-40B4-BE49-F238E27FC236}">
                <a16:creationId xmlns:a16="http://schemas.microsoft.com/office/drawing/2014/main" id="{1A86DB35-0C36-4C68-BCD7-04EC1E1CD05C}"/>
              </a:ext>
            </a:extLst>
          </p:cNvPr>
          <p:cNvSpPr>
            <a:spLocks noGrp="1"/>
          </p:cNvSpPr>
          <p:nvPr>
            <p:ph idx="1"/>
          </p:nvPr>
        </p:nvSpPr>
        <p:spPr>
          <a:xfrm>
            <a:off x="4327398" y="2048256"/>
            <a:ext cx="4361688" cy="4123944"/>
          </a:xfrm>
        </p:spPr>
        <p:txBody>
          <a:bodyPr>
            <a:normAutofit/>
          </a:bodyPr>
          <a:lstStyle/>
          <a:p>
            <a:r>
              <a:rPr lang="en-GB" sz="2400" dirty="0"/>
              <a:t>Provide advice to prospective applicants</a:t>
            </a:r>
          </a:p>
          <a:p>
            <a:r>
              <a:rPr lang="en-GB" sz="2400" dirty="0"/>
              <a:t>Deal with planning applications </a:t>
            </a:r>
          </a:p>
          <a:p>
            <a:r>
              <a:rPr lang="en-GB" sz="2400" dirty="0"/>
              <a:t>Monitor and discharge conditions </a:t>
            </a:r>
          </a:p>
          <a:p>
            <a:r>
              <a:rPr lang="en-GB" sz="2400" dirty="0"/>
              <a:t>Deal with enforcement issues and complaints </a:t>
            </a:r>
          </a:p>
        </p:txBody>
      </p:sp>
    </p:spTree>
    <p:extLst>
      <p:ext uri="{BB962C8B-B14F-4D97-AF65-F5344CB8AC3E}">
        <p14:creationId xmlns:p14="http://schemas.microsoft.com/office/powerpoint/2010/main" val="8897280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980727"/>
            <a:ext cx="8803867" cy="4666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179511" y="4567262"/>
            <a:ext cx="4032448" cy="108012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84787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60648"/>
            <a:ext cx="8474377" cy="6084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9509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31118-5AF9-4A32-A6D6-4A500DEBFB25}"/>
              </a:ext>
            </a:extLst>
          </p:cNvPr>
          <p:cNvSpPr>
            <a:spLocks noGrp="1"/>
          </p:cNvSpPr>
          <p:nvPr>
            <p:ph type="title"/>
          </p:nvPr>
        </p:nvSpPr>
        <p:spPr/>
        <p:txBody>
          <a:bodyPr/>
          <a:lstStyle/>
          <a:p>
            <a:r>
              <a:rPr lang="en-GB" dirty="0"/>
              <a:t>Delegated Refusals - Procedure </a:t>
            </a:r>
          </a:p>
        </p:txBody>
      </p:sp>
      <p:sp>
        <p:nvSpPr>
          <p:cNvPr id="3" name="Content Placeholder 2">
            <a:extLst>
              <a:ext uri="{FF2B5EF4-FFF2-40B4-BE49-F238E27FC236}">
                <a16:creationId xmlns:a16="http://schemas.microsoft.com/office/drawing/2014/main" id="{5BB8622E-7F07-47D5-8E7D-B6962B0715E9}"/>
              </a:ext>
            </a:extLst>
          </p:cNvPr>
          <p:cNvSpPr>
            <a:spLocks noGrp="1"/>
          </p:cNvSpPr>
          <p:nvPr>
            <p:ph idx="1"/>
          </p:nvPr>
        </p:nvSpPr>
        <p:spPr/>
        <p:txBody>
          <a:bodyPr>
            <a:normAutofit/>
          </a:bodyPr>
          <a:lstStyle/>
          <a:p>
            <a:pPr eaLnBrk="1" hangingPunct="1">
              <a:buFontTx/>
              <a:buChar char="•"/>
            </a:pPr>
            <a:r>
              <a:rPr lang="en-US" altLang="en-US" sz="2800" dirty="0"/>
              <a:t>An e-mail will be sent to notify you with a copy of the report of handling.</a:t>
            </a:r>
          </a:p>
          <a:p>
            <a:pPr eaLnBrk="1" hangingPunct="1">
              <a:buFontTx/>
              <a:buChar char="•"/>
            </a:pPr>
            <a:r>
              <a:rPr lang="en-US" altLang="en-US" sz="2800" dirty="0"/>
              <a:t>5 working day to respond with the option either :</a:t>
            </a:r>
          </a:p>
          <a:p>
            <a:pPr lvl="1" eaLnBrk="1" hangingPunct="1">
              <a:buFontTx/>
              <a:buChar char="•"/>
            </a:pPr>
            <a:r>
              <a:rPr lang="en-US" altLang="en-US" dirty="0"/>
              <a:t>To request the application comes to Committee</a:t>
            </a:r>
          </a:p>
          <a:p>
            <a:pPr lvl="1" eaLnBrk="1" hangingPunct="1">
              <a:buFontTx/>
              <a:buChar char="•"/>
            </a:pPr>
            <a:r>
              <a:rPr lang="en-US" altLang="en-US" dirty="0"/>
              <a:t>To agree to the delegated refusal</a:t>
            </a:r>
          </a:p>
          <a:p>
            <a:r>
              <a:rPr lang="en-GB" sz="2800" dirty="0"/>
              <a:t>Must not discuss or copy in your reply to colleagues </a:t>
            </a:r>
          </a:p>
          <a:p>
            <a:r>
              <a:rPr lang="en-GB" sz="2800" dirty="0"/>
              <a:t>All responses are uploaded onto the web site</a:t>
            </a:r>
          </a:p>
          <a:p>
            <a:r>
              <a:rPr lang="en-GB" sz="2800" dirty="0"/>
              <a:t>If 2 or more request referral it will go to committee</a:t>
            </a:r>
          </a:p>
        </p:txBody>
      </p:sp>
    </p:spTree>
    <p:extLst>
      <p:ext uri="{BB962C8B-B14F-4D97-AF65-F5344CB8AC3E}">
        <p14:creationId xmlns:p14="http://schemas.microsoft.com/office/powerpoint/2010/main" val="2946919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C92D38-B626-4A9B-BAFB-2D712E18D0C5}"/>
              </a:ext>
            </a:extLst>
          </p:cNvPr>
          <p:cNvSpPr txBox="1"/>
          <p:nvPr/>
        </p:nvSpPr>
        <p:spPr>
          <a:xfrm>
            <a:off x="179512" y="908720"/>
            <a:ext cx="8712968" cy="4647426"/>
          </a:xfrm>
          <a:prstGeom prst="rect">
            <a:avLst/>
          </a:prstGeom>
          <a:noFill/>
        </p:spPr>
        <p:txBody>
          <a:bodyPr wrap="square">
            <a:spAutoFit/>
          </a:bodyPr>
          <a:lstStyle/>
          <a:p>
            <a:r>
              <a:rPr lang="en-GB" sz="2800" b="1" dirty="0"/>
              <a:t>Scheme of Delegation - referred to committee when :</a:t>
            </a:r>
          </a:p>
          <a:p>
            <a:r>
              <a:rPr lang="en-GB" sz="2800" b="1" dirty="0"/>
              <a:t> </a:t>
            </a:r>
          </a:p>
          <a:p>
            <a:pPr marL="285750" lvl="0" indent="-285750">
              <a:buFont typeface="Arial" panose="020B0604020202020204" pitchFamily="34" charset="0"/>
              <a:buChar char="•"/>
            </a:pPr>
            <a:r>
              <a:rPr lang="en-GB" sz="2400" b="1" dirty="0"/>
              <a:t>More than 5 objections from 5 or more separate addresses where recommended for approval</a:t>
            </a:r>
            <a:endParaRPr lang="en-GB" sz="2400" dirty="0"/>
          </a:p>
          <a:p>
            <a:pPr marL="285750" lvl="0" indent="-285750">
              <a:buFont typeface="Arial" panose="020B0604020202020204" pitchFamily="34" charset="0"/>
              <a:buChar char="•"/>
            </a:pPr>
            <a:r>
              <a:rPr lang="en-GB" sz="2400" b="1" dirty="0"/>
              <a:t>An unresolved objection from a statutory consultee which is recommended for approval</a:t>
            </a:r>
            <a:endParaRPr lang="en-GB" sz="2400" dirty="0"/>
          </a:p>
          <a:p>
            <a:pPr marL="285750" lvl="0" indent="-285750">
              <a:buFont typeface="Arial" panose="020B0604020202020204" pitchFamily="34" charset="0"/>
              <a:buChar char="•"/>
            </a:pPr>
            <a:r>
              <a:rPr lang="en-GB" sz="2400" b="1" dirty="0"/>
              <a:t>Delegated refusals referred by 2 or more ward members  </a:t>
            </a:r>
          </a:p>
          <a:p>
            <a:pPr marL="285750" indent="-285750">
              <a:buFont typeface="Arial" panose="020B0604020202020204" pitchFamily="34" charset="0"/>
              <a:buChar char="•"/>
            </a:pPr>
            <a:r>
              <a:rPr lang="en-GB" sz="2400" b="1" dirty="0"/>
              <a:t>All Major applications recommended for approval</a:t>
            </a:r>
          </a:p>
          <a:p>
            <a:pPr marL="285750" indent="-285750">
              <a:buFont typeface="Arial" panose="020B0604020202020204" pitchFamily="34" charset="0"/>
              <a:buChar char="•"/>
            </a:pPr>
            <a:r>
              <a:rPr lang="en-GB" sz="2400" b="1" dirty="0"/>
              <a:t>Hosing developments of 30 or more </a:t>
            </a:r>
          </a:p>
          <a:p>
            <a:pPr marL="285750" lvl="0" indent="-285750">
              <a:buFont typeface="Arial" panose="020B0604020202020204" pitchFamily="34" charset="0"/>
              <a:buChar char="•"/>
            </a:pPr>
            <a:r>
              <a:rPr lang="en-GB" sz="2400" b="1" dirty="0"/>
              <a:t>Manager’s discretion </a:t>
            </a:r>
          </a:p>
          <a:p>
            <a:pPr marL="285750" lvl="0" indent="-285750">
              <a:buFont typeface="Arial" panose="020B0604020202020204" pitchFamily="34" charset="0"/>
              <a:buChar char="•"/>
            </a:pPr>
            <a:r>
              <a:rPr lang="en-GB" sz="2400" b="1" dirty="0"/>
              <a:t>Section 36’s</a:t>
            </a:r>
          </a:p>
          <a:p>
            <a:pPr marL="285750" lvl="0" indent="-285750">
              <a:buFont typeface="Arial" panose="020B0604020202020204" pitchFamily="34" charset="0"/>
              <a:buChar char="•"/>
            </a:pPr>
            <a:r>
              <a:rPr lang="en-GB" sz="2400" b="1" dirty="0"/>
              <a:t>Application lodged by a member </a:t>
            </a:r>
            <a:endParaRPr lang="en-GB" sz="2400" dirty="0"/>
          </a:p>
        </p:txBody>
      </p:sp>
    </p:spTree>
    <p:extLst>
      <p:ext uri="{BB962C8B-B14F-4D97-AF65-F5344CB8AC3E}">
        <p14:creationId xmlns:p14="http://schemas.microsoft.com/office/powerpoint/2010/main" val="988670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AutoShape 2"/>
          <p:cNvSpPr>
            <a:spLocks noChangeArrowheads="1"/>
          </p:cNvSpPr>
          <p:nvPr/>
        </p:nvSpPr>
        <p:spPr bwMode="auto">
          <a:xfrm>
            <a:off x="1116013" y="1557338"/>
            <a:ext cx="8027987" cy="2481262"/>
          </a:xfrm>
          <a:prstGeom prst="roundRect">
            <a:avLst>
              <a:gd name="adj" fmla="val 16667"/>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1443" name="Rectangle 3"/>
          <p:cNvSpPr>
            <a:spLocks noChangeArrowheads="1"/>
          </p:cNvSpPr>
          <p:nvPr/>
        </p:nvSpPr>
        <p:spPr bwMode="auto">
          <a:xfrm>
            <a:off x="8077200" y="457200"/>
            <a:ext cx="1066800" cy="64008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1444" name="Rectangle 5"/>
          <p:cNvSpPr>
            <a:spLocks noChangeArrowheads="1"/>
          </p:cNvSpPr>
          <p:nvPr/>
        </p:nvSpPr>
        <p:spPr bwMode="auto">
          <a:xfrm>
            <a:off x="533400" y="3276600"/>
            <a:ext cx="8610600" cy="3581400"/>
          </a:xfrm>
          <a:prstGeom prst="rect">
            <a:avLst/>
          </a:prstGeom>
          <a:gradFill rotWithShape="0">
            <a:gsLst>
              <a:gs pos="0">
                <a:srgbClr val="FFFFFF"/>
              </a:gs>
              <a:gs pos="100000">
                <a:srgbClr val="C6E6D4"/>
              </a:gs>
            </a:gsLst>
            <a:lin ang="5400000" scaled="1"/>
          </a:gra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1445" name="Rectangle 6"/>
          <p:cNvSpPr>
            <a:spLocks noChangeArrowheads="1"/>
          </p:cNvSpPr>
          <p:nvPr/>
        </p:nvSpPr>
        <p:spPr bwMode="auto">
          <a:xfrm>
            <a:off x="0" y="6597650"/>
            <a:ext cx="9144000" cy="260350"/>
          </a:xfrm>
          <a:prstGeom prst="rect">
            <a:avLst/>
          </a:prstGeom>
          <a:solidFill>
            <a:srgbClr val="007257"/>
          </a:solidFill>
          <a:ln w="9525">
            <a:solidFill>
              <a:srgbClr val="007257"/>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1446" name="AutoShape 7"/>
          <p:cNvSpPr>
            <a:spLocks noChangeArrowheads="1"/>
          </p:cNvSpPr>
          <p:nvPr/>
        </p:nvSpPr>
        <p:spPr bwMode="auto">
          <a:xfrm>
            <a:off x="769938" y="2028825"/>
            <a:ext cx="8137525" cy="4324350"/>
          </a:xfrm>
          <a:prstGeom prst="roundRect">
            <a:avLst>
              <a:gd name="adj" fmla="val 16667"/>
            </a:avLst>
          </a:prstGeom>
          <a:noFill/>
          <a:ln w="2857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1447" name="Oval 8"/>
          <p:cNvSpPr>
            <a:spLocks noChangeArrowheads="1"/>
          </p:cNvSpPr>
          <p:nvPr/>
        </p:nvSpPr>
        <p:spPr bwMode="auto">
          <a:xfrm>
            <a:off x="7019925" y="260350"/>
            <a:ext cx="1944688" cy="1944688"/>
          </a:xfrm>
          <a:prstGeom prst="ellipse">
            <a:avLst/>
          </a:prstGeom>
          <a:solidFill>
            <a:schemeClr val="bg1"/>
          </a:solidFill>
          <a:ln w="9525">
            <a:solidFill>
              <a:schemeClr val="bg1"/>
            </a:solidFill>
            <a:round/>
            <a:headEnd/>
            <a:tailEnd/>
          </a:ln>
          <a:effectLst>
            <a:outerShdw dist="107763" dir="2700000" algn="ctr" rotWithShape="0">
              <a:srgbClr val="DDDDDD">
                <a:alpha val="50000"/>
              </a:srgbClr>
            </a:outerShdw>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pic>
        <p:nvPicPr>
          <p:cNvPr id="61448" name="Picture 9" descr="Hc-r-col-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3138" y="561975"/>
            <a:ext cx="1381125"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9" name="Text Box 10"/>
          <p:cNvSpPr txBox="1">
            <a:spLocks noChangeArrowheads="1"/>
          </p:cNvSpPr>
          <p:nvPr/>
        </p:nvSpPr>
        <p:spPr bwMode="auto">
          <a:xfrm>
            <a:off x="684213" y="404813"/>
            <a:ext cx="74898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altLang="en-US" sz="2800">
                <a:solidFill>
                  <a:schemeClr val="bg1"/>
                </a:solidFill>
              </a:rPr>
              <a:t>Scheme of Delegation</a:t>
            </a:r>
          </a:p>
        </p:txBody>
      </p:sp>
      <p:sp>
        <p:nvSpPr>
          <p:cNvPr id="61450" name="Text Box 11"/>
          <p:cNvSpPr txBox="1">
            <a:spLocks noChangeArrowheads="1"/>
          </p:cNvSpPr>
          <p:nvPr/>
        </p:nvSpPr>
        <p:spPr bwMode="auto">
          <a:xfrm>
            <a:off x="684213" y="1484313"/>
            <a:ext cx="4103687"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536575" indent="-536575"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panose="020B0604020202020204" pitchFamily="34" charset="0"/>
              <a:buChar char="•"/>
            </a:pPr>
            <a:r>
              <a:rPr lang="en-GB" altLang="en-US" b="1" dirty="0"/>
              <a:t>North and South Planning Applications Committees </a:t>
            </a:r>
            <a:r>
              <a:rPr lang="en-GB" altLang="en-US" dirty="0"/>
              <a:t>decide on the majority of  applications</a:t>
            </a:r>
          </a:p>
          <a:p>
            <a:pPr eaLnBrk="1" hangingPunct="1">
              <a:buFont typeface="Arial" panose="020B0604020202020204" pitchFamily="34" charset="0"/>
              <a:buChar char="•"/>
            </a:pPr>
            <a:endParaRPr lang="en-GB" altLang="en-US" dirty="0"/>
          </a:p>
          <a:p>
            <a:pPr eaLnBrk="1" hangingPunct="1">
              <a:buFont typeface="Arial" panose="020B0604020202020204" pitchFamily="34" charset="0"/>
              <a:buChar char="•"/>
            </a:pPr>
            <a:r>
              <a:rPr lang="en-GB" altLang="en-US" dirty="0"/>
              <a:t>The </a:t>
            </a:r>
            <a:r>
              <a:rPr lang="en-GB" altLang="en-US" b="1" dirty="0"/>
              <a:t>I&amp;E  Committee </a:t>
            </a:r>
            <a:r>
              <a:rPr lang="en-GB" altLang="en-US" dirty="0"/>
              <a:t>deals with Notices of Amendment or other strategic planning applications (for example those with cross-boundary issues).</a:t>
            </a:r>
          </a:p>
          <a:p>
            <a:pPr eaLnBrk="1" hangingPunct="1">
              <a:buFont typeface="Arial" panose="020B0604020202020204" pitchFamily="34" charset="0"/>
              <a:buChar char="•"/>
            </a:pPr>
            <a:r>
              <a:rPr lang="en-GB" altLang="en-US" dirty="0"/>
              <a:t>National applications go to </a:t>
            </a:r>
            <a:r>
              <a:rPr lang="en-GB" altLang="en-US" b="1" dirty="0"/>
              <a:t>Full Council.</a:t>
            </a:r>
          </a:p>
          <a:p>
            <a:pPr eaLnBrk="1" hangingPunct="1">
              <a:buFont typeface="Arial" panose="020B0604020202020204" pitchFamily="34" charset="0"/>
              <a:buChar char="•"/>
            </a:pPr>
            <a:r>
              <a:rPr lang="en-GB" altLang="en-US" dirty="0"/>
              <a:t>There is a substitute member for each ward.</a:t>
            </a:r>
          </a:p>
          <a:p>
            <a:pPr eaLnBrk="1" hangingPunct="1">
              <a:buFontTx/>
              <a:buChar char="•"/>
            </a:pPr>
            <a:endParaRPr lang="en-GB" altLang="en-US" dirty="0"/>
          </a:p>
          <a:p>
            <a:pPr eaLnBrk="1" hangingPunct="1"/>
            <a:endParaRPr lang="en-GB" altLang="en-US" dirty="0"/>
          </a:p>
        </p:txBody>
      </p:sp>
      <p:pic>
        <p:nvPicPr>
          <p:cNvPr id="61451" name="Picture 12" descr="PP_ma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463" y="1784350"/>
            <a:ext cx="4339311"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5041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250825" y="333375"/>
            <a:ext cx="8229600"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GB" altLang="en-US" sz="2800" b="1" dirty="0">
                <a:latin typeface="Arial" charset="0"/>
              </a:rPr>
              <a:t>Before Committee</a:t>
            </a:r>
            <a:br>
              <a:rPr lang="en-GB" altLang="en-US" sz="2800" b="1" dirty="0">
                <a:latin typeface="Arial" charset="0"/>
              </a:rPr>
            </a:br>
            <a:endParaRPr lang="en-GB" altLang="en-US" sz="2800" dirty="0">
              <a:solidFill>
                <a:schemeClr val="bg1"/>
              </a:solidFill>
              <a:latin typeface="Arial" charset="0"/>
            </a:endParaRPr>
          </a:p>
        </p:txBody>
      </p:sp>
      <p:sp>
        <p:nvSpPr>
          <p:cNvPr id="20483" name="Rectangle 3"/>
          <p:cNvSpPr>
            <a:spLocks noGrp="1" noChangeArrowheads="1"/>
          </p:cNvSpPr>
          <p:nvPr>
            <p:ph idx="1"/>
          </p:nvPr>
        </p:nvSpPr>
        <p:spPr bwMode="auto">
          <a:xfrm>
            <a:off x="395288" y="1557338"/>
            <a:ext cx="8229600" cy="452596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indent="0">
              <a:buFont typeface="Arial" charset="0"/>
              <a:buNone/>
              <a:defRPr/>
            </a:pPr>
            <a:r>
              <a:rPr lang="en-GB" sz="1800" dirty="0"/>
              <a:t> </a:t>
            </a:r>
          </a:p>
          <a:p>
            <a:pPr>
              <a:defRPr/>
            </a:pPr>
            <a:r>
              <a:rPr lang="en-GB" sz="2000" dirty="0">
                <a:latin typeface="Arial" panose="020B0604020202020204" pitchFamily="34" charset="0"/>
                <a:cs typeface="Arial" panose="020B0604020202020204" pitchFamily="34" charset="0"/>
              </a:rPr>
              <a:t>Papers will be circulated electronically initially </a:t>
            </a:r>
          </a:p>
          <a:p>
            <a:pPr>
              <a:defRPr/>
            </a:pPr>
            <a:r>
              <a:rPr lang="en-GB" sz="2000" dirty="0">
                <a:latin typeface="Arial" panose="020B0604020202020204" pitchFamily="34" charset="0"/>
                <a:cs typeface="Arial" panose="020B0604020202020204" pitchFamily="34" charset="0"/>
              </a:rPr>
              <a:t>Full pack will follow</a:t>
            </a:r>
          </a:p>
          <a:p>
            <a:pPr>
              <a:defRPr/>
            </a:pPr>
            <a:r>
              <a:rPr lang="en-GB" sz="2000" dirty="0">
                <a:latin typeface="Arial" panose="020B0604020202020204" pitchFamily="34" charset="0"/>
                <a:cs typeface="Arial" panose="020B0604020202020204" pitchFamily="34" charset="0"/>
              </a:rPr>
              <a:t>Email is sent to advise which applications are coming up in your ward</a:t>
            </a:r>
          </a:p>
          <a:p>
            <a:pPr>
              <a:defRPr/>
            </a:pPr>
            <a:r>
              <a:rPr lang="en-GB" sz="2000" dirty="0">
                <a:latin typeface="Arial" panose="020B0604020202020204" pitchFamily="34" charset="0"/>
                <a:cs typeface="Arial" panose="020B0604020202020204" pitchFamily="34" charset="0"/>
              </a:rPr>
              <a:t>Opportunity to consider and if needed discus with the officers for clarification </a:t>
            </a:r>
          </a:p>
          <a:p>
            <a:pPr eaLnBrk="1" hangingPunct="1">
              <a:lnSpc>
                <a:spcPct val="80000"/>
              </a:lnSpc>
              <a:defRPr/>
            </a:pPr>
            <a:r>
              <a:rPr lang="en-GB" altLang="en-US" sz="2000" dirty="0">
                <a:latin typeface="Arial" panose="020B0604020202020204" pitchFamily="34" charset="0"/>
                <a:cs typeface="Arial" panose="020B0604020202020204" pitchFamily="34" charset="0"/>
              </a:rPr>
              <a:t>Please discuss with clerk or officer if you are seeking clarification regarding  mitigation, the use of condition or possible motions</a:t>
            </a:r>
          </a:p>
          <a:p>
            <a:pPr eaLnBrk="1" hangingPunct="1">
              <a:lnSpc>
                <a:spcPct val="80000"/>
              </a:lnSpc>
              <a:defRPr/>
            </a:pPr>
            <a:r>
              <a:rPr lang="en-GB" altLang="en-US" sz="2000" dirty="0">
                <a:latin typeface="Arial" panose="020B0604020202020204" pitchFamily="34" charset="0"/>
                <a:cs typeface="Arial" panose="020B0604020202020204" pitchFamily="34" charset="0"/>
              </a:rPr>
              <a:t>Don’t leave it to the last minute or the day of the meeting</a:t>
            </a:r>
          </a:p>
          <a:p>
            <a:pPr marL="0" indent="0" eaLnBrk="1" hangingPunct="1">
              <a:lnSpc>
                <a:spcPct val="80000"/>
              </a:lnSpc>
              <a:buFont typeface="Arial" charset="0"/>
              <a:buNone/>
              <a:defRPr/>
            </a:pPr>
            <a:r>
              <a:rPr lang="en-GB" altLang="en-US" sz="1800" dirty="0">
                <a:latin typeface="Arial" charset="0"/>
              </a:rPr>
              <a:t> </a:t>
            </a:r>
          </a:p>
          <a:p>
            <a:pPr eaLnBrk="1" hangingPunct="1">
              <a:lnSpc>
                <a:spcPct val="80000"/>
              </a:lnSpc>
              <a:defRPr/>
            </a:pPr>
            <a:endParaRPr lang="en-GB" altLang="en-US" sz="1800" dirty="0">
              <a:latin typeface="Arial" charset="0"/>
            </a:endParaRPr>
          </a:p>
          <a:p>
            <a:pPr eaLnBrk="1" hangingPunct="1">
              <a:lnSpc>
                <a:spcPct val="80000"/>
              </a:lnSpc>
              <a:defRPr/>
            </a:pPr>
            <a:endParaRPr lang="en-GB" altLang="en-US" sz="1800" dirty="0">
              <a:latin typeface="Arial" charset="0"/>
            </a:endParaRPr>
          </a:p>
          <a:p>
            <a:pPr eaLnBrk="1" hangingPunct="1">
              <a:lnSpc>
                <a:spcPct val="80000"/>
              </a:lnSpc>
              <a:defRPr/>
            </a:pPr>
            <a:endParaRPr lang="en-GB" altLang="en-US" sz="1800" dirty="0">
              <a:latin typeface="Arial" charset="0"/>
            </a:endParaRPr>
          </a:p>
          <a:p>
            <a:pPr eaLnBrk="1" hangingPunct="1">
              <a:lnSpc>
                <a:spcPct val="80000"/>
              </a:lnSpc>
              <a:defRPr/>
            </a:pPr>
            <a:endParaRPr lang="en-GB" altLang="en-US" sz="1800" dirty="0">
              <a:latin typeface="Arial" charset="0"/>
            </a:endParaRPr>
          </a:p>
          <a:p>
            <a:pPr eaLnBrk="1" hangingPunct="1">
              <a:lnSpc>
                <a:spcPct val="80000"/>
              </a:lnSpc>
              <a:defRPr/>
            </a:pPr>
            <a:endParaRPr lang="en-GB" altLang="en-US" sz="1800" dirty="0">
              <a:latin typeface="Arial" charset="0"/>
            </a:endParaRPr>
          </a:p>
        </p:txBody>
      </p:sp>
    </p:spTree>
    <p:extLst>
      <p:ext uri="{BB962C8B-B14F-4D97-AF65-F5344CB8AC3E}">
        <p14:creationId xmlns:p14="http://schemas.microsoft.com/office/powerpoint/2010/main" val="841577204"/>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DC14B3F1-8CC5-4623-94B0-4445E3775D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6F3BC6CE-898E-44FF-9607-53B8702E8EE6}"/>
              </a:ext>
            </a:extLst>
          </p:cNvPr>
          <p:cNvSpPr>
            <a:spLocks noGrp="1"/>
          </p:cNvSpPr>
          <p:nvPr>
            <p:ph type="title"/>
          </p:nvPr>
        </p:nvSpPr>
        <p:spPr>
          <a:xfrm>
            <a:off x="630936" y="365124"/>
            <a:ext cx="3697167" cy="2057400"/>
          </a:xfrm>
        </p:spPr>
        <p:txBody>
          <a:bodyPr anchor="b">
            <a:normAutofit/>
          </a:bodyPr>
          <a:lstStyle/>
          <a:p>
            <a:r>
              <a:rPr lang="en-GB" sz="3500" dirty="0"/>
              <a:t>Aquaculture </a:t>
            </a:r>
          </a:p>
        </p:txBody>
      </p:sp>
      <p:sp>
        <p:nvSpPr>
          <p:cNvPr id="3" name="Content Placeholder 2">
            <a:extLst>
              <a:ext uri="{FF2B5EF4-FFF2-40B4-BE49-F238E27FC236}">
                <a16:creationId xmlns:a16="http://schemas.microsoft.com/office/drawing/2014/main" id="{B25AE587-CAD4-482D-B225-A9B8A46A0E07}"/>
              </a:ext>
            </a:extLst>
          </p:cNvPr>
          <p:cNvSpPr>
            <a:spLocks noGrp="1"/>
          </p:cNvSpPr>
          <p:nvPr>
            <p:ph idx="1"/>
          </p:nvPr>
        </p:nvSpPr>
        <p:spPr>
          <a:xfrm>
            <a:off x="630936" y="2624962"/>
            <a:ext cx="3697167" cy="3538094"/>
          </a:xfrm>
        </p:spPr>
        <p:txBody>
          <a:bodyPr>
            <a:normAutofit fontScale="70000" lnSpcReduction="20000"/>
          </a:bodyPr>
          <a:lstStyle/>
          <a:p>
            <a:pPr eaLnBrk="1" hangingPunct="1">
              <a:buFont typeface="Arial" charset="0"/>
              <a:buChar char="•"/>
            </a:pPr>
            <a:r>
              <a:rPr lang="en-GB" altLang="en-US" b="1" dirty="0">
                <a:cs typeface="Arial" charset="0"/>
              </a:rPr>
              <a:t>Determining Planning applications</a:t>
            </a:r>
          </a:p>
          <a:p>
            <a:pPr lvl="2" eaLnBrk="1" hangingPunct="1">
              <a:buFont typeface="Arial" charset="0"/>
              <a:buChar char="•"/>
            </a:pPr>
            <a:r>
              <a:rPr lang="en-GB" altLang="en-US" dirty="0">
                <a:cs typeface="Arial" charset="0"/>
              </a:rPr>
              <a:t>Freshwater Fish Farming</a:t>
            </a:r>
          </a:p>
          <a:p>
            <a:pPr lvl="2" eaLnBrk="1" hangingPunct="1">
              <a:buFont typeface="Arial" charset="0"/>
              <a:buChar char="•"/>
            </a:pPr>
            <a:r>
              <a:rPr lang="en-GB" altLang="en-US" dirty="0">
                <a:cs typeface="Arial" charset="0"/>
              </a:rPr>
              <a:t>Marine Fish Farming</a:t>
            </a:r>
          </a:p>
          <a:p>
            <a:pPr eaLnBrk="1" hangingPunct="1">
              <a:buFont typeface="Arial" charset="0"/>
              <a:buNone/>
            </a:pPr>
            <a:endParaRPr lang="en-GB" altLang="en-US" dirty="0">
              <a:cs typeface="Arial" charset="0"/>
            </a:endParaRPr>
          </a:p>
          <a:p>
            <a:pPr eaLnBrk="1" hangingPunct="1">
              <a:buFont typeface="Arial" charset="0"/>
              <a:buChar char="•"/>
            </a:pPr>
            <a:r>
              <a:rPr lang="en-GB" altLang="en-US" b="1" dirty="0">
                <a:cs typeface="Arial" charset="0"/>
              </a:rPr>
              <a:t>Forward Planning for Aquaculture</a:t>
            </a:r>
          </a:p>
          <a:p>
            <a:pPr lvl="2" eaLnBrk="1" hangingPunct="1">
              <a:buFont typeface="Arial" charset="0"/>
              <a:buChar char="•"/>
            </a:pPr>
            <a:r>
              <a:rPr lang="en-GB" altLang="en-US" dirty="0">
                <a:cs typeface="Arial" charset="0"/>
              </a:rPr>
              <a:t>Aquaculture Framework Plans</a:t>
            </a:r>
          </a:p>
          <a:p>
            <a:pPr lvl="2" eaLnBrk="1" hangingPunct="1">
              <a:buFont typeface="Arial" charset="0"/>
              <a:buChar char="•"/>
            </a:pPr>
            <a:r>
              <a:rPr lang="en-GB" altLang="en-US" dirty="0">
                <a:cs typeface="Arial" charset="0"/>
              </a:rPr>
              <a:t>Coastal Plans</a:t>
            </a:r>
          </a:p>
          <a:p>
            <a:pPr lvl="2" eaLnBrk="1" hangingPunct="1">
              <a:buFont typeface="Arial" charset="0"/>
              <a:buChar char="•"/>
            </a:pPr>
            <a:r>
              <a:rPr lang="en-GB" altLang="en-US" dirty="0">
                <a:cs typeface="Arial" charset="0"/>
              </a:rPr>
              <a:t>Marine Spatial Plans</a:t>
            </a:r>
          </a:p>
        </p:txBody>
      </p:sp>
      <p:cxnSp>
        <p:nvCxnSpPr>
          <p:cNvPr id="28" name="Straight Connector 27">
            <a:extLst>
              <a:ext uri="{FF2B5EF4-FFF2-40B4-BE49-F238E27FC236}">
                <a16:creationId xmlns:a16="http://schemas.microsoft.com/office/drawing/2014/main" id="{B8EC0F70-6AFD-45BE-8F70-52888FC304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39822"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264C09D9-F7C7-441A-8999-F27DE8E23A5B}"/>
              </a:ext>
            </a:extLst>
          </p:cNvPr>
          <p:cNvPicPr>
            <a:picLocks noChangeAspect="1"/>
          </p:cNvPicPr>
          <p:nvPr/>
        </p:nvPicPr>
        <p:blipFill rotWithShape="1">
          <a:blip r:embed="rId2"/>
          <a:srcRect t="20007" r="-5" b="-5"/>
          <a:stretch/>
        </p:blipFill>
        <p:spPr>
          <a:xfrm>
            <a:off x="5113708" y="343454"/>
            <a:ext cx="3640264" cy="2934000"/>
          </a:xfrm>
          <a:prstGeom prst="rect">
            <a:avLst/>
          </a:prstGeom>
        </p:spPr>
      </p:pic>
      <p:pic>
        <p:nvPicPr>
          <p:cNvPr id="13" name="Picture 12">
            <a:extLst>
              <a:ext uri="{FF2B5EF4-FFF2-40B4-BE49-F238E27FC236}">
                <a16:creationId xmlns:a16="http://schemas.microsoft.com/office/drawing/2014/main" id="{7F6B444B-8776-4415-84A8-8DEC24E94C6A}"/>
              </a:ext>
            </a:extLst>
          </p:cNvPr>
          <p:cNvPicPr>
            <a:picLocks noChangeAspect="1"/>
          </p:cNvPicPr>
          <p:nvPr/>
        </p:nvPicPr>
        <p:blipFill rotWithShape="1">
          <a:blip r:embed="rId3"/>
          <a:srcRect l="31204" r="-3" b="-3"/>
          <a:stretch/>
        </p:blipFill>
        <p:spPr>
          <a:xfrm>
            <a:off x="5113708" y="3597883"/>
            <a:ext cx="3640264" cy="2936699"/>
          </a:xfrm>
          <a:prstGeom prst="rect">
            <a:avLst/>
          </a:prstGeom>
        </p:spPr>
      </p:pic>
    </p:spTree>
    <p:extLst>
      <p:ext uri="{BB962C8B-B14F-4D97-AF65-F5344CB8AC3E}">
        <p14:creationId xmlns:p14="http://schemas.microsoft.com/office/powerpoint/2010/main" val="647311617"/>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229600" cy="720080"/>
          </a:xfrm>
        </p:spPr>
        <p:txBody>
          <a:bodyPr>
            <a:noAutofit/>
          </a:bodyPr>
          <a:lstStyle/>
          <a:p>
            <a:r>
              <a:rPr lang="en-GB" b="1" dirty="0">
                <a:solidFill>
                  <a:schemeClr val="accent4">
                    <a:lumMod val="75000"/>
                  </a:schemeClr>
                </a:solidFill>
              </a:rPr>
              <a:t>EIA</a:t>
            </a:r>
          </a:p>
        </p:txBody>
      </p:sp>
      <p:sp>
        <p:nvSpPr>
          <p:cNvPr id="5" name="Title 1"/>
          <p:cNvSpPr txBox="1">
            <a:spLocks/>
          </p:cNvSpPr>
          <p:nvPr/>
        </p:nvSpPr>
        <p:spPr>
          <a:xfrm>
            <a:off x="539552" y="1556792"/>
            <a:ext cx="8229600" cy="51125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br>
              <a:rPr kumimoji="0" lang="en-GB" sz="2800" b="0" i="0" u="none" strike="noStrike" kern="1200" cap="none" spc="0" normalizeH="0" baseline="0" noProof="0" dirty="0">
                <a:ln>
                  <a:noFill/>
                </a:ln>
                <a:solidFill>
                  <a:prstClr val="black">
                    <a:lumMod val="65000"/>
                    <a:lumOff val="35000"/>
                  </a:prstClr>
                </a:solidFill>
                <a:effectLst/>
                <a:uLnTx/>
                <a:uFillTx/>
                <a:latin typeface="Calibri"/>
                <a:ea typeface="+mj-ea"/>
                <a:cs typeface="+mj-cs"/>
              </a:rPr>
            </a:br>
            <a:endParaRPr kumimoji="0" lang="en-GB" sz="1000" b="0" i="0" u="none" strike="noStrike" kern="1200" cap="none" spc="0" normalizeH="0" baseline="0" noProof="0" dirty="0">
              <a:ln>
                <a:noFill/>
              </a:ln>
              <a:solidFill>
                <a:prstClr val="black">
                  <a:lumMod val="65000"/>
                  <a:lumOff val="35000"/>
                </a:prstClr>
              </a:solidFill>
              <a:effectLst/>
              <a:uLnTx/>
              <a:uFillTx/>
              <a:latin typeface="Calibri"/>
              <a:ea typeface="+mj-ea"/>
              <a:cs typeface="+mj-cs"/>
            </a:endParaRPr>
          </a:p>
        </p:txBody>
      </p:sp>
      <p:cxnSp>
        <p:nvCxnSpPr>
          <p:cNvPr id="4" name="Straight Connector 3"/>
          <p:cNvCxnSpPr/>
          <p:nvPr/>
        </p:nvCxnSpPr>
        <p:spPr bwMode="auto">
          <a:xfrm>
            <a:off x="1475656" y="1338791"/>
            <a:ext cx="5832208"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6478D83-A92D-49CF-8EFA-63752843D5A0}"/>
              </a:ext>
            </a:extLst>
          </p:cNvPr>
          <p:cNvSpPr txBox="1"/>
          <p:nvPr/>
        </p:nvSpPr>
        <p:spPr>
          <a:xfrm>
            <a:off x="899592" y="1844825"/>
            <a:ext cx="561662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4">
                    <a:lumMod val="75000"/>
                  </a:schemeClr>
                </a:solidFill>
                <a:effectLst/>
                <a:uLnTx/>
                <a:uFillTx/>
                <a:latin typeface="Calibri"/>
                <a:ea typeface="+mn-ea"/>
                <a:cs typeface="+mn-cs"/>
              </a:rPr>
              <a:t>Environmental Impact Assessment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4">
                  <a:lumMod val="75000"/>
                </a:schemeClr>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chemeClr val="accent4">
                  <a:lumMod val="75000"/>
                </a:scheme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A45F5A84-D07E-4C6C-AB01-E4C7763897EC}"/>
              </a:ext>
            </a:extLst>
          </p:cNvPr>
          <p:cNvPicPr>
            <a:picLocks noChangeAspect="1"/>
          </p:cNvPicPr>
          <p:nvPr/>
        </p:nvPicPr>
        <p:blipFill>
          <a:blip r:embed="rId3"/>
          <a:stretch>
            <a:fillRect/>
          </a:stretch>
        </p:blipFill>
        <p:spPr>
          <a:xfrm>
            <a:off x="339757" y="2348879"/>
            <a:ext cx="3547216" cy="4332407"/>
          </a:xfrm>
          <a:prstGeom prst="rect">
            <a:avLst/>
          </a:prstGeom>
        </p:spPr>
      </p:pic>
      <p:pic>
        <p:nvPicPr>
          <p:cNvPr id="7" name="Picture 6">
            <a:extLst>
              <a:ext uri="{FF2B5EF4-FFF2-40B4-BE49-F238E27FC236}">
                <a16:creationId xmlns:a16="http://schemas.microsoft.com/office/drawing/2014/main" id="{AC2C3D0C-A343-4817-A47B-C8AE3B8E4D66}"/>
              </a:ext>
            </a:extLst>
          </p:cNvPr>
          <p:cNvPicPr>
            <a:picLocks noChangeAspect="1"/>
          </p:cNvPicPr>
          <p:nvPr/>
        </p:nvPicPr>
        <p:blipFill>
          <a:blip r:embed="rId4"/>
          <a:stretch>
            <a:fillRect/>
          </a:stretch>
        </p:blipFill>
        <p:spPr>
          <a:xfrm>
            <a:off x="4247013" y="2425749"/>
            <a:ext cx="3658268" cy="4332408"/>
          </a:xfrm>
          <a:prstGeom prst="rect">
            <a:avLst/>
          </a:prstGeom>
        </p:spPr>
      </p:pic>
      <p:pic>
        <p:nvPicPr>
          <p:cNvPr id="8" name="Picture 7">
            <a:extLst>
              <a:ext uri="{FF2B5EF4-FFF2-40B4-BE49-F238E27FC236}">
                <a16:creationId xmlns:a16="http://schemas.microsoft.com/office/drawing/2014/main" id="{88BAFD2A-6875-406C-9379-CA47DE9B51D1}"/>
              </a:ext>
            </a:extLst>
          </p:cNvPr>
          <p:cNvPicPr>
            <a:picLocks noChangeAspect="1"/>
          </p:cNvPicPr>
          <p:nvPr/>
        </p:nvPicPr>
        <p:blipFill>
          <a:blip r:embed="rId5"/>
          <a:stretch>
            <a:fillRect/>
          </a:stretch>
        </p:blipFill>
        <p:spPr>
          <a:xfrm rot="20393328">
            <a:off x="2504176" y="2604432"/>
            <a:ext cx="3362523" cy="3975042"/>
          </a:xfrm>
          <a:prstGeom prst="rect">
            <a:avLst/>
          </a:prstGeom>
        </p:spPr>
      </p:pic>
    </p:spTree>
    <p:extLst>
      <p:ext uri="{BB962C8B-B14F-4D97-AF65-F5344CB8AC3E}">
        <p14:creationId xmlns:p14="http://schemas.microsoft.com/office/powerpoint/2010/main" val="1630383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229600" cy="720080"/>
          </a:xfrm>
        </p:spPr>
        <p:txBody>
          <a:bodyPr>
            <a:noAutofit/>
          </a:bodyPr>
          <a:lstStyle/>
          <a:p>
            <a:r>
              <a:rPr lang="en-GB" b="1" dirty="0">
                <a:solidFill>
                  <a:schemeClr val="accent4">
                    <a:lumMod val="75000"/>
                  </a:schemeClr>
                </a:solidFill>
              </a:rPr>
              <a:t>Habitats Regulations</a:t>
            </a:r>
          </a:p>
        </p:txBody>
      </p:sp>
      <p:sp>
        <p:nvSpPr>
          <p:cNvPr id="5" name="Title 1"/>
          <p:cNvSpPr txBox="1">
            <a:spLocks/>
          </p:cNvSpPr>
          <p:nvPr/>
        </p:nvSpPr>
        <p:spPr>
          <a:xfrm>
            <a:off x="539552" y="1556792"/>
            <a:ext cx="8229600" cy="51125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br>
              <a:rPr kumimoji="0" lang="en-GB" sz="2800" b="0" i="0" u="none" strike="noStrike" kern="1200" cap="none" spc="0" normalizeH="0" baseline="0" noProof="0" dirty="0">
                <a:ln>
                  <a:noFill/>
                </a:ln>
                <a:solidFill>
                  <a:prstClr val="black">
                    <a:lumMod val="65000"/>
                    <a:lumOff val="35000"/>
                  </a:prstClr>
                </a:solidFill>
                <a:effectLst/>
                <a:uLnTx/>
                <a:uFillTx/>
                <a:latin typeface="Calibri"/>
                <a:ea typeface="+mj-ea"/>
                <a:cs typeface="+mj-cs"/>
              </a:rPr>
            </a:br>
            <a:endParaRPr kumimoji="0" lang="en-GB" sz="1000" b="0" i="0" u="none" strike="noStrike" kern="1200" cap="none" spc="0" normalizeH="0" baseline="0" noProof="0" dirty="0">
              <a:ln>
                <a:noFill/>
              </a:ln>
              <a:solidFill>
                <a:prstClr val="black">
                  <a:lumMod val="65000"/>
                  <a:lumOff val="35000"/>
                </a:prstClr>
              </a:solidFill>
              <a:effectLst/>
              <a:uLnTx/>
              <a:uFillTx/>
              <a:latin typeface="Calibri"/>
              <a:ea typeface="+mj-ea"/>
              <a:cs typeface="+mj-cs"/>
            </a:endParaRPr>
          </a:p>
        </p:txBody>
      </p:sp>
      <p:cxnSp>
        <p:nvCxnSpPr>
          <p:cNvPr id="4" name="Straight Connector 3"/>
          <p:cNvCxnSpPr/>
          <p:nvPr/>
        </p:nvCxnSpPr>
        <p:spPr bwMode="auto">
          <a:xfrm>
            <a:off x="1475656" y="1338791"/>
            <a:ext cx="5832208"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4195C5A-9203-4E52-9695-142C0B7FB9F0}"/>
              </a:ext>
            </a:extLst>
          </p:cNvPr>
          <p:cNvPicPr>
            <a:picLocks noChangeAspect="1"/>
          </p:cNvPicPr>
          <p:nvPr/>
        </p:nvPicPr>
        <p:blipFill>
          <a:blip r:embed="rId3"/>
          <a:stretch>
            <a:fillRect/>
          </a:stretch>
        </p:blipFill>
        <p:spPr>
          <a:xfrm>
            <a:off x="1421842" y="1888976"/>
            <a:ext cx="1954115" cy="4420344"/>
          </a:xfrm>
          <a:prstGeom prst="rect">
            <a:avLst/>
          </a:prstGeom>
        </p:spPr>
      </p:pic>
      <p:pic>
        <p:nvPicPr>
          <p:cNvPr id="10" name="Picture 9">
            <a:extLst>
              <a:ext uri="{FF2B5EF4-FFF2-40B4-BE49-F238E27FC236}">
                <a16:creationId xmlns:a16="http://schemas.microsoft.com/office/drawing/2014/main" id="{28916CAC-98D4-4CBE-80CF-BE91F7A123DD}"/>
              </a:ext>
            </a:extLst>
          </p:cNvPr>
          <p:cNvPicPr>
            <a:picLocks noChangeAspect="1"/>
          </p:cNvPicPr>
          <p:nvPr/>
        </p:nvPicPr>
        <p:blipFill>
          <a:blip r:embed="rId4"/>
          <a:stretch>
            <a:fillRect/>
          </a:stretch>
        </p:blipFill>
        <p:spPr>
          <a:xfrm>
            <a:off x="3439149" y="2370001"/>
            <a:ext cx="1905222" cy="1743075"/>
          </a:xfrm>
          <a:prstGeom prst="rect">
            <a:avLst/>
          </a:prstGeom>
        </p:spPr>
      </p:pic>
      <p:pic>
        <p:nvPicPr>
          <p:cNvPr id="12" name="Picture 11">
            <a:extLst>
              <a:ext uri="{FF2B5EF4-FFF2-40B4-BE49-F238E27FC236}">
                <a16:creationId xmlns:a16="http://schemas.microsoft.com/office/drawing/2014/main" id="{214F184A-32B9-4988-AA6E-55AA4A9CC10E}"/>
              </a:ext>
            </a:extLst>
          </p:cNvPr>
          <p:cNvPicPr>
            <a:picLocks noChangeAspect="1"/>
          </p:cNvPicPr>
          <p:nvPr/>
        </p:nvPicPr>
        <p:blipFill>
          <a:blip r:embed="rId5"/>
          <a:stretch>
            <a:fillRect/>
          </a:stretch>
        </p:blipFill>
        <p:spPr>
          <a:xfrm>
            <a:off x="5353749" y="1725307"/>
            <a:ext cx="3469217" cy="1942761"/>
          </a:xfrm>
          <a:prstGeom prst="rect">
            <a:avLst/>
          </a:prstGeom>
        </p:spPr>
      </p:pic>
      <p:pic>
        <p:nvPicPr>
          <p:cNvPr id="11" name="Picture 10">
            <a:extLst>
              <a:ext uri="{FF2B5EF4-FFF2-40B4-BE49-F238E27FC236}">
                <a16:creationId xmlns:a16="http://schemas.microsoft.com/office/drawing/2014/main" id="{5C4FD9FF-FBBF-4885-B714-F435C05F4415}"/>
              </a:ext>
            </a:extLst>
          </p:cNvPr>
          <p:cNvPicPr>
            <a:picLocks noChangeAspect="1"/>
          </p:cNvPicPr>
          <p:nvPr/>
        </p:nvPicPr>
        <p:blipFill>
          <a:blip r:embed="rId6"/>
          <a:stretch>
            <a:fillRect/>
          </a:stretch>
        </p:blipFill>
        <p:spPr>
          <a:xfrm>
            <a:off x="3429771" y="4138204"/>
            <a:ext cx="2890853" cy="1923731"/>
          </a:xfrm>
          <a:prstGeom prst="rect">
            <a:avLst/>
          </a:prstGeom>
        </p:spPr>
      </p:pic>
      <p:pic>
        <p:nvPicPr>
          <p:cNvPr id="13" name="Picture 12">
            <a:extLst>
              <a:ext uri="{FF2B5EF4-FFF2-40B4-BE49-F238E27FC236}">
                <a16:creationId xmlns:a16="http://schemas.microsoft.com/office/drawing/2014/main" id="{3C4CC18E-20BE-40B2-9105-06DA508D4162}"/>
              </a:ext>
            </a:extLst>
          </p:cNvPr>
          <p:cNvPicPr>
            <a:picLocks noChangeAspect="1"/>
          </p:cNvPicPr>
          <p:nvPr/>
        </p:nvPicPr>
        <p:blipFill>
          <a:blip r:embed="rId7"/>
          <a:stretch>
            <a:fillRect/>
          </a:stretch>
        </p:blipFill>
        <p:spPr>
          <a:xfrm>
            <a:off x="5930925" y="3693196"/>
            <a:ext cx="2657475" cy="1714500"/>
          </a:xfrm>
          <a:prstGeom prst="rect">
            <a:avLst/>
          </a:prstGeom>
        </p:spPr>
      </p:pic>
    </p:spTree>
    <p:extLst>
      <p:ext uri="{BB962C8B-B14F-4D97-AF65-F5344CB8AC3E}">
        <p14:creationId xmlns:p14="http://schemas.microsoft.com/office/powerpoint/2010/main" val="4147548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2F5BBE-C081-4A85-A5C7-A84C69A47293}"/>
              </a:ext>
            </a:extLst>
          </p:cNvPr>
          <p:cNvPicPr>
            <a:picLocks noChangeAspect="1"/>
          </p:cNvPicPr>
          <p:nvPr/>
        </p:nvPicPr>
        <p:blipFill>
          <a:blip r:embed="rId3"/>
          <a:stretch>
            <a:fillRect/>
          </a:stretch>
        </p:blipFill>
        <p:spPr>
          <a:xfrm>
            <a:off x="5065514" y="1536432"/>
            <a:ext cx="3865199" cy="4852837"/>
          </a:xfrm>
          <a:prstGeom prst="rect">
            <a:avLst/>
          </a:prstGeom>
        </p:spPr>
      </p:pic>
      <p:sp>
        <p:nvSpPr>
          <p:cNvPr id="2" name="Title 1"/>
          <p:cNvSpPr>
            <a:spLocks noGrp="1"/>
          </p:cNvSpPr>
          <p:nvPr>
            <p:ph type="title"/>
          </p:nvPr>
        </p:nvSpPr>
        <p:spPr>
          <a:xfrm>
            <a:off x="467544" y="548680"/>
            <a:ext cx="8229600" cy="720080"/>
          </a:xfrm>
        </p:spPr>
        <p:txBody>
          <a:bodyPr>
            <a:noAutofit/>
          </a:bodyPr>
          <a:lstStyle/>
          <a:p>
            <a:r>
              <a:rPr lang="en-GB" b="1" dirty="0">
                <a:solidFill>
                  <a:schemeClr val="accent4">
                    <a:lumMod val="75000"/>
                  </a:schemeClr>
                </a:solidFill>
              </a:rPr>
              <a:t>Enforcement</a:t>
            </a:r>
          </a:p>
        </p:txBody>
      </p:sp>
      <p:sp>
        <p:nvSpPr>
          <p:cNvPr id="5" name="Title 1"/>
          <p:cNvSpPr txBox="1">
            <a:spLocks/>
          </p:cNvSpPr>
          <p:nvPr/>
        </p:nvSpPr>
        <p:spPr>
          <a:xfrm>
            <a:off x="539552" y="1556792"/>
            <a:ext cx="8229600" cy="51125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br>
              <a:rPr kumimoji="0" lang="en-GB" sz="2800" b="0" i="0" u="none" strike="noStrike" kern="1200" cap="none" spc="0" normalizeH="0" baseline="0" noProof="0" dirty="0">
                <a:ln>
                  <a:noFill/>
                </a:ln>
                <a:solidFill>
                  <a:prstClr val="black">
                    <a:lumMod val="65000"/>
                    <a:lumOff val="35000"/>
                  </a:prstClr>
                </a:solidFill>
                <a:effectLst/>
                <a:uLnTx/>
                <a:uFillTx/>
                <a:latin typeface="Calibri"/>
                <a:ea typeface="+mj-ea"/>
                <a:cs typeface="+mj-cs"/>
              </a:rPr>
            </a:br>
            <a:endParaRPr kumimoji="0" lang="en-GB" sz="1000" b="0" i="0" u="none" strike="noStrike" kern="1200" cap="none" spc="0" normalizeH="0" baseline="0" noProof="0" dirty="0">
              <a:ln>
                <a:noFill/>
              </a:ln>
              <a:solidFill>
                <a:prstClr val="black">
                  <a:lumMod val="65000"/>
                  <a:lumOff val="35000"/>
                </a:prstClr>
              </a:solidFill>
              <a:effectLst/>
              <a:uLnTx/>
              <a:uFillTx/>
              <a:latin typeface="Calibri"/>
              <a:ea typeface="+mj-ea"/>
              <a:cs typeface="+mj-cs"/>
            </a:endParaRPr>
          </a:p>
        </p:txBody>
      </p:sp>
      <p:cxnSp>
        <p:nvCxnSpPr>
          <p:cNvPr id="4" name="Straight Connector 3"/>
          <p:cNvCxnSpPr/>
          <p:nvPr/>
        </p:nvCxnSpPr>
        <p:spPr bwMode="auto">
          <a:xfrm>
            <a:off x="1475656" y="1338791"/>
            <a:ext cx="5832208"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E875764-8267-4603-834A-67DE13E9BF68}"/>
              </a:ext>
            </a:extLst>
          </p:cNvPr>
          <p:cNvPicPr>
            <a:picLocks noChangeAspect="1"/>
          </p:cNvPicPr>
          <p:nvPr/>
        </p:nvPicPr>
        <p:blipFill>
          <a:blip r:embed="rId4"/>
          <a:stretch>
            <a:fillRect/>
          </a:stretch>
        </p:blipFill>
        <p:spPr>
          <a:xfrm rot="21057960">
            <a:off x="786948" y="1761845"/>
            <a:ext cx="3034704" cy="4308060"/>
          </a:xfrm>
          <a:prstGeom prst="rect">
            <a:avLst/>
          </a:prstGeom>
          <a:ln>
            <a:solidFill>
              <a:srgbClr val="002060"/>
            </a:solidFill>
          </a:ln>
        </p:spPr>
      </p:pic>
      <p:sp>
        <p:nvSpPr>
          <p:cNvPr id="9" name="Rectangle 8">
            <a:extLst>
              <a:ext uri="{FF2B5EF4-FFF2-40B4-BE49-F238E27FC236}">
                <a16:creationId xmlns:a16="http://schemas.microsoft.com/office/drawing/2014/main" id="{E671D27E-4BE0-4C15-A217-7FCFC266D1F6}"/>
              </a:ext>
            </a:extLst>
          </p:cNvPr>
          <p:cNvSpPr/>
          <p:nvPr/>
        </p:nvSpPr>
        <p:spPr>
          <a:xfrm>
            <a:off x="4572000" y="1626824"/>
            <a:ext cx="3834490" cy="830997"/>
          </a:xfrm>
          <a:prstGeom prst="rect">
            <a:avLst/>
          </a:prstGeom>
        </p:spPr>
        <p:txBody>
          <a:bodyPr wrap="square">
            <a:spAutoFit/>
          </a:bodyPr>
          <a:lstStyle/>
          <a:p>
            <a:endParaRPr lang="en-GB" sz="2400" dirty="0">
              <a:solidFill>
                <a:schemeClr val="accent4">
                  <a:lumMod val="75000"/>
                </a:schemeClr>
              </a:solidFill>
            </a:endParaRPr>
          </a:p>
          <a:p>
            <a:endParaRPr lang="en-GB" sz="2400" dirty="0">
              <a:solidFill>
                <a:schemeClr val="accent4">
                  <a:lumMod val="75000"/>
                </a:schemeClr>
              </a:solidFill>
            </a:endParaRPr>
          </a:p>
        </p:txBody>
      </p:sp>
      <p:pic>
        <p:nvPicPr>
          <p:cNvPr id="3" name="Picture 2">
            <a:extLst>
              <a:ext uri="{FF2B5EF4-FFF2-40B4-BE49-F238E27FC236}">
                <a16:creationId xmlns:a16="http://schemas.microsoft.com/office/drawing/2014/main" id="{7B64296C-D142-4E28-8CCB-B26E4C11DB3E}"/>
              </a:ext>
            </a:extLst>
          </p:cNvPr>
          <p:cNvPicPr>
            <a:picLocks noChangeAspect="1"/>
          </p:cNvPicPr>
          <p:nvPr/>
        </p:nvPicPr>
        <p:blipFill>
          <a:blip r:embed="rId5"/>
          <a:stretch>
            <a:fillRect/>
          </a:stretch>
        </p:blipFill>
        <p:spPr>
          <a:xfrm rot="528442">
            <a:off x="3002793" y="2879879"/>
            <a:ext cx="3222503" cy="3695933"/>
          </a:xfrm>
          <a:prstGeom prst="rect">
            <a:avLst/>
          </a:prstGeom>
        </p:spPr>
      </p:pic>
    </p:spTree>
    <p:extLst>
      <p:ext uri="{BB962C8B-B14F-4D97-AF65-F5344CB8AC3E}">
        <p14:creationId xmlns:p14="http://schemas.microsoft.com/office/powerpoint/2010/main" val="411158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B181E26-89C4-4A14-92DE-0F4C4B0E9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C906CE4-4DAA-42BD-B173-3F4662CAD02A}"/>
              </a:ext>
            </a:extLst>
          </p:cNvPr>
          <p:cNvPicPr>
            <a:picLocks noChangeAspect="1"/>
          </p:cNvPicPr>
          <p:nvPr/>
        </p:nvPicPr>
        <p:blipFill rotWithShape="1">
          <a:blip r:embed="rId2"/>
          <a:srcRect l="13868" r="3" b="3"/>
          <a:stretch/>
        </p:blipFill>
        <p:spPr>
          <a:xfrm>
            <a:off x="4955006" y="1686886"/>
            <a:ext cx="4188994" cy="2504689"/>
          </a:xfrm>
          <a:custGeom>
            <a:avLst/>
            <a:gdLst/>
            <a:ahLst/>
            <a:cxnLst/>
            <a:rect l="l" t="t" r="r" b="b"/>
            <a:pathLst>
              <a:path w="5585325" h="2504689">
                <a:moveTo>
                  <a:pt x="3750470" y="0"/>
                </a:moveTo>
                <a:lnTo>
                  <a:pt x="5585325" y="0"/>
                </a:lnTo>
                <a:lnTo>
                  <a:pt x="5585325" y="2502787"/>
                </a:lnTo>
                <a:lnTo>
                  <a:pt x="4997928" y="2502787"/>
                </a:lnTo>
                <a:lnTo>
                  <a:pt x="4997928" y="2504689"/>
                </a:lnTo>
                <a:lnTo>
                  <a:pt x="0" y="2504689"/>
                </a:lnTo>
                <a:lnTo>
                  <a:pt x="1158367" y="4755"/>
                </a:lnTo>
                <a:lnTo>
                  <a:pt x="1084682" y="4755"/>
                </a:lnTo>
                <a:lnTo>
                  <a:pt x="1085177" y="3805"/>
                </a:lnTo>
                <a:lnTo>
                  <a:pt x="3750470" y="3805"/>
                </a:lnTo>
                <a:close/>
              </a:path>
            </a:pathLst>
          </a:custGeom>
        </p:spPr>
      </p:pic>
      <p:pic>
        <p:nvPicPr>
          <p:cNvPr id="7" name="Picture 6">
            <a:extLst>
              <a:ext uri="{FF2B5EF4-FFF2-40B4-BE49-F238E27FC236}">
                <a16:creationId xmlns:a16="http://schemas.microsoft.com/office/drawing/2014/main" id="{2206F790-019D-4C79-A0C2-6D062E626DA1}"/>
              </a:ext>
            </a:extLst>
          </p:cNvPr>
          <p:cNvPicPr>
            <a:picLocks noChangeAspect="1"/>
          </p:cNvPicPr>
          <p:nvPr/>
        </p:nvPicPr>
        <p:blipFill rotWithShape="1">
          <a:blip r:embed="rId3"/>
          <a:srcRect l="867"/>
          <a:stretch/>
        </p:blipFill>
        <p:spPr>
          <a:xfrm>
            <a:off x="4028370" y="4355212"/>
            <a:ext cx="5115629" cy="2502788"/>
          </a:xfrm>
          <a:custGeom>
            <a:avLst/>
            <a:gdLst/>
            <a:ahLst/>
            <a:cxnLst/>
            <a:rect l="l" t="t" r="r" b="b"/>
            <a:pathLst>
              <a:path w="6820838" h="2502788">
                <a:moveTo>
                  <a:pt x="4985983" y="0"/>
                </a:moveTo>
                <a:lnTo>
                  <a:pt x="6820838" y="0"/>
                </a:lnTo>
                <a:lnTo>
                  <a:pt x="6820838" y="2502787"/>
                </a:lnTo>
                <a:lnTo>
                  <a:pt x="5946580" y="2502787"/>
                </a:lnTo>
                <a:lnTo>
                  <a:pt x="5946580" y="2502788"/>
                </a:lnTo>
                <a:lnTo>
                  <a:pt x="0" y="2502788"/>
                </a:lnTo>
                <a:lnTo>
                  <a:pt x="1159249" y="951"/>
                </a:lnTo>
                <a:lnTo>
                  <a:pt x="1235642" y="951"/>
                </a:lnTo>
                <a:lnTo>
                  <a:pt x="1236137" y="1"/>
                </a:lnTo>
                <a:lnTo>
                  <a:pt x="4985983" y="1"/>
                </a:lnTo>
                <a:close/>
              </a:path>
            </a:pathLst>
          </a:custGeom>
        </p:spPr>
      </p:pic>
      <p:sp>
        <p:nvSpPr>
          <p:cNvPr id="34" name="Freeform 37">
            <a:extLst>
              <a:ext uri="{FF2B5EF4-FFF2-40B4-BE49-F238E27FC236}">
                <a16:creationId xmlns:a16="http://schemas.microsoft.com/office/drawing/2014/main" id="{994E5FAA-BF82-4962-A900-F3826EEC9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5654443"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F3BC6CE-898E-44FF-9607-53B8702E8EE6}"/>
              </a:ext>
            </a:extLst>
          </p:cNvPr>
          <p:cNvSpPr>
            <a:spLocks noGrp="1"/>
          </p:cNvSpPr>
          <p:nvPr>
            <p:ph type="title"/>
          </p:nvPr>
        </p:nvSpPr>
        <p:spPr>
          <a:xfrm>
            <a:off x="628650" y="365125"/>
            <a:ext cx="5036654" cy="1325563"/>
          </a:xfrm>
        </p:spPr>
        <p:txBody>
          <a:bodyPr>
            <a:normAutofit/>
          </a:bodyPr>
          <a:lstStyle/>
          <a:p>
            <a:r>
              <a:rPr lang="en-GB" sz="3600" dirty="0">
                <a:solidFill>
                  <a:schemeClr val="bg1"/>
                </a:solidFill>
              </a:rPr>
              <a:t>Development Management Functions</a:t>
            </a:r>
          </a:p>
        </p:txBody>
      </p:sp>
      <p:sp>
        <p:nvSpPr>
          <p:cNvPr id="39" name="Freeform: Shape 35">
            <a:extLst>
              <a:ext uri="{FF2B5EF4-FFF2-40B4-BE49-F238E27FC236}">
                <a16:creationId xmlns:a16="http://schemas.microsoft.com/office/drawing/2014/main" id="{C7812867-2F63-4F80-8CA2-D74C75971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0602" y="0"/>
            <a:ext cx="3283398" cy="1511303"/>
          </a:xfrm>
          <a:custGeom>
            <a:avLst/>
            <a:gdLst>
              <a:gd name="connsiteX0" fmla="*/ 2088891 w 4377864"/>
              <a:gd name="connsiteY0" fmla="*/ 0 h 1511303"/>
              <a:gd name="connsiteX1" fmla="*/ 2487984 w 4377864"/>
              <a:gd name="connsiteY1" fmla="*/ 0 h 1511303"/>
              <a:gd name="connsiteX2" fmla="*/ 2582604 w 4377864"/>
              <a:gd name="connsiteY2" fmla="*/ 0 h 1511303"/>
              <a:gd name="connsiteX3" fmla="*/ 4377864 w 4377864"/>
              <a:gd name="connsiteY3" fmla="*/ 0 h 1511303"/>
              <a:gd name="connsiteX4" fmla="*/ 4377864 w 4377864"/>
              <a:gd name="connsiteY4" fmla="*/ 1511301 h 1511303"/>
              <a:gd name="connsiteX5" fmla="*/ 2986590 w 4377864"/>
              <a:gd name="connsiteY5" fmla="*/ 1511301 h 1511303"/>
              <a:gd name="connsiteX6" fmla="*/ 2986590 w 4377864"/>
              <a:gd name="connsiteY6" fmla="*/ 1511303 h 1511303"/>
              <a:gd name="connsiteX7" fmla="*/ 1191330 w 4377864"/>
              <a:gd name="connsiteY7" fmla="*/ 1511303 h 1511303"/>
              <a:gd name="connsiteX8" fmla="*/ 399093 w 4377864"/>
              <a:gd name="connsiteY8" fmla="*/ 1511303 h 1511303"/>
              <a:gd name="connsiteX9" fmla="*/ 0 w 4377864"/>
              <a:gd name="connsiteY9" fmla="*/ 1511303 h 1511303"/>
              <a:gd name="connsiteX10" fmla="*/ 697617 w 4377864"/>
              <a:gd name="connsiteY10" fmla="*/ 2 h 1511303"/>
              <a:gd name="connsiteX11" fmla="*/ 1096710 w 4377864"/>
              <a:gd name="connsiteY11" fmla="*/ 2 h 1511303"/>
              <a:gd name="connsiteX12" fmla="*/ 1191330 w 4377864"/>
              <a:gd name="connsiteY12" fmla="*/ 2 h 1511303"/>
              <a:gd name="connsiteX13" fmla="*/ 2088890 w 4377864"/>
              <a:gd name="connsiteY13" fmla="*/ 2 h 151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77864" h="1511303">
                <a:moveTo>
                  <a:pt x="2088891" y="0"/>
                </a:moveTo>
                <a:lnTo>
                  <a:pt x="2487984" y="0"/>
                </a:lnTo>
                <a:lnTo>
                  <a:pt x="2582604" y="0"/>
                </a:lnTo>
                <a:lnTo>
                  <a:pt x="4377864" y="0"/>
                </a:lnTo>
                <a:lnTo>
                  <a:pt x="4377864" y="1511301"/>
                </a:lnTo>
                <a:lnTo>
                  <a:pt x="2986590" y="1511301"/>
                </a:lnTo>
                <a:lnTo>
                  <a:pt x="2986590" y="1511303"/>
                </a:lnTo>
                <a:lnTo>
                  <a:pt x="1191330" y="1511303"/>
                </a:lnTo>
                <a:lnTo>
                  <a:pt x="399093" y="1511303"/>
                </a:lnTo>
                <a:lnTo>
                  <a:pt x="0" y="1511303"/>
                </a:lnTo>
                <a:lnTo>
                  <a:pt x="697617" y="2"/>
                </a:lnTo>
                <a:lnTo>
                  <a:pt x="1096710" y="2"/>
                </a:lnTo>
                <a:lnTo>
                  <a:pt x="1191330" y="2"/>
                </a:lnTo>
                <a:lnTo>
                  <a:pt x="2088890" y="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B25AE587-CAD4-482D-B225-A9B8A46A0E07}"/>
              </a:ext>
            </a:extLst>
          </p:cNvPr>
          <p:cNvSpPr>
            <a:spLocks noGrp="1"/>
          </p:cNvSpPr>
          <p:nvPr>
            <p:ph idx="1"/>
          </p:nvPr>
        </p:nvSpPr>
        <p:spPr>
          <a:xfrm>
            <a:off x="628650" y="2015406"/>
            <a:ext cx="3574853" cy="4065986"/>
          </a:xfrm>
        </p:spPr>
        <p:txBody>
          <a:bodyPr anchor="t">
            <a:normAutofit/>
          </a:bodyPr>
          <a:lstStyle/>
          <a:p>
            <a:r>
              <a:rPr lang="en-GB" dirty="0">
                <a:solidFill>
                  <a:srgbClr val="FFFFFE"/>
                </a:solidFill>
              </a:rPr>
              <a:t>Area Planning</a:t>
            </a:r>
          </a:p>
          <a:p>
            <a:r>
              <a:rPr lang="en-GB" dirty="0">
                <a:solidFill>
                  <a:srgbClr val="FFFFFE"/>
                </a:solidFill>
              </a:rPr>
              <a:t>Strategic Projects </a:t>
            </a:r>
          </a:p>
          <a:p>
            <a:r>
              <a:rPr lang="en-GB" dirty="0">
                <a:solidFill>
                  <a:srgbClr val="FFFFFE"/>
                </a:solidFill>
              </a:rPr>
              <a:t>Aquaculture</a:t>
            </a:r>
          </a:p>
          <a:p>
            <a:r>
              <a:rPr lang="en-GB" dirty="0">
                <a:solidFill>
                  <a:srgbClr val="FFFFFE"/>
                </a:solidFill>
              </a:rPr>
              <a:t>Enforcement </a:t>
            </a:r>
          </a:p>
        </p:txBody>
      </p:sp>
    </p:spTree>
    <p:extLst>
      <p:ext uri="{BB962C8B-B14F-4D97-AF65-F5344CB8AC3E}">
        <p14:creationId xmlns:p14="http://schemas.microsoft.com/office/powerpoint/2010/main" val="2521732259"/>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3F828247-23EC-42AF-95BC-72762D8B77AE}"/>
              </a:ext>
            </a:extLst>
          </p:cNvPr>
          <p:cNvSpPr>
            <a:spLocks noGrp="1" noChangeArrowheads="1"/>
          </p:cNvSpPr>
          <p:nvPr>
            <p:ph type="title"/>
          </p:nvPr>
        </p:nvSpPr>
        <p:spPr bwMode="auto">
          <a:xfrm>
            <a:off x="-180975" y="260350"/>
            <a:ext cx="8229600"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GB" altLang="en-US" sz="2800" b="1">
                <a:latin typeface="Arial" panose="020B0604020202020204" pitchFamily="34" charset="0"/>
              </a:rPr>
              <a:t>Planning Enforcement </a:t>
            </a:r>
          </a:p>
        </p:txBody>
      </p:sp>
      <p:pic>
        <p:nvPicPr>
          <p:cNvPr id="46083" name="Picture 3">
            <a:extLst>
              <a:ext uri="{FF2B5EF4-FFF2-40B4-BE49-F238E27FC236}">
                <a16:creationId xmlns:a16="http://schemas.microsoft.com/office/drawing/2014/main" id="{16096AED-F2A7-462A-8A18-EFA57BA3DA3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750" y="1644650"/>
            <a:ext cx="3273425" cy="46212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4" name="Text Box 4">
            <a:extLst>
              <a:ext uri="{FF2B5EF4-FFF2-40B4-BE49-F238E27FC236}">
                <a16:creationId xmlns:a16="http://schemas.microsoft.com/office/drawing/2014/main" id="{17FAB89C-73A6-4ECE-ABDE-F2F7CA414C23}"/>
              </a:ext>
            </a:extLst>
          </p:cNvPr>
          <p:cNvSpPr txBox="1">
            <a:spLocks noChangeArrowheads="1"/>
          </p:cNvSpPr>
          <p:nvPr/>
        </p:nvSpPr>
        <p:spPr bwMode="auto">
          <a:xfrm>
            <a:off x="4284663" y="1615299"/>
            <a:ext cx="4319587"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Tx/>
              <a:buChar char="•"/>
            </a:pPr>
            <a:r>
              <a:rPr lang="en-GB" altLang="en-US" sz="2000" dirty="0"/>
              <a:t>New powers and responsibilities under the Planning Act  -  Higher fees  for Retrospective applications </a:t>
            </a:r>
          </a:p>
          <a:p>
            <a:pPr eaLnBrk="1" hangingPunct="1">
              <a:spcBef>
                <a:spcPct val="50000"/>
              </a:spcBef>
              <a:buFontTx/>
              <a:buChar char="•"/>
            </a:pPr>
            <a:r>
              <a:rPr lang="en-GB" altLang="en-US" sz="2000" dirty="0"/>
              <a:t>Planning Enforcement Charter – reviewed every 2 years</a:t>
            </a:r>
          </a:p>
          <a:p>
            <a:pPr eaLnBrk="1" hangingPunct="1">
              <a:spcBef>
                <a:spcPct val="50000"/>
              </a:spcBef>
              <a:buFontTx/>
              <a:buChar char="•"/>
            </a:pPr>
            <a:r>
              <a:rPr lang="en-GB" altLang="en-US" sz="2000" dirty="0"/>
              <a:t>Team of 3 </a:t>
            </a:r>
          </a:p>
          <a:p>
            <a:pPr>
              <a:buFont typeface="Arial" panose="020B0604020202020204" pitchFamily="34" charset="0"/>
              <a:buChar char="•"/>
            </a:pPr>
            <a:r>
              <a:rPr lang="en-GB" altLang="en-US" sz="2000" dirty="0"/>
              <a:t>546 enforcement cases opened 381 enforced cases pursued</a:t>
            </a:r>
          </a:p>
          <a:p>
            <a:pPr>
              <a:buFont typeface="Arial" panose="020B0604020202020204" pitchFamily="34" charset="0"/>
              <a:buChar char="•"/>
            </a:pPr>
            <a:r>
              <a:rPr lang="en-GB" altLang="en-US" sz="2000" dirty="0"/>
              <a:t>50   notices served. </a:t>
            </a:r>
          </a:p>
          <a:p>
            <a:pPr eaLnBrk="1" hangingPunct="1">
              <a:spcBef>
                <a:spcPct val="50000"/>
              </a:spcBef>
              <a:buFontTx/>
              <a:buChar char="•"/>
            </a:pPr>
            <a:endParaRPr lang="en-GB" altLang="en-US" sz="2000" dirty="0"/>
          </a:p>
          <a:p>
            <a:pPr eaLnBrk="1" hangingPunct="1">
              <a:spcBef>
                <a:spcPct val="50000"/>
              </a:spcBef>
              <a:buFontTx/>
              <a:buChar char="•"/>
            </a:pPr>
            <a:endParaRPr lang="en-GB" altLang="en-US" sz="2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353630B9-A341-41B6-A28A-833071A84968}"/>
              </a:ext>
            </a:extLst>
          </p:cNvPr>
          <p:cNvSpPr>
            <a:spLocks noGrp="1"/>
          </p:cNvSpPr>
          <p:nvPr>
            <p:ph type="title"/>
          </p:nvPr>
        </p:nvSpPr>
        <p:spPr bwMode="auto">
          <a:xfrm>
            <a:off x="1042988" y="40481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2800">
                <a:latin typeface="Arial" panose="020B0604020202020204" pitchFamily="34" charset="0"/>
                <a:cs typeface="Arial" panose="020B0604020202020204" pitchFamily="34" charset="0"/>
              </a:rPr>
              <a:t>Reporting a Breach of Planning Control </a:t>
            </a:r>
          </a:p>
        </p:txBody>
      </p:sp>
      <p:sp>
        <p:nvSpPr>
          <p:cNvPr id="47107" name="Content Placeholder 3">
            <a:extLst>
              <a:ext uri="{FF2B5EF4-FFF2-40B4-BE49-F238E27FC236}">
                <a16:creationId xmlns:a16="http://schemas.microsoft.com/office/drawing/2014/main" id="{94AC66E3-B6D4-4EC7-9944-3F14C8F628FD}"/>
              </a:ext>
            </a:extLst>
          </p:cNvPr>
          <p:cNvSpPr>
            <a:spLocks noGrp="1"/>
          </p:cNvSpPr>
          <p:nvPr>
            <p:ph sz="half" idx="1"/>
          </p:nvPr>
        </p:nvSpPr>
        <p:spPr bwMode="auto">
          <a:xfrm>
            <a:off x="395288" y="1268413"/>
            <a:ext cx="4038600" cy="4852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2000">
                <a:latin typeface="Arial" panose="020B0604020202020204" pitchFamily="34" charset="0"/>
                <a:cs typeface="Arial" panose="020B0604020202020204" pitchFamily="34" charset="0"/>
              </a:rPr>
              <a:t>An eForm for reporting potential breaches of planning control.</a:t>
            </a:r>
          </a:p>
          <a:p>
            <a:r>
              <a:rPr lang="en-GB" altLang="en-US" sz="2000">
                <a:latin typeface="Arial" panose="020B0604020202020204" pitchFamily="34" charset="0"/>
                <a:cs typeface="Arial" panose="020B0604020202020204" pitchFamily="34" charset="0"/>
              </a:rPr>
              <a:t>It has been modelled on other corporate forms and is straightforward to use.</a:t>
            </a:r>
          </a:p>
          <a:p>
            <a:r>
              <a:rPr lang="en-GB" altLang="en-US" sz="2000">
                <a:latin typeface="Arial" panose="020B0604020202020204" pitchFamily="34" charset="0"/>
                <a:cs typeface="Arial" panose="020B0604020202020204" pitchFamily="34" charset="0"/>
              </a:rPr>
              <a:t>This is the preferred method of contact regarding a potential breach as it allows us to track and monitor all alleged breaches.  </a:t>
            </a:r>
          </a:p>
          <a:p>
            <a:r>
              <a:rPr lang="en-GB" altLang="en-US" sz="2000">
                <a:latin typeface="Arial" panose="020B0604020202020204" pitchFamily="34" charset="0"/>
                <a:cs typeface="Arial" panose="020B0604020202020204" pitchFamily="34" charset="0"/>
              </a:rPr>
              <a:t>If computer or internet access is an issue the Service Centre will complete the form over the telephone.</a:t>
            </a:r>
          </a:p>
        </p:txBody>
      </p:sp>
      <p:pic>
        <p:nvPicPr>
          <p:cNvPr id="47108" name="Content Placeholder 5">
            <a:extLst>
              <a:ext uri="{FF2B5EF4-FFF2-40B4-BE49-F238E27FC236}">
                <a16:creationId xmlns:a16="http://schemas.microsoft.com/office/drawing/2014/main" id="{7CB4AB91-8A8D-4372-8040-7F5DFB75618E}"/>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249488"/>
            <a:ext cx="4038600" cy="3227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229600" cy="720080"/>
          </a:xfrm>
        </p:spPr>
        <p:txBody>
          <a:bodyPr>
            <a:noAutofit/>
          </a:bodyPr>
          <a:lstStyle/>
          <a:p>
            <a:r>
              <a:rPr lang="en-GB" b="1" dirty="0">
                <a:solidFill>
                  <a:schemeClr val="accent4">
                    <a:lumMod val="75000"/>
                  </a:schemeClr>
                </a:solidFill>
              </a:rPr>
              <a:t>High Hedges</a:t>
            </a:r>
          </a:p>
        </p:txBody>
      </p:sp>
      <p:sp>
        <p:nvSpPr>
          <p:cNvPr id="5" name="Title 1"/>
          <p:cNvSpPr txBox="1">
            <a:spLocks/>
          </p:cNvSpPr>
          <p:nvPr/>
        </p:nvSpPr>
        <p:spPr>
          <a:xfrm>
            <a:off x="539552" y="1556792"/>
            <a:ext cx="8229600" cy="51125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br>
              <a:rPr kumimoji="0" lang="en-GB" sz="2800" b="0" i="0" u="none" strike="noStrike" kern="1200" cap="none" spc="0" normalizeH="0" baseline="0" noProof="0" dirty="0">
                <a:ln>
                  <a:noFill/>
                </a:ln>
                <a:solidFill>
                  <a:prstClr val="black">
                    <a:lumMod val="65000"/>
                    <a:lumOff val="35000"/>
                  </a:prstClr>
                </a:solidFill>
                <a:effectLst/>
                <a:uLnTx/>
                <a:uFillTx/>
                <a:latin typeface="Calibri"/>
                <a:ea typeface="+mj-ea"/>
                <a:cs typeface="+mj-cs"/>
              </a:rPr>
            </a:br>
            <a:endParaRPr kumimoji="0" lang="en-GB" sz="1000" b="0" i="0" u="none" strike="noStrike" kern="1200" cap="none" spc="0" normalizeH="0" baseline="0" noProof="0" dirty="0">
              <a:ln>
                <a:noFill/>
              </a:ln>
              <a:solidFill>
                <a:prstClr val="black">
                  <a:lumMod val="65000"/>
                  <a:lumOff val="35000"/>
                </a:prstClr>
              </a:solidFill>
              <a:effectLst/>
              <a:uLnTx/>
              <a:uFillTx/>
              <a:latin typeface="Calibri"/>
              <a:ea typeface="+mj-ea"/>
              <a:cs typeface="+mj-cs"/>
            </a:endParaRPr>
          </a:p>
        </p:txBody>
      </p:sp>
      <p:cxnSp>
        <p:nvCxnSpPr>
          <p:cNvPr id="4" name="Straight Connector 3"/>
          <p:cNvCxnSpPr/>
          <p:nvPr/>
        </p:nvCxnSpPr>
        <p:spPr bwMode="auto">
          <a:xfrm>
            <a:off x="1475656" y="1338791"/>
            <a:ext cx="5832208"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6478D83-A92D-49CF-8EFA-63752843D5A0}"/>
              </a:ext>
            </a:extLst>
          </p:cNvPr>
          <p:cNvSpPr txBox="1"/>
          <p:nvPr/>
        </p:nvSpPr>
        <p:spPr>
          <a:xfrm>
            <a:off x="899592" y="1844825"/>
            <a:ext cx="5098434" cy="1200329"/>
          </a:xfrm>
          <a:prstGeom prst="rect">
            <a:avLst/>
          </a:prstGeom>
          <a:noFill/>
        </p:spPr>
        <p:txBody>
          <a:bodyPr wrap="square" rtlCol="0">
            <a:spAutoFit/>
          </a:bodyPr>
          <a:lstStyle/>
          <a:p>
            <a:pPr lvl="0">
              <a:defRPr/>
            </a:pPr>
            <a:r>
              <a:rPr lang="en-GB" sz="2400" dirty="0">
                <a:solidFill>
                  <a:schemeClr val="accent4">
                    <a:lumMod val="75000"/>
                  </a:schemeClr>
                </a:solidFill>
              </a:rPr>
              <a:t>High Hedges (Scotland) Act 2013</a:t>
            </a:r>
          </a:p>
          <a:p>
            <a:pPr lvl="0">
              <a:defRPr/>
            </a:pPr>
            <a:r>
              <a:rPr lang="en-GB" sz="2400" dirty="0">
                <a:solidFill>
                  <a:schemeClr val="accent4">
                    <a:lumMod val="75000"/>
                  </a:schemeClr>
                </a:solidFill>
                <a:latin typeface="Calibri"/>
              </a:rPr>
              <a:t>Guidance</a:t>
            </a:r>
          </a:p>
          <a:p>
            <a:pPr lvl="0">
              <a:defRPr/>
            </a:pPr>
            <a:r>
              <a:rPr kumimoji="0" lang="en-GB" sz="2400" b="0" i="0" u="none" strike="noStrike" kern="1200" cap="none" spc="0" normalizeH="0" baseline="0" noProof="0" dirty="0">
                <a:ln>
                  <a:noFill/>
                </a:ln>
                <a:solidFill>
                  <a:schemeClr val="accent4">
                    <a:lumMod val="75000"/>
                  </a:schemeClr>
                </a:solidFill>
                <a:effectLst/>
                <a:uLnTx/>
                <a:uFillTx/>
                <a:latin typeface="Calibri"/>
              </a:rPr>
              <a:t>Online form</a:t>
            </a:r>
          </a:p>
        </p:txBody>
      </p:sp>
      <p:pic>
        <p:nvPicPr>
          <p:cNvPr id="3" name="Picture 2">
            <a:extLst>
              <a:ext uri="{FF2B5EF4-FFF2-40B4-BE49-F238E27FC236}">
                <a16:creationId xmlns:a16="http://schemas.microsoft.com/office/drawing/2014/main" id="{24523C20-89A5-476A-9D87-74C5839925F9}"/>
              </a:ext>
            </a:extLst>
          </p:cNvPr>
          <p:cNvPicPr>
            <a:picLocks noChangeAspect="1"/>
          </p:cNvPicPr>
          <p:nvPr/>
        </p:nvPicPr>
        <p:blipFill>
          <a:blip r:embed="rId3"/>
          <a:stretch>
            <a:fillRect/>
          </a:stretch>
        </p:blipFill>
        <p:spPr>
          <a:xfrm rot="842868">
            <a:off x="4848153" y="2147815"/>
            <a:ext cx="3008444" cy="4155058"/>
          </a:xfrm>
          <a:prstGeom prst="rect">
            <a:avLst/>
          </a:prstGeom>
          <a:ln>
            <a:solidFill>
              <a:srgbClr val="002060"/>
            </a:solidFill>
          </a:ln>
        </p:spPr>
      </p:pic>
      <p:pic>
        <p:nvPicPr>
          <p:cNvPr id="8" name="Picture 7">
            <a:extLst>
              <a:ext uri="{FF2B5EF4-FFF2-40B4-BE49-F238E27FC236}">
                <a16:creationId xmlns:a16="http://schemas.microsoft.com/office/drawing/2014/main" id="{D06D9FEA-D4FB-4B14-A3B1-24AC1D821F2D}"/>
              </a:ext>
            </a:extLst>
          </p:cNvPr>
          <p:cNvPicPr>
            <a:picLocks noChangeAspect="1"/>
          </p:cNvPicPr>
          <p:nvPr/>
        </p:nvPicPr>
        <p:blipFill>
          <a:blip r:embed="rId4"/>
          <a:stretch>
            <a:fillRect/>
          </a:stretch>
        </p:blipFill>
        <p:spPr>
          <a:xfrm>
            <a:off x="899592" y="3429000"/>
            <a:ext cx="3346601" cy="2513669"/>
          </a:xfrm>
          <a:prstGeom prst="rect">
            <a:avLst/>
          </a:prstGeom>
        </p:spPr>
      </p:pic>
    </p:spTree>
    <p:extLst>
      <p:ext uri="{BB962C8B-B14F-4D97-AF65-F5344CB8AC3E}">
        <p14:creationId xmlns:p14="http://schemas.microsoft.com/office/powerpoint/2010/main" val="11440758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FE95F3E-9D25-4C65-9A61-4D55B9FF2E7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869" y="28850"/>
            <a:ext cx="5642251" cy="3246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a:extLst>
              <a:ext uri="{FF2B5EF4-FFF2-40B4-BE49-F238E27FC236}">
                <a16:creationId xmlns:a16="http://schemas.microsoft.com/office/drawing/2014/main" id="{2F629DB5-1797-426A-8F27-EFA9E703B1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4194" y="3082888"/>
            <a:ext cx="5714259" cy="3776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6238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72C6BF29-79F3-4C8C-ACBC-0487555CCCD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139952" y="3330661"/>
            <a:ext cx="5004048" cy="344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a:extLst>
              <a:ext uri="{FF2B5EF4-FFF2-40B4-BE49-F238E27FC236}">
                <a16:creationId xmlns:a16="http://schemas.microsoft.com/office/drawing/2014/main" id="{C77FFF5D-2BCA-49F3-805A-4194DA3994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453"/>
            <a:ext cx="5408076" cy="3847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9016956"/>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16632"/>
            <a:ext cx="5867400" cy="390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1A5CD38E-BBAC-4660-AE1B-E027F4C1A0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2898" y="3123430"/>
            <a:ext cx="5962650" cy="3705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3090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229600" cy="720080"/>
          </a:xfrm>
        </p:spPr>
        <p:txBody>
          <a:bodyPr>
            <a:noAutofit/>
          </a:bodyPr>
          <a:lstStyle/>
          <a:p>
            <a:r>
              <a:rPr lang="en-GB" b="1" dirty="0">
                <a:solidFill>
                  <a:schemeClr val="accent4">
                    <a:lumMod val="75000"/>
                  </a:schemeClr>
                </a:solidFill>
              </a:rPr>
              <a:t>Questions</a:t>
            </a:r>
          </a:p>
        </p:txBody>
      </p:sp>
      <p:sp>
        <p:nvSpPr>
          <p:cNvPr id="5" name="Title 1"/>
          <p:cNvSpPr txBox="1">
            <a:spLocks/>
          </p:cNvSpPr>
          <p:nvPr/>
        </p:nvSpPr>
        <p:spPr>
          <a:xfrm>
            <a:off x="539552" y="1556792"/>
            <a:ext cx="8229600" cy="51125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br>
              <a:rPr kumimoji="0" lang="en-GB" sz="2800" b="0" i="0" u="none" strike="noStrike" kern="1200" cap="none" spc="0" normalizeH="0" baseline="0" noProof="0" dirty="0">
                <a:ln>
                  <a:noFill/>
                </a:ln>
                <a:solidFill>
                  <a:prstClr val="black">
                    <a:lumMod val="65000"/>
                    <a:lumOff val="35000"/>
                  </a:prstClr>
                </a:solidFill>
                <a:effectLst/>
                <a:uLnTx/>
                <a:uFillTx/>
                <a:latin typeface="Calibri"/>
                <a:ea typeface="+mj-ea"/>
                <a:cs typeface="+mj-cs"/>
              </a:rPr>
            </a:br>
            <a:endParaRPr kumimoji="0" lang="en-GB" sz="1000" b="0" i="0" u="none" strike="noStrike" kern="1200" cap="none" spc="0" normalizeH="0" baseline="0" noProof="0" dirty="0">
              <a:ln>
                <a:noFill/>
              </a:ln>
              <a:solidFill>
                <a:prstClr val="black">
                  <a:lumMod val="65000"/>
                  <a:lumOff val="35000"/>
                </a:prstClr>
              </a:solidFill>
              <a:effectLst/>
              <a:uLnTx/>
              <a:uFillTx/>
              <a:latin typeface="Calibri"/>
              <a:ea typeface="+mj-ea"/>
              <a:cs typeface="+mj-cs"/>
            </a:endParaRPr>
          </a:p>
        </p:txBody>
      </p:sp>
      <p:cxnSp>
        <p:nvCxnSpPr>
          <p:cNvPr id="4" name="Straight Connector 3"/>
          <p:cNvCxnSpPr/>
          <p:nvPr/>
        </p:nvCxnSpPr>
        <p:spPr bwMode="auto">
          <a:xfrm>
            <a:off x="1475656" y="1338791"/>
            <a:ext cx="5832208"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83FA3DF-EE97-4E58-936F-E37ECCD42524}"/>
              </a:ext>
            </a:extLst>
          </p:cNvPr>
          <p:cNvPicPr>
            <a:picLocks noChangeAspect="1"/>
          </p:cNvPicPr>
          <p:nvPr/>
        </p:nvPicPr>
        <p:blipFill>
          <a:blip r:embed="rId3"/>
          <a:stretch>
            <a:fillRect/>
          </a:stretch>
        </p:blipFill>
        <p:spPr>
          <a:xfrm>
            <a:off x="2555556" y="1626824"/>
            <a:ext cx="3672408" cy="4668940"/>
          </a:xfrm>
          <a:prstGeom prst="rect">
            <a:avLst/>
          </a:prstGeom>
        </p:spPr>
      </p:pic>
    </p:spTree>
    <p:extLst>
      <p:ext uri="{BB962C8B-B14F-4D97-AF65-F5344CB8AC3E}">
        <p14:creationId xmlns:p14="http://schemas.microsoft.com/office/powerpoint/2010/main" val="3643472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9EC7A1-CB72-42B0-BC18-CE917D89FDAE}"/>
              </a:ext>
            </a:extLst>
          </p:cNvPr>
          <p:cNvSpPr>
            <a:spLocks noGrp="1"/>
          </p:cNvSpPr>
          <p:nvPr>
            <p:ph type="title"/>
          </p:nvPr>
        </p:nvSpPr>
        <p:spPr>
          <a:xfrm>
            <a:off x="771525" y="1967266"/>
            <a:ext cx="1971675" cy="2547257"/>
          </a:xfrm>
          <a:noFill/>
        </p:spPr>
        <p:txBody>
          <a:bodyPr vert="horz" lIns="91440" tIns="45720" rIns="91440" bIns="45720" rtlCol="0" anchor="ctr">
            <a:normAutofit/>
          </a:bodyPr>
          <a:lstStyle/>
          <a:p>
            <a:pPr>
              <a:lnSpc>
                <a:spcPct val="90000"/>
              </a:lnSpc>
            </a:pPr>
            <a:r>
              <a:rPr lang="en-US" sz="3100" kern="1200" dirty="0">
                <a:solidFill>
                  <a:srgbClr val="FFFFFF"/>
                </a:solidFill>
                <a:latin typeface="+mj-lt"/>
                <a:ea typeface="+mj-ea"/>
                <a:cs typeface="+mj-cs"/>
              </a:rPr>
              <a:t>7 area offices</a:t>
            </a:r>
            <a:br>
              <a:rPr lang="en-US" sz="3100" kern="1200" dirty="0">
                <a:solidFill>
                  <a:srgbClr val="FFFFFF"/>
                </a:solidFill>
                <a:latin typeface="+mj-lt"/>
                <a:ea typeface="+mj-ea"/>
                <a:cs typeface="+mj-cs"/>
              </a:rPr>
            </a:br>
            <a:r>
              <a:rPr lang="en-US" sz="3100" kern="1200" dirty="0">
                <a:solidFill>
                  <a:srgbClr val="FFFFFF"/>
                </a:solidFill>
                <a:latin typeface="+mj-lt"/>
                <a:ea typeface="+mj-ea"/>
                <a:cs typeface="+mj-cs"/>
              </a:rPr>
              <a:t> </a:t>
            </a:r>
            <a:r>
              <a:rPr lang="en-US" sz="3100" dirty="0">
                <a:solidFill>
                  <a:srgbClr val="FFFFFF"/>
                </a:solidFill>
              </a:rPr>
              <a:t>HQ</a:t>
            </a:r>
            <a:r>
              <a:rPr lang="en-US" sz="3100" kern="1200" dirty="0">
                <a:solidFill>
                  <a:srgbClr val="FFFFFF"/>
                </a:solidFill>
                <a:latin typeface="+mj-lt"/>
                <a:ea typeface="+mj-ea"/>
                <a:cs typeface="+mj-cs"/>
              </a:rPr>
              <a:t> </a:t>
            </a:r>
          </a:p>
        </p:txBody>
      </p:sp>
      <p:pic>
        <p:nvPicPr>
          <p:cNvPr id="4" name="Picture 3">
            <a:extLst>
              <a:ext uri="{FF2B5EF4-FFF2-40B4-BE49-F238E27FC236}">
                <a16:creationId xmlns:a16="http://schemas.microsoft.com/office/drawing/2014/main" id="{BF469C66-652A-4400-B13D-A3004CC05A9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772958" y="643466"/>
            <a:ext cx="4705583" cy="556873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6396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Placeholder 4">
            <a:extLst>
              <a:ext uri="{FF2B5EF4-FFF2-40B4-BE49-F238E27FC236}">
                <a16:creationId xmlns:a16="http://schemas.microsoft.com/office/drawing/2014/main" id="{9730B765-7AC2-4744-BF61-3E775DD63196}"/>
              </a:ext>
            </a:extLst>
          </p:cNvPr>
          <p:cNvSpPr>
            <a:spLocks noGrp="1" noChangeArrowheads="1"/>
          </p:cNvSpPr>
          <p:nvPr>
            <p:ph type="body" sz="half" idx="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85750" indent="-285750">
              <a:buFont typeface="Arial" panose="020B0604020202020204" pitchFamily="34" charset="0"/>
              <a:buChar char="•"/>
            </a:pPr>
            <a:r>
              <a:rPr lang="en-GB" altLang="en-US" sz="2000" dirty="0"/>
              <a:t>Largest Authority in Scotland &amp; UK </a:t>
            </a:r>
          </a:p>
          <a:p>
            <a:pPr marL="285750" indent="-285750">
              <a:buFont typeface="Arial" panose="020B0604020202020204" pitchFamily="34" charset="0"/>
              <a:buChar char="•"/>
            </a:pPr>
            <a:endParaRPr lang="en-GB" altLang="en-US" sz="2000" dirty="0"/>
          </a:p>
          <a:p>
            <a:pPr marL="285750" indent="-285750">
              <a:buFont typeface="Arial" panose="020B0604020202020204" pitchFamily="34" charset="0"/>
              <a:buChar char="•"/>
            </a:pPr>
            <a:r>
              <a:rPr lang="en-GB" altLang="en-US" sz="2000" dirty="0"/>
              <a:t>Highest number of applications in Scotland</a:t>
            </a:r>
          </a:p>
          <a:p>
            <a:pPr marL="285750" indent="-285750">
              <a:buFont typeface="Arial" panose="020B0604020202020204" pitchFamily="34" charset="0"/>
              <a:buChar char="•"/>
            </a:pPr>
            <a:endParaRPr lang="en-GB" altLang="en-US" sz="2000" dirty="0"/>
          </a:p>
          <a:p>
            <a:pPr marL="285750" indent="-285750">
              <a:buFont typeface="Arial" panose="020B0604020202020204" pitchFamily="34" charset="0"/>
              <a:buChar char="•"/>
            </a:pPr>
            <a:r>
              <a:rPr lang="en-GB" altLang="en-US" sz="2000" dirty="0"/>
              <a:t>10% of all planning applications in Scotland</a:t>
            </a:r>
          </a:p>
          <a:p>
            <a:pPr marL="285750" indent="-285750">
              <a:buFont typeface="Arial" panose="020B0604020202020204" pitchFamily="34" charset="0"/>
              <a:buChar char="•"/>
            </a:pPr>
            <a:endParaRPr lang="en-GB" altLang="en-US" sz="2000" dirty="0"/>
          </a:p>
          <a:p>
            <a:pPr marL="285750" indent="-285750">
              <a:buFont typeface="Arial" panose="020B0604020202020204" pitchFamily="34" charset="0"/>
              <a:buChar char="•"/>
            </a:pPr>
            <a:r>
              <a:rPr lang="en-GB" altLang="en-US" sz="2000" dirty="0"/>
              <a:t>96% approval rate</a:t>
            </a:r>
          </a:p>
          <a:p>
            <a:pPr marL="285750" indent="-285750">
              <a:buFont typeface="Arial" panose="020B0604020202020204" pitchFamily="34" charset="0"/>
              <a:buChar char="•"/>
            </a:pPr>
            <a:endParaRPr lang="en-GB" altLang="en-US" sz="2000" dirty="0"/>
          </a:p>
          <a:p>
            <a:pPr marL="285750" indent="-285750">
              <a:buFont typeface="Arial" panose="020B0604020202020204" pitchFamily="34" charset="0"/>
              <a:buChar char="•"/>
            </a:pPr>
            <a:r>
              <a:rPr lang="en-GB" altLang="en-US" sz="2000" dirty="0"/>
              <a:t>96% under delegation </a:t>
            </a:r>
          </a:p>
        </p:txBody>
      </p:sp>
      <p:pic>
        <p:nvPicPr>
          <p:cNvPr id="21507" name="Picture 2">
            <a:extLst>
              <a:ext uri="{FF2B5EF4-FFF2-40B4-BE49-F238E27FC236}">
                <a16:creationId xmlns:a16="http://schemas.microsoft.com/office/drawing/2014/main" id="{AB603580-82D7-49C2-9CFE-E2594324588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211638" y="404813"/>
            <a:ext cx="4090987" cy="538321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5" name="Rectangle 135">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448055"/>
            <a:ext cx="2560777"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458" name="Rectangle 2"/>
          <p:cNvSpPr>
            <a:spLocks noGrp="1" noChangeArrowheads="1"/>
          </p:cNvSpPr>
          <p:nvPr>
            <p:ph type="title"/>
          </p:nvPr>
        </p:nvSpPr>
        <p:spPr bwMode="auto">
          <a:xfrm>
            <a:off x="582930" y="731519"/>
            <a:ext cx="2133893" cy="3237579"/>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eaLnBrk="1" hangingPunct="1"/>
            <a:r>
              <a:rPr lang="en-GB" altLang="en-US" sz="2600" b="1">
                <a:solidFill>
                  <a:srgbClr val="FFFFFF"/>
                </a:solidFill>
                <a:latin typeface="Arial" charset="0"/>
              </a:rPr>
              <a:t>Some numbers….</a:t>
            </a:r>
            <a:br>
              <a:rPr lang="en-GB" altLang="en-US" sz="2600" b="1">
                <a:solidFill>
                  <a:srgbClr val="FFFFFF"/>
                </a:solidFill>
                <a:latin typeface="Arial" charset="0"/>
              </a:rPr>
            </a:br>
            <a:endParaRPr lang="en-GB" altLang="en-US" sz="2600">
              <a:solidFill>
                <a:srgbClr val="FFFFFF"/>
              </a:solidFill>
              <a:latin typeface="Arial" charset="0"/>
            </a:endParaRPr>
          </a:p>
        </p:txBody>
      </p:sp>
      <p:sp>
        <p:nvSpPr>
          <p:cNvPr id="20486" name="Rectangle 137">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7" y="4419227"/>
            <a:ext cx="2560777"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0487" name="Rectangle 139">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3452" y="448055"/>
            <a:ext cx="5766356"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3" name="Rectangle 3"/>
          <p:cNvSpPr>
            <a:spLocks noGrp="1" noChangeArrowheads="1"/>
          </p:cNvSpPr>
          <p:nvPr>
            <p:ph idx="1"/>
          </p:nvPr>
        </p:nvSpPr>
        <p:spPr bwMode="auto">
          <a:xfrm>
            <a:off x="3284781" y="686862"/>
            <a:ext cx="5278194" cy="5475129"/>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0" compatLnSpc="1">
            <a:prstTxWarp prst="textNoShape">
              <a:avLst/>
            </a:prstTxWarp>
            <a:normAutofit fontScale="85000" lnSpcReduction="20000"/>
          </a:bodyPr>
          <a:lstStyle/>
          <a:p>
            <a:pPr marL="0" indent="0">
              <a:buFont typeface="Arial" charset="0"/>
              <a:buNone/>
              <a:defRPr/>
            </a:pPr>
            <a:r>
              <a:rPr lang="en-GB" sz="2100" dirty="0"/>
              <a:t> </a:t>
            </a:r>
          </a:p>
          <a:p>
            <a:pPr>
              <a:defRPr/>
            </a:pPr>
            <a:endParaRPr lang="en-GB" sz="2100" dirty="0"/>
          </a:p>
          <a:p>
            <a:pPr>
              <a:defRPr/>
            </a:pPr>
            <a:endParaRPr lang="en-GB" sz="2100" dirty="0"/>
          </a:p>
          <a:p>
            <a:pPr>
              <a:defRPr/>
            </a:pPr>
            <a:r>
              <a:rPr lang="en-GB" sz="2400" dirty="0"/>
              <a:t>2018/19 we determined 2500 planning applications</a:t>
            </a:r>
          </a:p>
          <a:p>
            <a:pPr marL="0" indent="0">
              <a:buNone/>
              <a:defRPr/>
            </a:pPr>
            <a:endParaRPr lang="en-GB" sz="2400" dirty="0"/>
          </a:p>
          <a:p>
            <a:pPr>
              <a:defRPr/>
            </a:pPr>
            <a:r>
              <a:rPr lang="en-GB" sz="2400" dirty="0"/>
              <a:t>2021/22 we determined 3207 planning applications. </a:t>
            </a:r>
          </a:p>
          <a:p>
            <a:pPr marL="0" indent="0">
              <a:buNone/>
              <a:defRPr/>
            </a:pPr>
            <a:endParaRPr lang="en-GB" sz="2400" dirty="0"/>
          </a:p>
          <a:p>
            <a:pPr>
              <a:defRPr/>
            </a:pPr>
            <a:r>
              <a:rPr lang="en-GB" sz="2400" dirty="0"/>
              <a:t>96% were approved – granted planning permission</a:t>
            </a:r>
          </a:p>
          <a:p>
            <a:pPr marL="0" indent="0">
              <a:buNone/>
              <a:defRPr/>
            </a:pPr>
            <a:endParaRPr lang="en-GB" sz="2400" dirty="0"/>
          </a:p>
          <a:p>
            <a:pPr>
              <a:defRPr/>
            </a:pPr>
            <a:r>
              <a:rPr lang="en-GB" sz="2400" dirty="0"/>
              <a:t>We dealt with 546 enforcement complaints</a:t>
            </a:r>
          </a:p>
          <a:p>
            <a:pPr marL="0" indent="0">
              <a:buNone/>
              <a:defRPr/>
            </a:pPr>
            <a:endParaRPr lang="en-GB" sz="2400" dirty="0"/>
          </a:p>
          <a:p>
            <a:pPr>
              <a:defRPr/>
            </a:pPr>
            <a:r>
              <a:rPr lang="en-GB" sz="2400" dirty="0"/>
              <a:t>96 applications were refused last year of which</a:t>
            </a:r>
            <a:r>
              <a:rPr lang="en-GB" sz="2400" b="1" dirty="0"/>
              <a:t> 79 </a:t>
            </a:r>
            <a:r>
              <a:rPr lang="en-GB" sz="2400" dirty="0"/>
              <a:t>were delegated decisions</a:t>
            </a:r>
          </a:p>
          <a:p>
            <a:pPr eaLnBrk="1" hangingPunct="1">
              <a:defRPr/>
            </a:pPr>
            <a:endParaRPr lang="en-GB" altLang="en-US" sz="2100" dirty="0">
              <a:latin typeface="Arial" charset="0"/>
            </a:endParaRPr>
          </a:p>
          <a:p>
            <a:pPr marL="0" indent="0" eaLnBrk="1" hangingPunct="1">
              <a:buFont typeface="Arial" charset="0"/>
              <a:buNone/>
              <a:defRPr/>
            </a:pPr>
            <a:r>
              <a:rPr lang="en-GB" altLang="en-US" sz="2100" dirty="0">
                <a:latin typeface="Arial" charset="0"/>
              </a:rPr>
              <a:t> </a:t>
            </a:r>
          </a:p>
          <a:p>
            <a:pPr eaLnBrk="1" hangingPunct="1">
              <a:defRPr/>
            </a:pPr>
            <a:endParaRPr lang="en-GB" altLang="en-US" sz="2100" dirty="0">
              <a:latin typeface="Arial" charset="0"/>
            </a:endParaRPr>
          </a:p>
          <a:p>
            <a:pPr eaLnBrk="1" hangingPunct="1">
              <a:defRPr/>
            </a:pPr>
            <a:endParaRPr lang="en-GB" altLang="en-US" sz="2100" dirty="0">
              <a:latin typeface="Arial" charset="0"/>
            </a:endParaRPr>
          </a:p>
          <a:p>
            <a:pPr eaLnBrk="1" hangingPunct="1">
              <a:defRPr/>
            </a:pPr>
            <a:endParaRPr lang="en-GB" altLang="en-US" sz="2100" dirty="0">
              <a:latin typeface="Arial" charset="0"/>
            </a:endParaRPr>
          </a:p>
          <a:p>
            <a:pPr eaLnBrk="1" hangingPunct="1">
              <a:defRPr/>
            </a:pPr>
            <a:endParaRPr lang="en-GB" altLang="en-US" sz="2100" dirty="0">
              <a:latin typeface="Arial" charset="0"/>
            </a:endParaRPr>
          </a:p>
          <a:p>
            <a:pPr eaLnBrk="1" hangingPunct="1">
              <a:defRPr/>
            </a:pPr>
            <a:endParaRPr lang="en-GB" altLang="en-US" sz="2100" dirty="0">
              <a:latin typeface="Arial" charset="0"/>
            </a:endParaRPr>
          </a:p>
        </p:txBody>
      </p:sp>
    </p:spTree>
    <p:extLst>
      <p:ext uri="{BB962C8B-B14F-4D97-AF65-F5344CB8AC3E}">
        <p14:creationId xmlns:p14="http://schemas.microsoft.com/office/powerpoint/2010/main" val="3156402133"/>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8BC803E-13F3-4DAB-B17C-BEB007616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8DDE571-E57F-4AB5-83C7-30EB5DDCC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3997"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FF4973-8E89-4DFB-900F-D160FCE09134}"/>
              </a:ext>
            </a:extLst>
          </p:cNvPr>
          <p:cNvSpPr>
            <a:spLocks noGrp="1"/>
          </p:cNvSpPr>
          <p:nvPr>
            <p:ph type="title"/>
          </p:nvPr>
        </p:nvSpPr>
        <p:spPr>
          <a:xfrm>
            <a:off x="852776" y="603622"/>
            <a:ext cx="3211785" cy="1322944"/>
          </a:xfrm>
        </p:spPr>
        <p:txBody>
          <a:bodyPr>
            <a:normAutofit/>
          </a:bodyPr>
          <a:lstStyle/>
          <a:p>
            <a:pPr>
              <a:lnSpc>
                <a:spcPct val="90000"/>
              </a:lnSpc>
            </a:pPr>
            <a:r>
              <a:rPr lang="en-GB" dirty="0">
                <a:solidFill>
                  <a:schemeClr val="tx1">
                    <a:lumMod val="85000"/>
                    <a:lumOff val="15000"/>
                  </a:schemeClr>
                </a:solidFill>
              </a:rPr>
              <a:t>Choices</a:t>
            </a:r>
          </a:p>
        </p:txBody>
      </p:sp>
      <p:sp>
        <p:nvSpPr>
          <p:cNvPr id="3" name="Content Placeholder 2">
            <a:extLst>
              <a:ext uri="{FF2B5EF4-FFF2-40B4-BE49-F238E27FC236}">
                <a16:creationId xmlns:a16="http://schemas.microsoft.com/office/drawing/2014/main" id="{FD242694-9D8C-4D45-9FED-B6B92196C14E}"/>
              </a:ext>
            </a:extLst>
          </p:cNvPr>
          <p:cNvSpPr>
            <a:spLocks noGrp="1"/>
          </p:cNvSpPr>
          <p:nvPr>
            <p:ph idx="1"/>
          </p:nvPr>
        </p:nvSpPr>
        <p:spPr>
          <a:xfrm>
            <a:off x="852775" y="2207977"/>
            <a:ext cx="2976274" cy="4046401"/>
          </a:xfrm>
        </p:spPr>
        <p:txBody>
          <a:bodyPr>
            <a:normAutofit/>
          </a:bodyPr>
          <a:lstStyle/>
          <a:p>
            <a:r>
              <a:rPr lang="en-GB" sz="2400" dirty="0">
                <a:solidFill>
                  <a:schemeClr val="tx1">
                    <a:lumMod val="85000"/>
                    <a:lumOff val="15000"/>
                  </a:schemeClr>
                </a:solidFill>
              </a:rPr>
              <a:t>Applicants</a:t>
            </a:r>
          </a:p>
          <a:p>
            <a:r>
              <a:rPr lang="en-GB" sz="2400" dirty="0">
                <a:solidFill>
                  <a:schemeClr val="tx1">
                    <a:lumMod val="85000"/>
                    <a:lumOff val="15000"/>
                  </a:schemeClr>
                </a:solidFill>
              </a:rPr>
              <a:t>Objectors</a:t>
            </a:r>
          </a:p>
          <a:p>
            <a:r>
              <a:rPr lang="en-GB" sz="2400" dirty="0">
                <a:solidFill>
                  <a:schemeClr val="tx1">
                    <a:lumMod val="85000"/>
                    <a:lumOff val="15000"/>
                  </a:schemeClr>
                </a:solidFill>
              </a:rPr>
              <a:t>Pressure Groups</a:t>
            </a:r>
          </a:p>
          <a:p>
            <a:r>
              <a:rPr lang="en-GB" sz="2400" dirty="0">
                <a:solidFill>
                  <a:schemeClr val="tx1">
                    <a:lumMod val="85000"/>
                    <a:lumOff val="15000"/>
                  </a:schemeClr>
                </a:solidFill>
              </a:rPr>
              <a:t>Emotive </a:t>
            </a:r>
          </a:p>
          <a:p>
            <a:r>
              <a:rPr lang="en-GB" sz="2400" dirty="0">
                <a:solidFill>
                  <a:schemeClr val="tx1">
                    <a:lumMod val="85000"/>
                    <a:lumOff val="15000"/>
                  </a:schemeClr>
                </a:solidFill>
              </a:rPr>
              <a:t>Challenging</a:t>
            </a:r>
          </a:p>
          <a:p>
            <a:r>
              <a:rPr lang="en-GB" sz="2400" dirty="0">
                <a:solidFill>
                  <a:schemeClr val="tx1">
                    <a:lumMod val="85000"/>
                    <a:lumOff val="15000"/>
                  </a:schemeClr>
                </a:solidFill>
              </a:rPr>
              <a:t>Rewarding </a:t>
            </a:r>
          </a:p>
          <a:p>
            <a:r>
              <a:rPr lang="en-GB" sz="2400" dirty="0">
                <a:solidFill>
                  <a:schemeClr val="tx1">
                    <a:lumMod val="85000"/>
                    <a:lumOff val="15000"/>
                  </a:schemeClr>
                </a:solidFill>
              </a:rPr>
              <a:t>Rational &amp; irrational </a:t>
            </a:r>
          </a:p>
        </p:txBody>
      </p:sp>
      <p:pic>
        <p:nvPicPr>
          <p:cNvPr id="7" name="Picture 6">
            <a:extLst>
              <a:ext uri="{FF2B5EF4-FFF2-40B4-BE49-F238E27FC236}">
                <a16:creationId xmlns:a16="http://schemas.microsoft.com/office/drawing/2014/main" id="{A3EB1BB3-8810-428A-810E-866654A4F9C9}"/>
              </a:ext>
            </a:extLst>
          </p:cNvPr>
          <p:cNvPicPr>
            <a:picLocks noChangeAspect="1"/>
          </p:cNvPicPr>
          <p:nvPr/>
        </p:nvPicPr>
        <p:blipFill rotWithShape="1">
          <a:blip r:embed="rId2"/>
          <a:srcRect b="3133"/>
          <a:stretch/>
        </p:blipFill>
        <p:spPr>
          <a:xfrm>
            <a:off x="4276638" y="1"/>
            <a:ext cx="4867368" cy="3429002"/>
          </a:xfrm>
          <a:custGeom>
            <a:avLst/>
            <a:gdLst/>
            <a:ahLst/>
            <a:cxnLst/>
            <a:rect l="l" t="t" r="r" b="b"/>
            <a:pathLst>
              <a:path w="6489823" h="3421047">
                <a:moveTo>
                  <a:pt x="383239" y="0"/>
                </a:moveTo>
                <a:lnTo>
                  <a:pt x="6489823" y="0"/>
                </a:lnTo>
                <a:lnTo>
                  <a:pt x="6489823" y="3421047"/>
                </a:lnTo>
                <a:lnTo>
                  <a:pt x="0" y="3421047"/>
                </a:lnTo>
                <a:lnTo>
                  <a:pt x="10162" y="3368785"/>
                </a:lnTo>
                <a:cubicBezTo>
                  <a:pt x="15448" y="3346584"/>
                  <a:pt x="22094" y="3323293"/>
                  <a:pt x="30699" y="3298569"/>
                </a:cubicBezTo>
                <a:cubicBezTo>
                  <a:pt x="41150" y="3275988"/>
                  <a:pt x="42443" y="3246652"/>
                  <a:pt x="33589" y="3233050"/>
                </a:cubicBezTo>
                <a:cubicBezTo>
                  <a:pt x="32065" y="3230708"/>
                  <a:pt x="30291" y="3228932"/>
                  <a:pt x="28325" y="3227777"/>
                </a:cubicBezTo>
                <a:cubicBezTo>
                  <a:pt x="30678" y="3188484"/>
                  <a:pt x="72205" y="3103624"/>
                  <a:pt x="73382" y="3050568"/>
                </a:cubicBezTo>
                <a:cubicBezTo>
                  <a:pt x="69165" y="3022639"/>
                  <a:pt x="68605" y="2960322"/>
                  <a:pt x="84953" y="2920501"/>
                </a:cubicBezTo>
                <a:cubicBezTo>
                  <a:pt x="69327" y="2932298"/>
                  <a:pt x="121103" y="2664904"/>
                  <a:pt x="109217" y="2657859"/>
                </a:cubicBezTo>
                <a:cubicBezTo>
                  <a:pt x="110075" y="2597031"/>
                  <a:pt x="138136" y="2522558"/>
                  <a:pt x="139777" y="2464312"/>
                </a:cubicBezTo>
                <a:cubicBezTo>
                  <a:pt x="141801" y="2450201"/>
                  <a:pt x="199861" y="2246813"/>
                  <a:pt x="198683" y="2236608"/>
                </a:cubicBezTo>
                <a:lnTo>
                  <a:pt x="283684" y="1924542"/>
                </a:lnTo>
                <a:cubicBezTo>
                  <a:pt x="313071" y="1811100"/>
                  <a:pt x="307196" y="1868801"/>
                  <a:pt x="336583" y="1755359"/>
                </a:cubicBezTo>
                <a:cubicBezTo>
                  <a:pt x="383246" y="1573239"/>
                  <a:pt x="363875" y="1577802"/>
                  <a:pt x="409119" y="1401207"/>
                </a:cubicBezTo>
                <a:cubicBezTo>
                  <a:pt x="428998" y="1329345"/>
                  <a:pt x="403240" y="1279669"/>
                  <a:pt x="421957" y="1175450"/>
                </a:cubicBezTo>
                <a:cubicBezTo>
                  <a:pt x="442602" y="1107577"/>
                  <a:pt x="340683" y="794854"/>
                  <a:pt x="369233" y="688836"/>
                </a:cubicBezTo>
                <a:cubicBezTo>
                  <a:pt x="378440" y="610640"/>
                  <a:pt x="331945" y="587322"/>
                  <a:pt x="346155" y="513896"/>
                </a:cubicBezTo>
                <a:cubicBezTo>
                  <a:pt x="351974" y="496939"/>
                  <a:pt x="362179" y="406394"/>
                  <a:pt x="344911" y="393010"/>
                </a:cubicBezTo>
                <a:cubicBezTo>
                  <a:pt x="389436" y="301493"/>
                  <a:pt x="356186" y="264408"/>
                  <a:pt x="369960" y="232042"/>
                </a:cubicBezTo>
                <a:cubicBezTo>
                  <a:pt x="394611" y="153791"/>
                  <a:pt x="372056" y="165633"/>
                  <a:pt x="392742" y="72037"/>
                </a:cubicBezTo>
                <a:cubicBezTo>
                  <a:pt x="398537" y="53819"/>
                  <a:pt x="397997" y="38693"/>
                  <a:pt x="394525" y="25405"/>
                </a:cubicBezTo>
                <a:close/>
              </a:path>
            </a:pathLst>
          </a:custGeom>
        </p:spPr>
      </p:pic>
      <p:pic>
        <p:nvPicPr>
          <p:cNvPr id="5" name="Picture 4">
            <a:extLst>
              <a:ext uri="{FF2B5EF4-FFF2-40B4-BE49-F238E27FC236}">
                <a16:creationId xmlns:a16="http://schemas.microsoft.com/office/drawing/2014/main" id="{CDC57CAA-87C9-454F-A643-7DAC8F11CEDB}"/>
              </a:ext>
            </a:extLst>
          </p:cNvPr>
          <p:cNvPicPr>
            <a:picLocks noChangeAspect="1"/>
          </p:cNvPicPr>
          <p:nvPr/>
        </p:nvPicPr>
        <p:blipFill rotWithShape="1">
          <a:blip r:embed="rId3"/>
          <a:srcRect l="23342" r="-1" b="-1"/>
          <a:stretch/>
        </p:blipFill>
        <p:spPr>
          <a:xfrm>
            <a:off x="4064565" y="3429000"/>
            <a:ext cx="5079435" cy="3429000"/>
          </a:xfrm>
          <a:custGeom>
            <a:avLst/>
            <a:gdLst/>
            <a:ahLst/>
            <a:cxnLst/>
            <a:rect l="l" t="t" r="r" b="b"/>
            <a:pathLst>
              <a:path w="6772580" h="3429000">
                <a:moveTo>
                  <a:pt x="271594" y="0"/>
                </a:moveTo>
                <a:lnTo>
                  <a:pt x="6772580" y="0"/>
                </a:lnTo>
                <a:lnTo>
                  <a:pt x="6772580" y="3429000"/>
                </a:lnTo>
                <a:lnTo>
                  <a:pt x="8976" y="3429000"/>
                </a:lnTo>
                <a:lnTo>
                  <a:pt x="7894" y="3419403"/>
                </a:lnTo>
                <a:cubicBezTo>
                  <a:pt x="2772" y="3402540"/>
                  <a:pt x="-7409" y="3393117"/>
                  <a:pt x="8790" y="3369074"/>
                </a:cubicBezTo>
                <a:cubicBezTo>
                  <a:pt x="18674" y="3308209"/>
                  <a:pt x="52540" y="3147708"/>
                  <a:pt x="69466" y="3074368"/>
                </a:cubicBezTo>
                <a:cubicBezTo>
                  <a:pt x="86170" y="2985158"/>
                  <a:pt x="141939" y="2988106"/>
                  <a:pt x="138108" y="2937087"/>
                </a:cubicBezTo>
                <a:lnTo>
                  <a:pt x="159153" y="2788751"/>
                </a:lnTo>
                <a:cubicBezTo>
                  <a:pt x="164508" y="2771521"/>
                  <a:pt x="169861" y="2754291"/>
                  <a:pt x="175215" y="2737061"/>
                </a:cubicBezTo>
                <a:lnTo>
                  <a:pt x="178713" y="2662493"/>
                </a:lnTo>
                <a:cubicBezTo>
                  <a:pt x="182744" y="2662176"/>
                  <a:pt x="175495" y="2610710"/>
                  <a:pt x="177952" y="2608178"/>
                </a:cubicBezTo>
                <a:lnTo>
                  <a:pt x="200637" y="2557490"/>
                </a:lnTo>
                <a:lnTo>
                  <a:pt x="210272" y="2500823"/>
                </a:lnTo>
                <a:cubicBezTo>
                  <a:pt x="210821" y="2477149"/>
                  <a:pt x="233533" y="2498323"/>
                  <a:pt x="235189" y="2456370"/>
                </a:cubicBezTo>
                <a:cubicBezTo>
                  <a:pt x="241238" y="2390087"/>
                  <a:pt x="270663" y="2342381"/>
                  <a:pt x="270108" y="2307778"/>
                </a:cubicBezTo>
                <a:cubicBezTo>
                  <a:pt x="279775" y="2252634"/>
                  <a:pt x="274008" y="2281735"/>
                  <a:pt x="270232" y="2227103"/>
                </a:cubicBezTo>
                <a:cubicBezTo>
                  <a:pt x="277898" y="2187203"/>
                  <a:pt x="273018" y="2179895"/>
                  <a:pt x="278972" y="2138456"/>
                </a:cubicBezTo>
                <a:cubicBezTo>
                  <a:pt x="286874" y="2113373"/>
                  <a:pt x="293454" y="2098825"/>
                  <a:pt x="284204" y="2092747"/>
                </a:cubicBezTo>
                <a:cubicBezTo>
                  <a:pt x="285267" y="2080110"/>
                  <a:pt x="308510" y="2021121"/>
                  <a:pt x="306856" y="2003128"/>
                </a:cubicBezTo>
                <a:lnTo>
                  <a:pt x="296216" y="1944367"/>
                </a:lnTo>
                <a:lnTo>
                  <a:pt x="316030" y="1836128"/>
                </a:lnTo>
                <a:cubicBezTo>
                  <a:pt x="300726" y="1810623"/>
                  <a:pt x="342411" y="1768654"/>
                  <a:pt x="329496" y="1735241"/>
                </a:cubicBezTo>
                <a:cubicBezTo>
                  <a:pt x="331336" y="1711720"/>
                  <a:pt x="339485" y="1722162"/>
                  <a:pt x="343347" y="1679383"/>
                </a:cubicBezTo>
                <a:cubicBezTo>
                  <a:pt x="349669" y="1616089"/>
                  <a:pt x="356013" y="1614119"/>
                  <a:pt x="360800" y="1554542"/>
                </a:cubicBezTo>
                <a:cubicBezTo>
                  <a:pt x="361799" y="1491472"/>
                  <a:pt x="380405" y="1496141"/>
                  <a:pt x="377978" y="1470595"/>
                </a:cubicBezTo>
                <a:cubicBezTo>
                  <a:pt x="371480" y="1445071"/>
                  <a:pt x="407310" y="1366942"/>
                  <a:pt x="396801" y="1354553"/>
                </a:cubicBezTo>
                <a:cubicBezTo>
                  <a:pt x="387984" y="1324635"/>
                  <a:pt x="389939" y="1306198"/>
                  <a:pt x="378799" y="1292983"/>
                </a:cubicBezTo>
                <a:cubicBezTo>
                  <a:pt x="368230" y="1254082"/>
                  <a:pt x="380918" y="1242866"/>
                  <a:pt x="362697" y="1241293"/>
                </a:cubicBezTo>
                <a:lnTo>
                  <a:pt x="339388" y="1147085"/>
                </a:lnTo>
                <a:cubicBezTo>
                  <a:pt x="350485" y="1118433"/>
                  <a:pt x="353159" y="1072754"/>
                  <a:pt x="339952" y="1071934"/>
                </a:cubicBezTo>
                <a:cubicBezTo>
                  <a:pt x="327895" y="1004911"/>
                  <a:pt x="358371" y="924985"/>
                  <a:pt x="347188" y="889800"/>
                </a:cubicBezTo>
                <a:cubicBezTo>
                  <a:pt x="334220" y="804597"/>
                  <a:pt x="342717" y="786582"/>
                  <a:pt x="338803" y="749936"/>
                </a:cubicBezTo>
                <a:cubicBezTo>
                  <a:pt x="334890" y="713292"/>
                  <a:pt x="337271" y="707557"/>
                  <a:pt x="323706" y="669931"/>
                </a:cubicBezTo>
                <a:lnTo>
                  <a:pt x="313326" y="559992"/>
                </a:lnTo>
                <a:cubicBezTo>
                  <a:pt x="314747" y="543769"/>
                  <a:pt x="268004" y="450294"/>
                  <a:pt x="272650" y="451529"/>
                </a:cubicBezTo>
                <a:lnTo>
                  <a:pt x="256593" y="392499"/>
                </a:lnTo>
                <a:cubicBezTo>
                  <a:pt x="276778" y="343341"/>
                  <a:pt x="246535" y="361906"/>
                  <a:pt x="249583" y="321981"/>
                </a:cubicBezTo>
                <a:cubicBezTo>
                  <a:pt x="256450" y="297359"/>
                  <a:pt x="256557" y="284789"/>
                  <a:pt x="245172" y="280016"/>
                </a:cubicBezTo>
                <a:cubicBezTo>
                  <a:pt x="279102" y="164139"/>
                  <a:pt x="241674" y="235649"/>
                  <a:pt x="249784" y="152538"/>
                </a:cubicBezTo>
                <a:cubicBezTo>
                  <a:pt x="254846" y="115053"/>
                  <a:pt x="258144" y="77317"/>
                  <a:pt x="264479" y="36591"/>
                </a:cubicBezTo>
                <a:close/>
              </a:path>
            </a:pathLst>
          </a:custGeom>
        </p:spPr>
      </p:pic>
    </p:spTree>
    <p:extLst>
      <p:ext uri="{BB962C8B-B14F-4D97-AF65-F5344CB8AC3E}">
        <p14:creationId xmlns:p14="http://schemas.microsoft.com/office/powerpoint/2010/main" val="161433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DF538C-0169-48F4-A953-EF6DDB0FD623}"/>
              </a:ext>
            </a:extLst>
          </p:cNvPr>
          <p:cNvPicPr>
            <a:picLocks noChangeAspect="1"/>
          </p:cNvPicPr>
          <p:nvPr/>
        </p:nvPicPr>
        <p:blipFill rotWithShape="1">
          <a:blip r:embed="rId3"/>
          <a:srcRect t="16059" r="3" b="9766"/>
          <a:stretch/>
        </p:blipFill>
        <p:spPr>
          <a:xfrm>
            <a:off x="4444680" y="10"/>
            <a:ext cx="4699318" cy="2285990"/>
          </a:xfrm>
          <a:custGeom>
            <a:avLst/>
            <a:gdLst/>
            <a:ahLst/>
            <a:cxnLst/>
            <a:rect l="l" t="t" r="r" b="b"/>
            <a:pathLst>
              <a:path w="6265758" h="2286000">
                <a:moveTo>
                  <a:pt x="0" y="0"/>
                </a:moveTo>
                <a:lnTo>
                  <a:pt x="6265758" y="0"/>
                </a:lnTo>
                <a:lnTo>
                  <a:pt x="6265758" y="2286000"/>
                </a:lnTo>
                <a:lnTo>
                  <a:pt x="1062168" y="2286000"/>
                </a:lnTo>
                <a:lnTo>
                  <a:pt x="790683" y="1700078"/>
                </a:lnTo>
                <a:lnTo>
                  <a:pt x="787725" y="1700078"/>
                </a:lnTo>
                <a:close/>
              </a:path>
            </a:pathLst>
          </a:custGeom>
        </p:spPr>
      </p:pic>
      <p:pic>
        <p:nvPicPr>
          <p:cNvPr id="5" name="Picture 4">
            <a:extLst>
              <a:ext uri="{FF2B5EF4-FFF2-40B4-BE49-F238E27FC236}">
                <a16:creationId xmlns:a16="http://schemas.microsoft.com/office/drawing/2014/main" id="{B99C67CD-2FF5-4D0E-AE28-C4ED226B49C8}"/>
              </a:ext>
            </a:extLst>
          </p:cNvPr>
          <p:cNvPicPr>
            <a:picLocks noChangeAspect="1"/>
          </p:cNvPicPr>
          <p:nvPr/>
        </p:nvPicPr>
        <p:blipFill rotWithShape="1">
          <a:blip r:embed="rId4"/>
          <a:srcRect r="-5" b="2040"/>
          <a:stretch/>
        </p:blipFill>
        <p:spPr>
          <a:xfrm>
            <a:off x="5238204" y="2286000"/>
            <a:ext cx="3905796" cy="2286000"/>
          </a:xfrm>
          <a:custGeom>
            <a:avLst/>
            <a:gdLst/>
            <a:ahLst/>
            <a:cxnLst/>
            <a:rect l="l" t="t" r="r" b="b"/>
            <a:pathLst>
              <a:path w="5203590" h="2286000">
                <a:moveTo>
                  <a:pt x="0" y="0"/>
                </a:moveTo>
                <a:lnTo>
                  <a:pt x="5203590" y="0"/>
                </a:lnTo>
                <a:lnTo>
                  <a:pt x="5203590" y="2286000"/>
                </a:lnTo>
                <a:lnTo>
                  <a:pt x="1059212" y="2286000"/>
                </a:lnTo>
                <a:lnTo>
                  <a:pt x="925708" y="1997870"/>
                </a:lnTo>
                <a:lnTo>
                  <a:pt x="925707" y="1997870"/>
                </a:lnTo>
                <a:close/>
              </a:path>
            </a:pathLst>
          </a:custGeom>
        </p:spPr>
      </p:pic>
      <p:pic>
        <p:nvPicPr>
          <p:cNvPr id="7" name="Picture 6">
            <a:extLst>
              <a:ext uri="{FF2B5EF4-FFF2-40B4-BE49-F238E27FC236}">
                <a16:creationId xmlns:a16="http://schemas.microsoft.com/office/drawing/2014/main" id="{B033E18D-E56D-4D72-B8B8-FC1FAA96FB56}"/>
              </a:ext>
            </a:extLst>
          </p:cNvPr>
          <p:cNvPicPr>
            <a:picLocks noChangeAspect="1"/>
          </p:cNvPicPr>
          <p:nvPr/>
        </p:nvPicPr>
        <p:blipFill rotWithShape="1">
          <a:blip r:embed="rId5"/>
          <a:srcRect r="15018"/>
          <a:stretch/>
        </p:blipFill>
        <p:spPr>
          <a:xfrm>
            <a:off x="6035713" y="4572000"/>
            <a:ext cx="3108287" cy="2286000"/>
          </a:xfrm>
          <a:custGeom>
            <a:avLst/>
            <a:gdLst/>
            <a:ahLst/>
            <a:cxnLst/>
            <a:rect l="l" t="t" r="r" b="b"/>
            <a:pathLst>
              <a:path w="4144382" h="2286000">
                <a:moveTo>
                  <a:pt x="0" y="0"/>
                </a:moveTo>
                <a:lnTo>
                  <a:pt x="4144382" y="0"/>
                </a:lnTo>
                <a:lnTo>
                  <a:pt x="4144382" y="2286000"/>
                </a:lnTo>
                <a:lnTo>
                  <a:pt x="1054581" y="2286000"/>
                </a:lnTo>
                <a:lnTo>
                  <a:pt x="1054581" y="2285999"/>
                </a:lnTo>
                <a:lnTo>
                  <a:pt x="1059211" y="2285999"/>
                </a:lnTo>
                <a:close/>
              </a:path>
            </a:pathLst>
          </a:custGeom>
        </p:spPr>
      </p:pic>
      <p:sp>
        <p:nvSpPr>
          <p:cNvPr id="72" name="Freeform 16">
            <a:extLst>
              <a:ext uri="{FF2B5EF4-FFF2-40B4-BE49-F238E27FC236}">
                <a16:creationId xmlns:a16="http://schemas.microsoft.com/office/drawing/2014/main" id="{98BA90CC-0056-473E-80AE-8CB0EE6ACC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192652" cy="6858000"/>
          </a:xfrm>
          <a:custGeom>
            <a:avLst/>
            <a:gdLst>
              <a:gd name="connsiteX0" fmla="*/ 0 w 9590203"/>
              <a:gd name="connsiteY0" fmla="*/ 0 h 6858000"/>
              <a:gd name="connsiteX1" fmla="*/ 6414049 w 9590203"/>
              <a:gd name="connsiteY1" fmla="*/ 0 h 6858000"/>
              <a:gd name="connsiteX2" fmla="*/ 9590203 w 9590203"/>
              <a:gd name="connsiteY2" fmla="*/ 6858000 h 6858000"/>
              <a:gd name="connsiteX3" fmla="*/ 0 w 959020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590203" h="6858000">
                <a:moveTo>
                  <a:pt x="0" y="0"/>
                </a:moveTo>
                <a:lnTo>
                  <a:pt x="6414049" y="0"/>
                </a:lnTo>
                <a:lnTo>
                  <a:pt x="9590203"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Freeform: Shape 73">
            <a:extLst>
              <a:ext uri="{FF2B5EF4-FFF2-40B4-BE49-F238E27FC236}">
                <a16:creationId xmlns:a16="http://schemas.microsoft.com/office/drawing/2014/main" id="{2396E232-7219-4009-893A-28527CADC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26998" cy="6858000"/>
          </a:xfrm>
          <a:custGeom>
            <a:avLst/>
            <a:gdLst>
              <a:gd name="connsiteX0" fmla="*/ 0 w 9102664"/>
              <a:gd name="connsiteY0" fmla="*/ 0 h 6858000"/>
              <a:gd name="connsiteX1" fmla="*/ 5926510 w 9102664"/>
              <a:gd name="connsiteY1" fmla="*/ 0 h 6858000"/>
              <a:gd name="connsiteX2" fmla="*/ 9102664 w 9102664"/>
              <a:gd name="connsiteY2" fmla="*/ 6858000 h 6858000"/>
              <a:gd name="connsiteX3" fmla="*/ 0 w 910266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102664" h="6858000">
                <a:moveTo>
                  <a:pt x="0" y="0"/>
                </a:moveTo>
                <a:lnTo>
                  <a:pt x="5926510" y="0"/>
                </a:lnTo>
                <a:lnTo>
                  <a:pt x="9102664"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154" name="Rectangle 2"/>
          <p:cNvSpPr>
            <a:spLocks noGrp="1" noChangeArrowheads="1"/>
          </p:cNvSpPr>
          <p:nvPr>
            <p:ph type="title"/>
          </p:nvPr>
        </p:nvSpPr>
        <p:spPr bwMode="auto">
          <a:xfrm>
            <a:off x="628650" y="365125"/>
            <a:ext cx="3893343" cy="13255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eaLnBrk="1" hangingPunct="1">
              <a:lnSpc>
                <a:spcPct val="90000"/>
              </a:lnSpc>
            </a:pPr>
            <a:r>
              <a:rPr lang="en-GB" altLang="en-US" sz="3100" dirty="0">
                <a:latin typeface="Arial" charset="0"/>
              </a:rPr>
              <a:t>Tracking a Planning Application</a:t>
            </a:r>
          </a:p>
        </p:txBody>
      </p:sp>
      <p:sp>
        <p:nvSpPr>
          <p:cNvPr id="49155" name="Rectangle 3"/>
          <p:cNvSpPr>
            <a:spLocks noGrp="1" noChangeArrowheads="1"/>
          </p:cNvSpPr>
          <p:nvPr>
            <p:ph type="body" idx="1"/>
          </p:nvPr>
        </p:nvSpPr>
        <p:spPr bwMode="auto">
          <a:xfrm>
            <a:off x="628650" y="2021249"/>
            <a:ext cx="4280673" cy="415571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eaLnBrk="1" hangingPunct="1"/>
            <a:r>
              <a:rPr lang="en-GB" altLang="en-US" sz="1700" dirty="0">
                <a:latin typeface="Arial" charset="0"/>
              </a:rPr>
              <a:t>Every week, a “weekly list” is emailed of every planning application (of all types) which have been submitted within your ward.</a:t>
            </a:r>
          </a:p>
          <a:p>
            <a:pPr eaLnBrk="1" hangingPunct="1"/>
            <a:r>
              <a:rPr lang="en-GB" altLang="en-US" sz="1700" dirty="0">
                <a:latin typeface="Arial" charset="0"/>
              </a:rPr>
              <a:t>you can use the e-planning system to get further details.</a:t>
            </a:r>
          </a:p>
          <a:p>
            <a:pPr eaLnBrk="1" hangingPunct="1"/>
            <a:r>
              <a:rPr lang="en-GB" altLang="en-US" sz="1700" dirty="0">
                <a:latin typeface="Arial" charset="0"/>
              </a:rPr>
              <a:t>If you have queries or questions contact the case officer </a:t>
            </a:r>
          </a:p>
          <a:p>
            <a:pPr eaLnBrk="1" hangingPunct="1"/>
            <a:r>
              <a:rPr lang="en-GB" altLang="en-US" sz="1700" dirty="0">
                <a:latin typeface="Arial" charset="0"/>
              </a:rPr>
              <a:t>you have the option to request a planning application be referred to committee within 14 days of the weekly list being published – it requires 2 local members for this to occur. </a:t>
            </a:r>
          </a:p>
        </p:txBody>
      </p:sp>
    </p:spTree>
    <p:extLst>
      <p:ext uri="{BB962C8B-B14F-4D97-AF65-F5344CB8AC3E}">
        <p14:creationId xmlns:p14="http://schemas.microsoft.com/office/powerpoint/2010/main" val="12094352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6465" y="332656"/>
            <a:ext cx="8867869" cy="64087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Oval 4"/>
          <p:cNvSpPr/>
          <p:nvPr/>
        </p:nvSpPr>
        <p:spPr>
          <a:xfrm>
            <a:off x="107504" y="2708920"/>
            <a:ext cx="2160240" cy="1080120"/>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33663147"/>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188640"/>
            <a:ext cx="7056783" cy="6466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a:xfrm>
            <a:off x="3563888" y="1412776"/>
            <a:ext cx="4032448" cy="108012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450249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489</TotalTime>
  <Words>1594</Words>
  <Application>Microsoft Office PowerPoint</Application>
  <PresentationFormat>On-screen Show (4:3)</PresentationFormat>
  <Paragraphs>189</Paragraphs>
  <Slides>26</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Tw Cen MT</vt:lpstr>
      <vt:lpstr>Office Theme</vt:lpstr>
      <vt:lpstr>What do we do?</vt:lpstr>
      <vt:lpstr>Development Management Functions</vt:lpstr>
      <vt:lpstr>7 area offices  HQ </vt:lpstr>
      <vt:lpstr>PowerPoint Presentation</vt:lpstr>
      <vt:lpstr>Some numbers…. </vt:lpstr>
      <vt:lpstr>Choices</vt:lpstr>
      <vt:lpstr>Tracking a Planning Application</vt:lpstr>
      <vt:lpstr>PowerPoint Presentation</vt:lpstr>
      <vt:lpstr>PowerPoint Presentation</vt:lpstr>
      <vt:lpstr>PowerPoint Presentation</vt:lpstr>
      <vt:lpstr>PowerPoint Presentation</vt:lpstr>
      <vt:lpstr>Delegated Refusals - Procedure </vt:lpstr>
      <vt:lpstr>PowerPoint Presentation</vt:lpstr>
      <vt:lpstr>PowerPoint Presentation</vt:lpstr>
      <vt:lpstr>Before Committee </vt:lpstr>
      <vt:lpstr>Aquaculture </vt:lpstr>
      <vt:lpstr>EIA</vt:lpstr>
      <vt:lpstr>Habitats Regulations</vt:lpstr>
      <vt:lpstr>Enforcement</vt:lpstr>
      <vt:lpstr>Planning Enforcement </vt:lpstr>
      <vt:lpstr>Reporting a Breach of Planning Control </vt:lpstr>
      <vt:lpstr>High Hedges</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daffydj</dc:creator>
  <cp:lastModifiedBy>Dafydd Jones (Planning and Environment)</cp:lastModifiedBy>
  <cp:revision>29</cp:revision>
  <cp:lastPrinted>2022-06-06T07:17:14Z</cp:lastPrinted>
  <dcterms:created xsi:type="dcterms:W3CDTF">2017-05-24T10:02:32Z</dcterms:created>
  <dcterms:modified xsi:type="dcterms:W3CDTF">2022-06-06T07:43:10Z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ab61bb73-0af6-4313-8e6c-766104b18e4e</vt:lpwstr>
  </property>
</Properties>
</file>