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3.xml" ContentType="application/vnd.openxmlformats-officedocument.presentationml.tags+xml"/>
  <Override PartName="/ppt/notesSlides/notesSlide12.xml" ContentType="application/vnd.openxmlformats-officedocument.presentationml.notesSlide+xml"/>
  <Override PartName="/ppt/tags/tag4.xml" ContentType="application/vnd.openxmlformats-officedocument.presentationml.tags+xml"/>
  <Override PartName="/ppt/notesSlides/notesSlide13.xml" ContentType="application/vnd.openxmlformats-officedocument.presentationml.notesSlide+xml"/>
  <Override PartName="/ppt/tags/tag5.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Lst>
  <p:notesMasterIdLst>
    <p:notesMasterId r:id="rId26"/>
  </p:notesMasterIdLst>
  <p:handoutMasterIdLst>
    <p:handoutMasterId r:id="rId27"/>
  </p:handoutMasterIdLst>
  <p:sldIdLst>
    <p:sldId id="276" r:id="rId6"/>
    <p:sldId id="322" r:id="rId7"/>
    <p:sldId id="317" r:id="rId8"/>
    <p:sldId id="318" r:id="rId9"/>
    <p:sldId id="321" r:id="rId10"/>
    <p:sldId id="263" r:id="rId11"/>
    <p:sldId id="320" r:id="rId12"/>
    <p:sldId id="325" r:id="rId13"/>
    <p:sldId id="319" r:id="rId14"/>
    <p:sldId id="264" r:id="rId15"/>
    <p:sldId id="309" r:id="rId16"/>
    <p:sldId id="311" r:id="rId17"/>
    <p:sldId id="326" r:id="rId18"/>
    <p:sldId id="329" r:id="rId19"/>
    <p:sldId id="328" r:id="rId20"/>
    <p:sldId id="310" r:id="rId21"/>
    <p:sldId id="313" r:id="rId22"/>
    <p:sldId id="323" r:id="rId23"/>
    <p:sldId id="324" r:id="rId24"/>
    <p:sldId id="314" r:id="rId25"/>
  </p:sldIdLst>
  <p:sldSz cx="9144000" cy="6858000" type="screen4x3"/>
  <p:notesSz cx="6808788" cy="9940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30" userDrawn="1">
          <p15:clr>
            <a:srgbClr val="A4A3A4"/>
          </p15:clr>
        </p15:guide>
        <p15:guide id="2" pos="2145"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92F92"/>
    <a:srgbClr val="2F7C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000" autoAdjust="0"/>
    <p:restoredTop sz="70040" autoAdjust="0"/>
  </p:normalViewPr>
  <p:slideViewPr>
    <p:cSldViewPr>
      <p:cViewPr varScale="1">
        <p:scale>
          <a:sx n="67" d="100"/>
          <a:sy n="67" d="100"/>
        </p:scale>
        <p:origin x="894" y="6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p:scale>
          <a:sx n="60" d="100"/>
          <a:sy n="60" d="100"/>
        </p:scale>
        <p:origin x="2508" y="-280"/>
      </p:cViewPr>
      <p:guideLst>
        <p:guide orient="horz" pos="3130"/>
        <p:guide pos="2145"/>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50475" cy="49704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6738" y="1"/>
            <a:ext cx="2950475" cy="497046"/>
          </a:xfrm>
          <a:prstGeom prst="rect">
            <a:avLst/>
          </a:prstGeom>
        </p:spPr>
        <p:txBody>
          <a:bodyPr vert="horz" lIns="91440" tIns="45720" rIns="91440" bIns="45720" rtlCol="0"/>
          <a:lstStyle>
            <a:lvl1pPr algn="r">
              <a:defRPr sz="1200"/>
            </a:lvl1pPr>
          </a:lstStyle>
          <a:p>
            <a:fld id="{F53DE6A9-B5E9-490D-B889-1CC33586F091}" type="datetimeFigureOut">
              <a:rPr lang="en-GB" smtClean="0"/>
              <a:t>09/06/2022</a:t>
            </a:fld>
            <a:endParaRPr lang="en-GB"/>
          </a:p>
        </p:txBody>
      </p:sp>
      <p:sp>
        <p:nvSpPr>
          <p:cNvPr id="4" name="Footer Placeholder 3"/>
          <p:cNvSpPr>
            <a:spLocks noGrp="1"/>
          </p:cNvSpPr>
          <p:nvPr>
            <p:ph type="ftr" sz="quarter" idx="2"/>
          </p:nvPr>
        </p:nvSpPr>
        <p:spPr>
          <a:xfrm>
            <a:off x="1" y="9442155"/>
            <a:ext cx="2950475" cy="497046"/>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6738" y="9442155"/>
            <a:ext cx="2950475" cy="497046"/>
          </a:xfrm>
          <a:prstGeom prst="rect">
            <a:avLst/>
          </a:prstGeom>
        </p:spPr>
        <p:txBody>
          <a:bodyPr vert="horz" lIns="91440" tIns="45720" rIns="91440" bIns="45720" rtlCol="0" anchor="b"/>
          <a:lstStyle>
            <a:lvl1pPr algn="r">
              <a:defRPr sz="1200"/>
            </a:lvl1pPr>
          </a:lstStyle>
          <a:p>
            <a:fld id="{7D865D1D-29FC-47E2-A574-DEFA3174C723}" type="slidenum">
              <a:rPr lang="en-GB" smtClean="0"/>
              <a:t>‹#›</a:t>
            </a:fld>
            <a:endParaRPr lang="en-GB"/>
          </a:p>
        </p:txBody>
      </p:sp>
      <p:sp>
        <p:nvSpPr>
          <p:cNvPr id="6" name="hc" descr="OFFICIAL"/>
          <p:cNvSpPr txBox="1"/>
          <p:nvPr/>
        </p:nvSpPr>
        <p:spPr>
          <a:xfrm>
            <a:off x="1" y="1"/>
            <a:ext cx="6808788" cy="246181"/>
          </a:xfrm>
          <a:prstGeom prst="rect">
            <a:avLst/>
          </a:prstGeom>
          <a:noFill/>
        </p:spPr>
        <p:txBody>
          <a:bodyPr vert="horz" rtlCol="0">
            <a:spAutoFit/>
          </a:bodyPr>
          <a:lstStyle/>
          <a:p>
            <a:pPr algn="ctr"/>
            <a:r>
              <a:rPr lang="en-GB" sz="1000" b="1">
                <a:solidFill>
                  <a:srgbClr val="000000"/>
                </a:solidFill>
                <a:latin typeface="arial"/>
              </a:rPr>
              <a:t>OFFICIAL</a:t>
            </a:r>
          </a:p>
        </p:txBody>
      </p:sp>
      <p:sp>
        <p:nvSpPr>
          <p:cNvPr id="7" name="fc" descr="OFFICIAL"/>
          <p:cNvSpPr txBox="1"/>
          <p:nvPr/>
        </p:nvSpPr>
        <p:spPr>
          <a:xfrm>
            <a:off x="1" y="9568141"/>
            <a:ext cx="6808788" cy="246181"/>
          </a:xfrm>
          <a:prstGeom prst="rect">
            <a:avLst/>
          </a:prstGeom>
          <a:noFill/>
        </p:spPr>
        <p:txBody>
          <a:bodyPr vert="horz" rtlCol="0">
            <a:spAutoFit/>
          </a:bodyPr>
          <a:lstStyle/>
          <a:p>
            <a:pPr algn="ctr"/>
            <a:r>
              <a:rPr lang="en-GB" sz="1000" b="1">
                <a:solidFill>
                  <a:srgbClr val="000000"/>
                </a:solidFill>
                <a:latin typeface="arial"/>
              </a:rPr>
              <a:t>OFFICIAL</a:t>
            </a:r>
          </a:p>
        </p:txBody>
      </p:sp>
    </p:spTree>
    <p:extLst>
      <p:ext uri="{BB962C8B-B14F-4D97-AF65-F5344CB8AC3E}">
        <p14:creationId xmlns:p14="http://schemas.microsoft.com/office/powerpoint/2010/main" val="25301886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50475" cy="49704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6738" y="1"/>
            <a:ext cx="2950475" cy="497046"/>
          </a:xfrm>
          <a:prstGeom prst="rect">
            <a:avLst/>
          </a:prstGeom>
        </p:spPr>
        <p:txBody>
          <a:bodyPr vert="horz" lIns="91440" tIns="45720" rIns="91440" bIns="45720" rtlCol="0"/>
          <a:lstStyle>
            <a:lvl1pPr algn="r">
              <a:defRPr sz="1200"/>
            </a:lvl1pPr>
          </a:lstStyle>
          <a:p>
            <a:fld id="{81DE036E-460B-4C1D-A880-EABA5EF82C50}" type="datetimeFigureOut">
              <a:rPr lang="en-GB" smtClean="0"/>
              <a:t>09/06/2022</a:t>
            </a:fld>
            <a:endParaRPr lang="en-GB"/>
          </a:p>
        </p:txBody>
      </p:sp>
      <p:sp>
        <p:nvSpPr>
          <p:cNvPr id="4" name="Slide Image Placeholder 3"/>
          <p:cNvSpPr>
            <a:spLocks noGrp="1" noRot="1" noChangeAspect="1"/>
          </p:cNvSpPr>
          <p:nvPr>
            <p:ph type="sldImg" idx="2"/>
          </p:nvPr>
        </p:nvSpPr>
        <p:spPr>
          <a:xfrm>
            <a:off x="920750" y="746125"/>
            <a:ext cx="4967288" cy="3725863"/>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0880" y="4721940"/>
            <a:ext cx="5447030" cy="4473416"/>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9442155"/>
            <a:ext cx="2950475" cy="497046"/>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6738" y="9442155"/>
            <a:ext cx="2950475" cy="497046"/>
          </a:xfrm>
          <a:prstGeom prst="rect">
            <a:avLst/>
          </a:prstGeom>
        </p:spPr>
        <p:txBody>
          <a:bodyPr vert="horz" lIns="91440" tIns="45720" rIns="91440" bIns="45720" rtlCol="0" anchor="b"/>
          <a:lstStyle>
            <a:lvl1pPr algn="r">
              <a:defRPr sz="1200"/>
            </a:lvl1pPr>
          </a:lstStyle>
          <a:p>
            <a:fld id="{7427AA53-D485-48C4-A1C3-631D24EF3759}" type="slidenum">
              <a:rPr lang="en-GB" smtClean="0"/>
              <a:t>‹#›</a:t>
            </a:fld>
            <a:endParaRPr lang="en-GB"/>
          </a:p>
        </p:txBody>
      </p:sp>
      <p:sp>
        <p:nvSpPr>
          <p:cNvPr id="8" name="hc" descr="OFFICIAL"/>
          <p:cNvSpPr txBox="1"/>
          <p:nvPr/>
        </p:nvSpPr>
        <p:spPr>
          <a:xfrm>
            <a:off x="1" y="1"/>
            <a:ext cx="6808788" cy="246181"/>
          </a:xfrm>
          <a:prstGeom prst="rect">
            <a:avLst/>
          </a:prstGeom>
          <a:noFill/>
        </p:spPr>
        <p:txBody>
          <a:bodyPr vert="horz" rtlCol="0">
            <a:spAutoFit/>
          </a:bodyPr>
          <a:lstStyle/>
          <a:p>
            <a:pPr algn="ctr"/>
            <a:r>
              <a:rPr lang="en-GB" sz="1000" b="1" i="0" u="none" baseline="0">
                <a:solidFill>
                  <a:srgbClr val="000000"/>
                </a:solidFill>
                <a:latin typeface="arial"/>
              </a:rPr>
              <a:t>OFFICIAL</a:t>
            </a:r>
          </a:p>
        </p:txBody>
      </p:sp>
      <p:sp>
        <p:nvSpPr>
          <p:cNvPr id="9" name="fc" descr="OFFICIAL"/>
          <p:cNvSpPr txBox="1"/>
          <p:nvPr/>
        </p:nvSpPr>
        <p:spPr>
          <a:xfrm>
            <a:off x="1" y="9568141"/>
            <a:ext cx="6808788" cy="246181"/>
          </a:xfrm>
          <a:prstGeom prst="rect">
            <a:avLst/>
          </a:prstGeom>
          <a:noFill/>
        </p:spPr>
        <p:txBody>
          <a:bodyPr vert="horz" rtlCol="0">
            <a:spAutoFit/>
          </a:bodyPr>
          <a:lstStyle/>
          <a:p>
            <a:pPr algn="ctr"/>
            <a:r>
              <a:rPr lang="en-GB" sz="1000" b="1" i="0" u="none" baseline="0">
                <a:solidFill>
                  <a:srgbClr val="000000"/>
                </a:solidFill>
                <a:latin typeface="arial"/>
              </a:rPr>
              <a:t>OFFICIAL</a:t>
            </a:r>
          </a:p>
        </p:txBody>
      </p:sp>
    </p:spTree>
    <p:extLst>
      <p:ext uri="{BB962C8B-B14F-4D97-AF65-F5344CB8AC3E}">
        <p14:creationId xmlns:p14="http://schemas.microsoft.com/office/powerpoint/2010/main" val="36149433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provide advice on a range of specialist areas, especially the ones highlighted in red. I don’t have time to run through all of these today, suffice to say that our remit covers everything from Tree preservation orders, biodiversity, core paths and archaeological sites. </a:t>
            </a:r>
          </a:p>
          <a:p>
            <a:endParaRPr lang="en-GB" dirty="0"/>
          </a:p>
          <a:p>
            <a:r>
              <a:rPr lang="en-GB" dirty="0"/>
              <a:t>Today, however, I will concentrate on listed buildings, and if there’s time, conservation areas, as these are two areas that can have a significant bearing on the outcome of planning applications</a:t>
            </a:r>
          </a:p>
        </p:txBody>
      </p:sp>
      <p:sp>
        <p:nvSpPr>
          <p:cNvPr id="4" name="Slide Number Placeholder 3"/>
          <p:cNvSpPr>
            <a:spLocks noGrp="1"/>
          </p:cNvSpPr>
          <p:nvPr>
            <p:ph type="sldNum" sz="quarter" idx="10"/>
          </p:nvPr>
        </p:nvSpPr>
        <p:spPr/>
        <p:txBody>
          <a:bodyPr/>
          <a:lstStyle/>
          <a:p>
            <a:fld id="{7427AA53-D485-48C4-A1C3-631D24EF3759}" type="slidenum">
              <a:rPr lang="en-GB" smtClean="0"/>
              <a:t>1</a:t>
            </a:fld>
            <a:endParaRPr lang="en-GB" dirty="0"/>
          </a:p>
        </p:txBody>
      </p:sp>
    </p:spTree>
    <p:extLst>
      <p:ext uri="{BB962C8B-B14F-4D97-AF65-F5344CB8AC3E}">
        <p14:creationId xmlns:p14="http://schemas.microsoft.com/office/powerpoint/2010/main" val="23510820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Public buildings including museums, galleries, theatres … </a:t>
            </a:r>
          </a:p>
          <a:p>
            <a:endParaRPr lang="en-GB" baseline="0" dirty="0"/>
          </a:p>
          <a:p>
            <a:r>
              <a:rPr lang="en-GB" baseline="0" dirty="0"/>
              <a:t>B</a:t>
            </a:r>
            <a:r>
              <a:rPr lang="en-GB" dirty="0"/>
              <a:t>uilt</a:t>
            </a:r>
            <a:r>
              <a:rPr lang="en-GB" baseline="0" dirty="0"/>
              <a:t> in 1976 to much opposition on the grounds of cost and design. It won the </a:t>
            </a:r>
            <a:r>
              <a:rPr lang="en-GB" dirty="0"/>
              <a:t>Royal Institute of British Architects (RIBA) Award in 1977.</a:t>
            </a:r>
          </a:p>
        </p:txBody>
      </p:sp>
      <p:sp>
        <p:nvSpPr>
          <p:cNvPr id="4" name="Slide Number Placeholder 3"/>
          <p:cNvSpPr>
            <a:spLocks noGrp="1"/>
          </p:cNvSpPr>
          <p:nvPr>
            <p:ph type="sldNum" sz="quarter" idx="10"/>
          </p:nvPr>
        </p:nvSpPr>
        <p:spPr/>
        <p:txBody>
          <a:bodyPr/>
          <a:lstStyle/>
          <a:p>
            <a:fld id="{FBA49E5E-EF26-4CC7-B596-6F577814D56C}" type="slidenum">
              <a:rPr lang="en-GB" smtClean="0"/>
              <a:t>10</a:t>
            </a:fld>
            <a:endParaRPr lang="en-GB"/>
          </a:p>
        </p:txBody>
      </p:sp>
    </p:spTree>
    <p:extLst>
      <p:ext uri="{BB962C8B-B14F-4D97-AF65-F5344CB8AC3E}">
        <p14:creationId xmlns:p14="http://schemas.microsoft.com/office/powerpoint/2010/main" val="21352043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will all likely be aware that listed buildings are assigned a category – A, B or C. </a:t>
            </a:r>
          </a:p>
          <a:p>
            <a:endParaRPr lang="en-GB" dirty="0"/>
          </a:p>
          <a:p>
            <a:r>
              <a:rPr lang="en-GB" dirty="0"/>
              <a:t>Category is advisory only – it has no statutory weight and the legislation does not distinguish between different categories. This means that in real terms al listed buildings – regardless of category – are treated exactly the same. </a:t>
            </a:r>
          </a:p>
          <a:p>
            <a:endParaRPr lang="en-GB" dirty="0"/>
          </a:p>
          <a:p>
            <a:r>
              <a:rPr lang="en-GB" dirty="0"/>
              <a:t>However, it is nonetheless often the case that C listed buildings may have more scope to be sympathetically altered internally and externally that A or B listed buildings. </a:t>
            </a:r>
          </a:p>
          <a:p>
            <a:endParaRPr lang="en-GB" dirty="0"/>
          </a:p>
          <a:p>
            <a:r>
              <a:rPr lang="en-GB" dirty="0"/>
              <a:t>The category also has a bearing on when we consult HES – I’ll come to that later. </a:t>
            </a:r>
          </a:p>
          <a:p>
            <a:endParaRPr lang="en-GB" dirty="0"/>
          </a:p>
          <a:p>
            <a:r>
              <a:rPr lang="en-GB" dirty="0"/>
              <a:t>But, the important takeaway here, is that category does not affect what is listed, how we manage change or what works require consent.</a:t>
            </a:r>
          </a:p>
        </p:txBody>
      </p:sp>
      <p:sp>
        <p:nvSpPr>
          <p:cNvPr id="4" name="Slide Number Placeholder 3"/>
          <p:cNvSpPr>
            <a:spLocks noGrp="1"/>
          </p:cNvSpPr>
          <p:nvPr>
            <p:ph type="sldNum" sz="quarter" idx="5"/>
          </p:nvPr>
        </p:nvSpPr>
        <p:spPr/>
        <p:txBody>
          <a:bodyPr/>
          <a:lstStyle/>
          <a:p>
            <a:fld id="{7427AA53-D485-48C4-A1C3-631D24EF3759}" type="slidenum">
              <a:rPr lang="en-GB" smtClean="0"/>
              <a:t>11</a:t>
            </a:fld>
            <a:endParaRPr lang="en-GB"/>
          </a:p>
        </p:txBody>
      </p:sp>
    </p:spTree>
    <p:extLst>
      <p:ext uri="{BB962C8B-B14F-4D97-AF65-F5344CB8AC3E}">
        <p14:creationId xmlns:p14="http://schemas.microsoft.com/office/powerpoint/2010/main" val="31989559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000000"/>
                </a:solidFill>
                <a:effectLst/>
                <a:latin typeface="univers" panose="020B0503020202020204" pitchFamily="34" charset="0"/>
              </a:rPr>
              <a:t>There are a number of common misunderstandings that we often here from a variety of different people…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000000"/>
              </a:solidFill>
              <a:effectLst/>
              <a:latin typeface="univers" panose="020B05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000000"/>
                </a:solidFill>
                <a:effectLst/>
                <a:latin typeface="univers" panose="020B0503020202020204" pitchFamily="34" charset="0"/>
              </a:rPr>
              <a:t>It is </a:t>
            </a:r>
            <a:r>
              <a:rPr lang="en-GB" b="0" i="1" dirty="0">
                <a:solidFill>
                  <a:srgbClr val="000000"/>
                </a:solidFill>
                <a:effectLst/>
                <a:latin typeface="univers" panose="020B0503020202020204" pitchFamily="34" charset="0"/>
              </a:rPr>
              <a:t>never</a:t>
            </a:r>
            <a:r>
              <a:rPr lang="en-GB" b="0" i="0" dirty="0">
                <a:solidFill>
                  <a:srgbClr val="000000"/>
                </a:solidFill>
                <a:effectLst/>
                <a:latin typeface="univers" panose="020B0503020202020204" pitchFamily="34" charset="0"/>
              </a:rPr>
              <a:t> the case that only the front or principal elevation of a building is listed.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000000"/>
              </a:solidFill>
              <a:effectLst/>
              <a:latin typeface="univers" panose="020B05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000000"/>
                </a:solidFill>
                <a:effectLst/>
                <a:latin typeface="univers" panose="020B0503020202020204" pitchFamily="34" charset="0"/>
              </a:rPr>
              <a:t>Listing covers both the exterior and the interior of the building regardless of category.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000000"/>
              </a:solidFill>
              <a:effectLst/>
              <a:latin typeface="univers" panose="020B05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000000"/>
                </a:solidFill>
                <a:effectLst/>
                <a:latin typeface="univers" panose="020B0503020202020204" pitchFamily="34" charset="0"/>
              </a:rPr>
              <a:t>Listings often come with a brief list description. This is only ever intended to be a very brief description and in the older listings it can be very short indeed. The description carries no weight and is not intended to be a definitive description of the building or identifying what’s important. So whilst it can be useful, it is not an indication of what is actually listed.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000000"/>
              </a:solidFill>
              <a:effectLst/>
              <a:latin typeface="univers" panose="020B05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000000"/>
                </a:solidFill>
                <a:effectLst/>
                <a:latin typeface="univers" panose="020B0503020202020204" pitchFamily="34" charset="0"/>
              </a:rPr>
              <a:t>In fact, the only statutory part of a listing, is the address, so that’s the only part that actually matters but it doesn’t tell the entire story as a listing also covers buildings and structures that are part of its curtilage or land.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000000"/>
              </a:solidFill>
              <a:effectLst/>
              <a:latin typeface="univers" panose="020B05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000000"/>
                </a:solidFill>
                <a:effectLst/>
                <a:latin typeface="univers" panose="020B0503020202020204" pitchFamily="34" charset="0"/>
              </a:rPr>
              <a:t>You can change a listed building, but that change is managed, must be sensitive and appropriate, and how much change can be accommodated depends on the specifics of the building – there is no one size fits all and each building and each proposal is considered on its merits, but the vast majority will be able to accommodate some form of change.</a:t>
            </a:r>
          </a:p>
        </p:txBody>
      </p:sp>
      <p:sp>
        <p:nvSpPr>
          <p:cNvPr id="4" name="Slide Number Placeholder 3"/>
          <p:cNvSpPr>
            <a:spLocks noGrp="1"/>
          </p:cNvSpPr>
          <p:nvPr>
            <p:ph type="sldNum" sz="quarter" idx="5"/>
          </p:nvPr>
        </p:nvSpPr>
        <p:spPr/>
        <p:txBody>
          <a:bodyPr/>
          <a:lstStyle/>
          <a:p>
            <a:fld id="{7427AA53-D485-48C4-A1C3-631D24EF3759}" type="slidenum">
              <a:rPr lang="en-GB" smtClean="0"/>
              <a:t>12</a:t>
            </a:fld>
            <a:endParaRPr lang="en-GB"/>
          </a:p>
        </p:txBody>
      </p:sp>
    </p:spTree>
    <p:extLst>
      <p:ext uri="{BB962C8B-B14F-4D97-AF65-F5344CB8AC3E}">
        <p14:creationId xmlns:p14="http://schemas.microsoft.com/office/powerpoint/2010/main" val="22223250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427AA53-D485-48C4-A1C3-631D24EF3759}" type="slidenum">
              <a:rPr lang="en-GB" smtClean="0"/>
              <a:t>13</a:t>
            </a:fld>
            <a:endParaRPr lang="en-GB"/>
          </a:p>
        </p:txBody>
      </p:sp>
    </p:spTree>
    <p:extLst>
      <p:ext uri="{BB962C8B-B14F-4D97-AF65-F5344CB8AC3E}">
        <p14:creationId xmlns:p14="http://schemas.microsoft.com/office/powerpoint/2010/main" val="8145039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This is the external elevation of one of the most audacious, monumental and complex engineering achievements ever undertaken in Britain, and the largest construction in the north of Scotland since the Caledonian canal.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Built into the hill side above Invergordon between 1938-1943 6 underground fuel storage reservoirs used to supply the naval base at Invergordon. </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Each tank is 9m wide by 237 m long and 13.5m high. </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To put that in context that’s the length of 1 and a half York Minsters.</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Each tank has a capacity of 5.6 million gallons of fuel – you could fit in 1188 double decker buses over the 6 tanks.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Demonstrates that what’s on the inside can be much more important than what’s on the outside. </a:t>
            </a:r>
          </a:p>
          <a:p>
            <a:endParaRPr lang="en-GB" dirty="0"/>
          </a:p>
        </p:txBody>
      </p:sp>
      <p:sp>
        <p:nvSpPr>
          <p:cNvPr id="4" name="Slide Number Placeholder 3"/>
          <p:cNvSpPr>
            <a:spLocks noGrp="1"/>
          </p:cNvSpPr>
          <p:nvPr>
            <p:ph type="sldNum" sz="quarter" idx="5"/>
          </p:nvPr>
        </p:nvSpPr>
        <p:spPr/>
        <p:txBody>
          <a:bodyPr/>
          <a:lstStyle/>
          <a:p>
            <a:fld id="{7427AA53-D485-48C4-A1C3-631D24EF3759}" type="slidenum">
              <a:rPr lang="en-GB" smtClean="0"/>
              <a:t>14</a:t>
            </a:fld>
            <a:endParaRPr lang="en-GB" dirty="0"/>
          </a:p>
        </p:txBody>
      </p:sp>
    </p:spTree>
    <p:extLst>
      <p:ext uri="{BB962C8B-B14F-4D97-AF65-F5344CB8AC3E}">
        <p14:creationId xmlns:p14="http://schemas.microsoft.com/office/powerpoint/2010/main" val="180467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Buildings and structures within the land, or curtilage of a listed building, that meet the criteria here are also covered by the listing. It is for the planning authority to define curtilage. </a:t>
            </a:r>
            <a:r>
              <a:rPr lang="en-GB" dirty="0"/>
              <a:t>And it can include buildings</a:t>
            </a:r>
            <a:r>
              <a:rPr lang="en-GB" baseline="0" dirty="0"/>
              <a:t> and structures that are physically well divorced from the main Listed Building. </a:t>
            </a:r>
          </a:p>
          <a:p>
            <a:endParaRPr lang="en-GB" baseline="0" dirty="0"/>
          </a:p>
          <a:p>
            <a:r>
              <a:rPr lang="en-GB" baseline="0" dirty="0"/>
              <a:t>Building and structures that are within the curtilage of a listed building are subject to the same process as any other listed building.</a:t>
            </a:r>
            <a:endParaRPr lang="en-GB" dirty="0"/>
          </a:p>
        </p:txBody>
      </p:sp>
      <p:sp>
        <p:nvSpPr>
          <p:cNvPr id="4" name="Slide Number Placeholder 3"/>
          <p:cNvSpPr>
            <a:spLocks noGrp="1"/>
          </p:cNvSpPr>
          <p:nvPr>
            <p:ph type="sldNum" sz="quarter" idx="5"/>
          </p:nvPr>
        </p:nvSpPr>
        <p:spPr/>
        <p:txBody>
          <a:bodyPr/>
          <a:lstStyle/>
          <a:p>
            <a:fld id="{7427AA53-D485-48C4-A1C3-631D24EF3759}" type="slidenum">
              <a:rPr lang="en-GB" smtClean="0"/>
              <a:t>15</a:t>
            </a:fld>
            <a:endParaRPr lang="en-GB"/>
          </a:p>
        </p:txBody>
      </p:sp>
    </p:spTree>
    <p:extLst>
      <p:ext uri="{BB962C8B-B14F-4D97-AF65-F5344CB8AC3E}">
        <p14:creationId xmlns:p14="http://schemas.microsoft.com/office/powerpoint/2010/main" val="16280386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000000"/>
                </a:solidFill>
                <a:effectLst/>
                <a:latin typeface="univers" panose="020B0503020202020204" pitchFamily="34" charset="0"/>
              </a:rPr>
              <a:t>You must get LBC from the planning authority if you wish to alter or extend (internally or externally), or demolish (all or part), of a listed building.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rgbClr val="000000"/>
              </a:solidFill>
              <a:latin typeface="univers" panose="020B05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000000"/>
                </a:solidFill>
                <a:effectLst/>
                <a:latin typeface="univers" panose="020B0503020202020204" pitchFamily="34" charset="0"/>
              </a:rPr>
              <a:t>LBC is free and the process is similar to applying for planning permission and it’s a criminal offence to demolish, alter materially or extend a listed building without LBC.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rgbClr val="000000"/>
              </a:solidFill>
              <a:latin typeface="univers" panose="020B05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000000"/>
                </a:solidFill>
                <a:effectLst/>
                <a:latin typeface="univers" panose="020B0503020202020204" pitchFamily="34" charset="0"/>
              </a:rPr>
              <a:t>For internal alterations just LBC is required, but for external alterations it is likely that both LBC and planning permission will be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solidFill>
                <a:srgbClr val="000000"/>
              </a:solidFill>
              <a:latin typeface="univers" panose="020B05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000000"/>
                </a:solidFill>
                <a:effectLst/>
                <a:latin typeface="univers" panose="020B0503020202020204" pitchFamily="34" charset="0"/>
              </a:rPr>
              <a:t>Planning authorities are required to consult Historic Environment Scotland on all LBC applications for Category A and B listed buildings, demolitions, and Council-owned listed buildings.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000000"/>
              </a:solidFill>
              <a:effectLst/>
              <a:latin typeface="univers" panose="020B05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000000"/>
                </a:solidFill>
                <a:effectLst/>
                <a:latin typeface="univers" panose="020B0503020202020204" pitchFamily="34" charset="0"/>
              </a:rPr>
              <a:t>Listing does not rule against alterations or even extensions being possible, but it does place a particular focus on sensitivity, subtlety and appropriate design and materials and this can make renovating or altering a listed building a complex and potentially costly process. Each building is unique and proposals must take account of the building’s special interest and be designed accordingly – although there are general conservation principles – one of which is not permitting cheap, unsustainable and inappropriate materials like plastics – each application must be considered on its merits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000000"/>
              </a:solidFill>
              <a:effectLst/>
              <a:latin typeface="univers" panose="020B0503020202020204" pitchFamily="34" charset="0"/>
            </a:endParaRPr>
          </a:p>
          <a:p>
            <a:endParaRPr lang="en-GB" dirty="0">
              <a:solidFill>
                <a:srgbClr val="000000"/>
              </a:solidFill>
              <a:latin typeface="univers" panose="020B0503020202020204" pitchFamily="34" charset="0"/>
            </a:endParaRPr>
          </a:p>
          <a:p>
            <a:endParaRPr lang="en-GB" dirty="0"/>
          </a:p>
          <a:p>
            <a:endParaRPr lang="en-GB" dirty="0"/>
          </a:p>
        </p:txBody>
      </p:sp>
      <p:sp>
        <p:nvSpPr>
          <p:cNvPr id="4" name="Slide Number Placeholder 3"/>
          <p:cNvSpPr>
            <a:spLocks noGrp="1"/>
          </p:cNvSpPr>
          <p:nvPr>
            <p:ph type="sldNum" sz="quarter" idx="5"/>
          </p:nvPr>
        </p:nvSpPr>
        <p:spPr/>
        <p:txBody>
          <a:bodyPr/>
          <a:lstStyle/>
          <a:p>
            <a:fld id="{7427AA53-D485-48C4-A1C3-631D24EF3759}" type="slidenum">
              <a:rPr lang="en-GB" smtClean="0"/>
              <a:t>16</a:t>
            </a:fld>
            <a:endParaRPr lang="en-GB"/>
          </a:p>
        </p:txBody>
      </p:sp>
    </p:spTree>
    <p:extLst>
      <p:ext uri="{BB962C8B-B14F-4D97-AF65-F5344CB8AC3E}">
        <p14:creationId xmlns:p14="http://schemas.microsoft.com/office/powerpoint/2010/main" val="40847777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Conservation areas are protected under the same legislation</a:t>
            </a:r>
            <a:r>
              <a:rPr lang="en-GB" baseline="0" dirty="0"/>
              <a:t> as Listed Buildings and are areas that of special architectural or historic interest the character and appearance of which it is desirable to preserve or enhance. </a:t>
            </a:r>
          </a:p>
          <a:p>
            <a:endParaRPr lang="en-GB" baseline="0" dirty="0"/>
          </a:p>
          <a:p>
            <a:r>
              <a:rPr lang="en-GB" baseline="0" dirty="0"/>
              <a:t>Unlike Listed Buildings, it is the planning authority’s responsibility to decide which areas should be conservation areas, to designate those areas and manage them.</a:t>
            </a:r>
          </a:p>
          <a:p>
            <a:endParaRPr lang="en-GB" baseline="0" dirty="0"/>
          </a:p>
          <a:p>
            <a:r>
              <a:rPr lang="en-GB" dirty="0"/>
              <a:t>Council has a </a:t>
            </a:r>
            <a:r>
              <a:rPr lang="en-GB" u="sng" dirty="0"/>
              <a:t>statutory duty</a:t>
            </a:r>
            <a:r>
              <a:rPr lang="en-GB" dirty="0"/>
              <a:t> to preserve or enhance the special character of the area</a:t>
            </a:r>
          </a:p>
          <a:p>
            <a:endParaRPr lang="en-GB" dirty="0"/>
          </a:p>
          <a:p>
            <a:r>
              <a:rPr lang="en-GB" dirty="0"/>
              <a:t>The Council has a statutory duty to prepare proposals for the preservation and enhancement and we refer to these as conservation area character appraisals and management plans, and you may be asked to consider and approve these for your areas in due course. </a:t>
            </a:r>
          </a:p>
          <a:p>
            <a:endParaRPr lang="en-GB" baseline="0" dirty="0"/>
          </a:p>
          <a:p>
            <a:endParaRPr lang="en-GB" baseline="0" dirty="0"/>
          </a:p>
          <a:p>
            <a:endParaRPr lang="en-GB" dirty="0"/>
          </a:p>
        </p:txBody>
      </p:sp>
      <p:sp>
        <p:nvSpPr>
          <p:cNvPr id="4" name="Slide Number Placeholder 3"/>
          <p:cNvSpPr>
            <a:spLocks noGrp="1"/>
          </p:cNvSpPr>
          <p:nvPr>
            <p:ph type="sldNum" sz="quarter" idx="5"/>
          </p:nvPr>
        </p:nvSpPr>
        <p:spPr/>
        <p:txBody>
          <a:bodyPr/>
          <a:lstStyle/>
          <a:p>
            <a:fld id="{7427AA53-D485-48C4-A1C3-631D24EF3759}" type="slidenum">
              <a:rPr lang="en-GB" smtClean="0"/>
              <a:t>17</a:t>
            </a:fld>
            <a:endParaRPr lang="en-GB"/>
          </a:p>
        </p:txBody>
      </p:sp>
    </p:spTree>
    <p:extLst>
      <p:ext uri="{BB962C8B-B14F-4D97-AF65-F5344CB8AC3E}">
        <p14:creationId xmlns:p14="http://schemas.microsoft.com/office/powerpoint/2010/main" val="31852516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There are a wide variety of conservation areas, from urban centres to isolated rural settlements and landscapes, such as Dornoch, Tain, Cromarty, Fortrose, Inverness, Plockton, Fort Augustus, but also historic landscapes such as Culloden Muir which includes Culloden battlefield and famous bronze age burial cairns at </a:t>
            </a:r>
            <a:r>
              <a:rPr lang="en-GB" baseline="0" dirty="0" err="1"/>
              <a:t>clava</a:t>
            </a:r>
            <a:r>
              <a:rPr lang="en-GB" baseline="0" dirty="0"/>
              <a:t>.</a:t>
            </a:r>
          </a:p>
          <a:p>
            <a:pPr algn="l" rtl="0"/>
            <a:endParaRPr lang="en-GB" b="0" i="0" dirty="0">
              <a:solidFill>
                <a:srgbClr val="000000"/>
              </a:solidFill>
              <a:effectLst/>
              <a:latin typeface="univers" panose="020B0503020202020204" pitchFamily="34" charset="0"/>
            </a:endParaRPr>
          </a:p>
          <a:p>
            <a:pPr algn="l" rtl="0"/>
            <a:r>
              <a:rPr lang="en-GB" b="0" i="0" dirty="0">
                <a:solidFill>
                  <a:srgbClr val="000000"/>
                </a:solidFill>
                <a:effectLst/>
                <a:latin typeface="univers" panose="020B0503020202020204" pitchFamily="34" charset="0"/>
              </a:rPr>
              <a:t>Conservation areas include many of Highland’s most historic, attractive and important places; places that make an immeasurable contribution to Highland identify, sense of place and play a fundamental role in the local economy. They also tend to be the most popular and attractive towns and villages for tourism.</a:t>
            </a:r>
          </a:p>
          <a:p>
            <a:pPr algn="l" rtl="0"/>
            <a:endParaRPr lang="en-GB" b="0" i="0" dirty="0">
              <a:solidFill>
                <a:srgbClr val="000000"/>
              </a:solidFill>
              <a:effectLst/>
              <a:latin typeface="univers" panose="020B05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000000"/>
                </a:solidFill>
                <a:effectLst/>
                <a:latin typeface="univers" panose="020B0503020202020204" pitchFamily="34" charset="0"/>
              </a:rPr>
              <a:t>In a conservation area it is both the buildings and the spaces between them that contribute to the area’s architectural and historic interest and planning control is directed at maintaining the area’s integrity. The Council has a duty to consider whether development proposals will preserve or enhance the character or appearance of the area.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000000"/>
              </a:solidFill>
              <a:effectLst/>
              <a:latin typeface="univers" panose="020B05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Conservation areas are not static and should not be preserved in aspic – conservation area does not mean development or change is not allowed. We are, generally, very supportive of new development in conservation areas, and in many cases new development is essential in securing the future of a historic area, and ensuring it remains vibrant and relevant. But, new development must be of a high quality, with high quality materials and must utilise excellent design, that relates, responds and reflects the conservation area.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solidFill>
                <a:srgbClr val="000000"/>
              </a:solidFill>
              <a:effectLst/>
              <a:latin typeface="univers" panose="020B05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7427AA53-D485-48C4-A1C3-631D24EF3759}" type="slidenum">
              <a:rPr lang="en-GB" smtClean="0"/>
              <a:t>18</a:t>
            </a:fld>
            <a:endParaRPr lang="en-GB"/>
          </a:p>
        </p:txBody>
      </p:sp>
    </p:spTree>
    <p:extLst>
      <p:ext uri="{BB962C8B-B14F-4D97-AF65-F5344CB8AC3E}">
        <p14:creationId xmlns:p14="http://schemas.microsoft.com/office/powerpoint/2010/main" val="20963570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buFont typeface="Arial" panose="020B0604020202020204" pitchFamily="34" charset="0"/>
              <a:buNone/>
            </a:pPr>
            <a:r>
              <a:rPr lang="en-GB" b="0" i="0" dirty="0">
                <a:solidFill>
                  <a:srgbClr val="000000"/>
                </a:solidFill>
                <a:effectLst/>
                <a:latin typeface="univers" panose="020B0503020202020204" pitchFamily="34" charset="0"/>
              </a:rPr>
              <a:t>Change is managed through the planning </a:t>
            </a:r>
            <a:r>
              <a:rPr lang="en-GB" b="0" i="0" dirty="0" err="1">
                <a:solidFill>
                  <a:srgbClr val="000000"/>
                </a:solidFill>
                <a:effectLst/>
                <a:latin typeface="univers" panose="020B0503020202020204" pitchFamily="34" charset="0"/>
              </a:rPr>
              <a:t>p,rocess</a:t>
            </a:r>
            <a:r>
              <a:rPr lang="en-GB" b="0" i="0" dirty="0">
                <a:solidFill>
                  <a:srgbClr val="000000"/>
                </a:solidFill>
                <a:effectLst/>
                <a:latin typeface="univers" panose="020B0503020202020204" pitchFamily="34" charset="0"/>
              </a:rPr>
              <a:t> and planning permission is required for most changes within a conservation area. </a:t>
            </a:r>
          </a:p>
          <a:p>
            <a:pPr algn="l" rtl="0">
              <a:buFont typeface="Arial" panose="020B0604020202020204" pitchFamily="34" charset="0"/>
              <a:buNone/>
            </a:pPr>
            <a:endParaRPr lang="en-GB" b="0" i="0" dirty="0">
              <a:solidFill>
                <a:srgbClr val="000000"/>
              </a:solidFill>
              <a:effectLst/>
              <a:latin typeface="univers" panose="020B0503020202020204" pitchFamily="34" charset="0"/>
            </a:endParaRPr>
          </a:p>
          <a:p>
            <a:pPr algn="l" rtl="0">
              <a:buFont typeface="Arial" panose="020B0604020202020204" pitchFamily="34" charset="0"/>
              <a:buNone/>
            </a:pPr>
            <a:r>
              <a:rPr lang="en-GB" b="0" i="0" dirty="0">
                <a:solidFill>
                  <a:srgbClr val="000000"/>
                </a:solidFill>
                <a:effectLst/>
                <a:latin typeface="univers" panose="020B0503020202020204" pitchFamily="34" charset="0"/>
              </a:rPr>
              <a:t>For example, Householder development including house extensions, roof alterations, changes to windows and doors, stone cleaning and painting of the exterior, satellite dishes, provision of hard surfaces, the erection or alteration of gates, fences and walls;</a:t>
            </a:r>
          </a:p>
          <a:p>
            <a:pPr algn="l" rtl="0">
              <a:buFont typeface="Arial" panose="020B0604020202020204" pitchFamily="34" charset="0"/>
              <a:buNone/>
            </a:pPr>
            <a:endParaRPr lang="en-GB" b="0" i="0" dirty="0">
              <a:solidFill>
                <a:srgbClr val="000000"/>
              </a:solidFill>
              <a:effectLst/>
              <a:latin typeface="univers" panose="020B0503020202020204" pitchFamily="34" charset="0"/>
            </a:endParaRPr>
          </a:p>
          <a:p>
            <a:pPr algn="l" rtl="0">
              <a:buFont typeface="Arial" panose="020B0604020202020204" pitchFamily="34" charset="0"/>
              <a:buNone/>
            </a:pPr>
            <a:r>
              <a:rPr lang="en-GB" b="0" i="0" dirty="0">
                <a:solidFill>
                  <a:srgbClr val="000000"/>
                </a:solidFill>
                <a:effectLst/>
                <a:latin typeface="univers" panose="020B0503020202020204" pitchFamily="34" charset="0"/>
              </a:rPr>
              <a:t>There’s also additional control over ancillary buildings (such as sheds/garages) and raised decking/platforms and demolition is also controlled through a process called conservation area consent. </a:t>
            </a:r>
            <a:endParaRPr lang="en-GB" dirty="0"/>
          </a:p>
        </p:txBody>
      </p:sp>
      <p:sp>
        <p:nvSpPr>
          <p:cNvPr id="4" name="Slide Number Placeholder 3"/>
          <p:cNvSpPr>
            <a:spLocks noGrp="1"/>
          </p:cNvSpPr>
          <p:nvPr>
            <p:ph type="sldNum" sz="quarter" idx="5"/>
          </p:nvPr>
        </p:nvSpPr>
        <p:spPr/>
        <p:txBody>
          <a:bodyPr/>
          <a:lstStyle/>
          <a:p>
            <a:fld id="{7427AA53-D485-48C4-A1C3-631D24EF3759}" type="slidenum">
              <a:rPr lang="en-GB" smtClean="0"/>
              <a:t>19</a:t>
            </a:fld>
            <a:endParaRPr lang="en-GB"/>
          </a:p>
        </p:txBody>
      </p:sp>
    </p:spTree>
    <p:extLst>
      <p:ext uri="{BB962C8B-B14F-4D97-AF65-F5344CB8AC3E}">
        <p14:creationId xmlns:p14="http://schemas.microsoft.com/office/powerpoint/2010/main" val="26746332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spcAft>
                <a:spcPts val="800"/>
              </a:spcAft>
              <a:buFont typeface="+mj-lt"/>
              <a:buAutoNum type="arabicPeriod"/>
              <a:tabLst>
                <a:tab pos="4572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They are a visible and accessible part of Scotland’s image and play an important role in promoting Scotland – they are distinctive.</a:t>
            </a:r>
          </a:p>
          <a:p>
            <a:pPr marL="342900" lvl="0" indent="-342900">
              <a:lnSpc>
                <a:spcPct val="107000"/>
              </a:lnSpc>
              <a:spcAft>
                <a:spcPts val="800"/>
              </a:spcAft>
              <a:buFont typeface="+mj-lt"/>
              <a:buAutoNum type="arabicPeriod"/>
              <a:tabLst>
                <a:tab pos="4572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They are a physical record of how our relationship with buildings have changed over time </a:t>
            </a:r>
          </a:p>
          <a:p>
            <a:pPr marL="342900" lvl="0" indent="-342900">
              <a:lnSpc>
                <a:spcPct val="107000"/>
              </a:lnSpc>
              <a:spcAft>
                <a:spcPts val="800"/>
              </a:spcAft>
              <a:buFont typeface="+mj-lt"/>
              <a:buAutoNum type="arabicPeriod"/>
              <a:tabLst>
                <a:tab pos="4572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They give local areas a distinctive sense of place – the built heritage of Caithness is very different to that of Skye or Nairn for example.</a:t>
            </a:r>
          </a:p>
          <a:p>
            <a:pPr marL="342900" lvl="0" indent="-342900">
              <a:lnSpc>
                <a:spcPct val="107000"/>
              </a:lnSpc>
              <a:spcAft>
                <a:spcPts val="800"/>
              </a:spcAft>
              <a:buFont typeface="+mj-lt"/>
              <a:buAutoNum type="arabicPeriod"/>
              <a:tabLst>
                <a:tab pos="4572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Good, well maintained historic buildings can help retain the vibrancy of an area – the opposite is of course also true.</a:t>
            </a:r>
          </a:p>
          <a:p>
            <a:pPr marL="342900" lvl="0" indent="-342900">
              <a:lnSpc>
                <a:spcPct val="107000"/>
              </a:lnSpc>
              <a:spcAft>
                <a:spcPts val="800"/>
              </a:spcAft>
              <a:buFont typeface="+mj-lt"/>
              <a:buAutoNum type="arabicPeriod"/>
              <a:tabLst>
                <a:tab pos="4572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Historic buildings have traditionally been very good at kickstarting regeneration of a wider area and can help focus funding bodies and community initiatives</a:t>
            </a:r>
          </a:p>
          <a:p>
            <a:pPr marL="342900" lvl="0" indent="-342900">
              <a:lnSpc>
                <a:spcPct val="107000"/>
              </a:lnSpc>
              <a:spcAft>
                <a:spcPts val="800"/>
              </a:spcAft>
              <a:buFont typeface="+mj-lt"/>
              <a:buAutoNum type="arabicPeriod"/>
              <a:tabLst>
                <a:tab pos="4572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Historic buildings are an integral part of Scotland’s tourism industry. Each year at least 14 Million tourists visit historic buildings and sites and over half visit Scotland to visit its historic buildings, sites and monuments. They support a significant part of the construction industry with around 600 million spent every year on buildings that pre-date 1919. </a:t>
            </a:r>
          </a:p>
        </p:txBody>
      </p:sp>
      <p:sp>
        <p:nvSpPr>
          <p:cNvPr id="4" name="Slide Number Placeholder 3"/>
          <p:cNvSpPr>
            <a:spLocks noGrp="1"/>
          </p:cNvSpPr>
          <p:nvPr>
            <p:ph type="sldNum" sz="quarter" idx="5"/>
          </p:nvPr>
        </p:nvSpPr>
        <p:spPr/>
        <p:txBody>
          <a:bodyPr/>
          <a:lstStyle/>
          <a:p>
            <a:fld id="{7427AA53-D485-48C4-A1C3-631D24EF3759}" type="slidenum">
              <a:rPr lang="en-GB" smtClean="0"/>
              <a:t>2</a:t>
            </a:fld>
            <a:endParaRPr lang="en-GB"/>
          </a:p>
        </p:txBody>
      </p:sp>
    </p:spTree>
    <p:extLst>
      <p:ext uri="{BB962C8B-B14F-4D97-AF65-F5344CB8AC3E}">
        <p14:creationId xmlns:p14="http://schemas.microsoft.com/office/powerpoint/2010/main" val="19782881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Every proposal must be site specific and responsive to the listed building or the conservation area and it is therefore difficult to generalise. However, for alterations directly to heritage buildings it is generally expected that a conservative conservation approach is adopted, with more scope for new additions, such as extensions, to adopt a more contemporary architectural language</a:t>
            </a:r>
          </a:p>
        </p:txBody>
      </p:sp>
      <p:sp>
        <p:nvSpPr>
          <p:cNvPr id="4" name="Slide Number Placeholder 3"/>
          <p:cNvSpPr>
            <a:spLocks noGrp="1"/>
          </p:cNvSpPr>
          <p:nvPr>
            <p:ph type="sldNum" sz="quarter" idx="5"/>
          </p:nvPr>
        </p:nvSpPr>
        <p:spPr/>
        <p:txBody>
          <a:bodyPr/>
          <a:lstStyle/>
          <a:p>
            <a:fld id="{7427AA53-D485-48C4-A1C3-631D24EF3759}" type="slidenum">
              <a:rPr lang="en-GB" smtClean="0"/>
              <a:t>20</a:t>
            </a:fld>
            <a:endParaRPr lang="en-GB"/>
          </a:p>
        </p:txBody>
      </p:sp>
    </p:spTree>
    <p:extLst>
      <p:ext uri="{BB962C8B-B14F-4D97-AF65-F5344CB8AC3E}">
        <p14:creationId xmlns:p14="http://schemas.microsoft.com/office/powerpoint/2010/main" val="7340422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GB" dirty="0"/>
              <a:t>There are many buildings that are of</a:t>
            </a:r>
            <a:r>
              <a:rPr lang="en-GB" baseline="0" dirty="0"/>
              <a:t> architectural or historic interest, but listed buildings are special in some way.</a:t>
            </a:r>
          </a:p>
          <a:p>
            <a:pPr marL="228600" indent="-228600">
              <a:buAutoNum type="arabicPeriod"/>
            </a:pPr>
            <a:endParaRPr lang="en-GB" baseline="0" dirty="0"/>
          </a:p>
          <a:p>
            <a:pPr marL="228600" indent="-228600">
              <a:buAutoNum type="arabicPeriod"/>
            </a:pPr>
            <a:r>
              <a:rPr lang="en-GB" baseline="0" dirty="0"/>
              <a:t>The 1997 Act gives legal protection to listed buildings and unauthorised works that affect their character are a criminal offence. </a:t>
            </a:r>
          </a:p>
          <a:p>
            <a:pPr marL="228600" indent="-228600">
              <a:buAutoNum type="arabicPeriod"/>
            </a:pPr>
            <a:endParaRPr lang="en-GB" baseline="0" dirty="0"/>
          </a:p>
          <a:p>
            <a:pPr marL="228600" indent="-228600">
              <a:buAutoNum type="arabicPeriod"/>
            </a:pPr>
            <a:r>
              <a:rPr lang="en-GB" baseline="0" dirty="0"/>
              <a:t>Its HES that are the responsible for maintaining The List, so it is them who add new buildings, amend or delete existing listings, although anyone can recommend a building is listed or delisted, and HES are required to assess that building against a set of fixed criteria. Once a building is included on the list it falls to the planning authority – both officers and members - to ensure the careful and sensitive management of change to that listed building. </a:t>
            </a:r>
          </a:p>
          <a:p>
            <a:pPr marL="228600" indent="-228600">
              <a:buAutoNum type="arabicPeriod"/>
            </a:pPr>
            <a:r>
              <a:rPr lang="en-GB" baseline="0" dirty="0"/>
              <a:t>We have just over 3000 listed buildings and they cover every age, date, type of structure you can imagine…</a:t>
            </a:r>
          </a:p>
          <a:p>
            <a:pPr marL="228600" indent="-228600">
              <a:buAutoNum type="arabicPeriod"/>
            </a:pPr>
            <a:endParaRPr lang="en-GB" baseline="0" dirty="0"/>
          </a:p>
          <a:p>
            <a:pPr marL="228600" indent="-228600">
              <a:buAutoNum type="arabicPeriod"/>
            </a:pPr>
            <a:r>
              <a:rPr lang="en-GB" baseline="0" dirty="0"/>
              <a:t>They can be both large and small and cover a wide range of buildings and structures of a variety of styles and dates.</a:t>
            </a:r>
            <a:endParaRPr lang="en-GB" dirty="0"/>
          </a:p>
          <a:p>
            <a:endParaRPr lang="en-GB" dirty="0"/>
          </a:p>
        </p:txBody>
      </p:sp>
      <p:sp>
        <p:nvSpPr>
          <p:cNvPr id="4" name="Slide Number Placeholder 3"/>
          <p:cNvSpPr>
            <a:spLocks noGrp="1"/>
          </p:cNvSpPr>
          <p:nvPr>
            <p:ph type="sldNum" sz="quarter" idx="5"/>
          </p:nvPr>
        </p:nvSpPr>
        <p:spPr/>
        <p:txBody>
          <a:bodyPr/>
          <a:lstStyle/>
          <a:p>
            <a:fld id="{7427AA53-D485-48C4-A1C3-631D24EF3759}" type="slidenum">
              <a:rPr lang="en-GB" smtClean="0"/>
              <a:t>3</a:t>
            </a:fld>
            <a:endParaRPr lang="en-GB"/>
          </a:p>
        </p:txBody>
      </p:sp>
    </p:spTree>
    <p:extLst>
      <p:ext uri="{BB962C8B-B14F-4D97-AF65-F5344CB8AC3E}">
        <p14:creationId xmlns:p14="http://schemas.microsoft.com/office/powerpoint/2010/main" val="3161348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From Scottish baronial tower houses… medieval castles, gate lodges, hunting lodges…</a:t>
            </a:r>
          </a:p>
        </p:txBody>
      </p:sp>
      <p:sp>
        <p:nvSpPr>
          <p:cNvPr id="4" name="Slide Number Placeholder 3"/>
          <p:cNvSpPr>
            <a:spLocks noGrp="1"/>
          </p:cNvSpPr>
          <p:nvPr>
            <p:ph type="sldNum" sz="quarter" idx="5"/>
          </p:nvPr>
        </p:nvSpPr>
        <p:spPr/>
        <p:txBody>
          <a:bodyPr/>
          <a:lstStyle/>
          <a:p>
            <a:fld id="{7427AA53-D485-48C4-A1C3-631D24EF3759}" type="slidenum">
              <a:rPr lang="en-GB" smtClean="0"/>
              <a:t>4</a:t>
            </a:fld>
            <a:endParaRPr lang="en-GB"/>
          </a:p>
        </p:txBody>
      </p:sp>
    </p:spTree>
    <p:extLst>
      <p:ext uri="{BB962C8B-B14F-4D97-AF65-F5344CB8AC3E}">
        <p14:creationId xmlns:p14="http://schemas.microsoft.com/office/powerpoint/2010/main" val="12616931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iconic lighthouses and other coastal infrastructure including harbours., piers and icehouses</a:t>
            </a:r>
          </a:p>
        </p:txBody>
      </p:sp>
      <p:sp>
        <p:nvSpPr>
          <p:cNvPr id="4" name="Slide Number Placeholder 3"/>
          <p:cNvSpPr>
            <a:spLocks noGrp="1"/>
          </p:cNvSpPr>
          <p:nvPr>
            <p:ph type="sldNum" sz="quarter" idx="5"/>
          </p:nvPr>
        </p:nvSpPr>
        <p:spPr/>
        <p:txBody>
          <a:bodyPr/>
          <a:lstStyle/>
          <a:p>
            <a:fld id="{7427AA53-D485-48C4-A1C3-631D24EF3759}" type="slidenum">
              <a:rPr lang="en-GB" smtClean="0"/>
              <a:t>5</a:t>
            </a:fld>
            <a:endParaRPr lang="en-GB"/>
          </a:p>
        </p:txBody>
      </p:sp>
    </p:spTree>
    <p:extLst>
      <p:ext uri="{BB962C8B-B14F-4D97-AF65-F5344CB8AC3E}">
        <p14:creationId xmlns:p14="http://schemas.microsoft.com/office/powerpoint/2010/main" val="26893151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Military fortifications, and also first and second world war gun emplacements, pillboxes, aircraft control towers…</a:t>
            </a:r>
          </a:p>
        </p:txBody>
      </p:sp>
      <p:sp>
        <p:nvSpPr>
          <p:cNvPr id="4" name="Slide Number Placeholder 3"/>
          <p:cNvSpPr>
            <a:spLocks noGrp="1"/>
          </p:cNvSpPr>
          <p:nvPr>
            <p:ph type="sldNum" sz="quarter" idx="10"/>
          </p:nvPr>
        </p:nvSpPr>
        <p:spPr/>
        <p:txBody>
          <a:bodyPr/>
          <a:lstStyle/>
          <a:p>
            <a:fld id="{FBA49E5E-EF26-4CC7-B596-6F577814D56C}" type="slidenum">
              <a:rPr lang="en-GB" smtClean="0"/>
              <a:t>6</a:t>
            </a:fld>
            <a:endParaRPr lang="en-GB"/>
          </a:p>
        </p:txBody>
      </p:sp>
    </p:spTree>
    <p:extLst>
      <p:ext uri="{BB962C8B-B14F-4D97-AF65-F5344CB8AC3E}">
        <p14:creationId xmlns:p14="http://schemas.microsoft.com/office/powerpoint/2010/main" val="2059196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full range of vernacular buildings from 18</a:t>
            </a:r>
            <a:r>
              <a:rPr lang="en-GB" baseline="30000" dirty="0"/>
              <a:t>th</a:t>
            </a:r>
            <a:r>
              <a:rPr lang="en-GB" dirty="0"/>
              <a:t> century thatched cottages through to the houses and villas of the late Victorian and Edwardian periods</a:t>
            </a:r>
          </a:p>
        </p:txBody>
      </p:sp>
      <p:sp>
        <p:nvSpPr>
          <p:cNvPr id="4" name="Slide Number Placeholder 3"/>
          <p:cNvSpPr>
            <a:spLocks noGrp="1"/>
          </p:cNvSpPr>
          <p:nvPr>
            <p:ph type="sldNum" sz="quarter" idx="5"/>
          </p:nvPr>
        </p:nvSpPr>
        <p:spPr/>
        <p:txBody>
          <a:bodyPr/>
          <a:lstStyle/>
          <a:p>
            <a:fld id="{7427AA53-D485-48C4-A1C3-631D24EF3759}" type="slidenum">
              <a:rPr lang="en-GB" smtClean="0"/>
              <a:t>7</a:t>
            </a:fld>
            <a:endParaRPr lang="en-GB"/>
          </a:p>
        </p:txBody>
      </p:sp>
    </p:spTree>
    <p:extLst>
      <p:ext uri="{BB962C8B-B14F-4D97-AF65-F5344CB8AC3E}">
        <p14:creationId xmlns:p14="http://schemas.microsoft.com/office/powerpoint/2010/main" val="3868210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Churches, cathedrals., graveyards and burial grounds</a:t>
            </a:r>
          </a:p>
        </p:txBody>
      </p:sp>
      <p:sp>
        <p:nvSpPr>
          <p:cNvPr id="4" name="Slide Number Placeholder 3"/>
          <p:cNvSpPr>
            <a:spLocks noGrp="1"/>
          </p:cNvSpPr>
          <p:nvPr>
            <p:ph type="sldNum" sz="quarter" idx="5"/>
          </p:nvPr>
        </p:nvSpPr>
        <p:spPr/>
        <p:txBody>
          <a:bodyPr/>
          <a:lstStyle/>
          <a:p>
            <a:fld id="{7427AA53-D485-48C4-A1C3-631D24EF3759}" type="slidenum">
              <a:rPr lang="en-GB" smtClean="0"/>
              <a:t>8</a:t>
            </a:fld>
            <a:endParaRPr lang="en-GB"/>
          </a:p>
        </p:txBody>
      </p:sp>
    </p:spTree>
    <p:extLst>
      <p:ext uri="{BB962C8B-B14F-4D97-AF65-F5344CB8AC3E}">
        <p14:creationId xmlns:p14="http://schemas.microsoft.com/office/powerpoint/2010/main" val="7280361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wide variety of transport infrastructure from aqueducts and viaducts to road bridges from small stone single span military bridges to the A listed </a:t>
            </a:r>
            <a:r>
              <a:rPr lang="en-GB" dirty="0" err="1"/>
              <a:t>Kylesku</a:t>
            </a:r>
            <a:r>
              <a:rPr lang="en-GB" dirty="0"/>
              <a:t> bridge, built in the 1980s</a:t>
            </a:r>
          </a:p>
        </p:txBody>
      </p:sp>
      <p:sp>
        <p:nvSpPr>
          <p:cNvPr id="4" name="Slide Number Placeholder 3"/>
          <p:cNvSpPr>
            <a:spLocks noGrp="1"/>
          </p:cNvSpPr>
          <p:nvPr>
            <p:ph type="sldNum" sz="quarter" idx="5"/>
          </p:nvPr>
        </p:nvSpPr>
        <p:spPr/>
        <p:txBody>
          <a:bodyPr/>
          <a:lstStyle/>
          <a:p>
            <a:fld id="{7427AA53-D485-48C4-A1C3-631D24EF3759}" type="slidenum">
              <a:rPr lang="en-GB" smtClean="0"/>
              <a:t>9</a:t>
            </a:fld>
            <a:endParaRPr lang="en-GB"/>
          </a:p>
        </p:txBody>
      </p:sp>
    </p:spTree>
    <p:extLst>
      <p:ext uri="{BB962C8B-B14F-4D97-AF65-F5344CB8AC3E}">
        <p14:creationId xmlns:p14="http://schemas.microsoft.com/office/powerpoint/2010/main" val="5748444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09267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Column Layout + Sub-title - 1 lin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706090"/>
          </a:xfrm>
          <a:prstGeom prst="rect">
            <a:avLst/>
          </a:prstGeom>
        </p:spPr>
        <p:txBody>
          <a:bodyPr/>
          <a:lstStyle>
            <a:lvl1pPr>
              <a:defRPr sz="4000" b="1">
                <a:solidFill>
                  <a:srgbClr val="492F92"/>
                </a:solidFill>
                <a:latin typeface="Ebrima" panose="02000000000000000000" pitchFamily="2" charset="0"/>
                <a:ea typeface="Ebrima" panose="02000000000000000000" pitchFamily="2" charset="0"/>
                <a:cs typeface="Ebrima" panose="02000000000000000000" pitchFamily="2" charset="0"/>
              </a:defRPr>
            </a:lvl1pPr>
          </a:lstStyle>
          <a:p>
            <a:r>
              <a:rPr lang="en-US" dirty="0"/>
              <a:t>Click to edit one line title</a:t>
            </a:r>
            <a:endParaRPr lang="en-GB" dirty="0"/>
          </a:p>
        </p:txBody>
      </p:sp>
      <p:sp>
        <p:nvSpPr>
          <p:cNvPr id="3" name="Content Placeholder 2"/>
          <p:cNvSpPr>
            <a:spLocks noGrp="1"/>
          </p:cNvSpPr>
          <p:nvPr>
            <p:ph idx="1" hasCustomPrompt="1"/>
          </p:nvPr>
        </p:nvSpPr>
        <p:spPr>
          <a:xfrm>
            <a:off x="755576" y="1772816"/>
            <a:ext cx="3744416" cy="4680520"/>
          </a:xfrm>
          <a:prstGeom prst="rect">
            <a:avLst/>
          </a:prstGeom>
        </p:spPr>
        <p:txBody>
          <a:bodyPr/>
          <a:lstStyle>
            <a:lvl1pPr>
              <a:defRPr sz="2800"/>
            </a:lvl1pPr>
            <a:lvl2pPr>
              <a:defRPr sz="2400"/>
            </a:lvl2pPr>
            <a:lvl3pPr>
              <a:defRPr sz="2000"/>
            </a:lvl3pPr>
            <a:lvl4pPr>
              <a:defRPr sz="1800"/>
            </a:lvl4pPr>
            <a:lvl5pPr>
              <a:defRPr sz="1800"/>
            </a:lvl5pPr>
          </a:lstStyle>
          <a:p>
            <a:pPr lvl="0"/>
            <a:r>
              <a:rPr lang="en-US" dirty="0"/>
              <a:t>Click to edit bullet list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5" name="Straight Connector 4"/>
          <p:cNvCxnSpPr/>
          <p:nvPr userDrawn="1"/>
        </p:nvCxnSpPr>
        <p:spPr bwMode="auto">
          <a:xfrm>
            <a:off x="899592" y="1052736"/>
            <a:ext cx="7632408" cy="0"/>
          </a:xfrm>
          <a:prstGeom prst="line">
            <a:avLst/>
          </a:prstGeom>
          <a:ln w="50800" cap="rnd">
            <a:gradFill flip="none" rotWithShape="1">
              <a:gsLst>
                <a:gs pos="0">
                  <a:srgbClr val="492F92"/>
                </a:gs>
                <a:gs pos="50000">
                  <a:schemeClr val="bg1"/>
                </a:gs>
                <a:gs pos="100000">
                  <a:srgbClr val="007C4D"/>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6" name="Content Placeholder 2"/>
          <p:cNvSpPr>
            <a:spLocks noGrp="1"/>
          </p:cNvSpPr>
          <p:nvPr>
            <p:ph idx="10" hasCustomPrompt="1"/>
          </p:nvPr>
        </p:nvSpPr>
        <p:spPr>
          <a:xfrm>
            <a:off x="755576" y="1124744"/>
            <a:ext cx="7632848" cy="576064"/>
          </a:xfrm>
          <a:prstGeom prst="rect">
            <a:avLst/>
          </a:prstGeom>
        </p:spPr>
        <p:txBody>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3600" baseline="0">
                <a:solidFill>
                  <a:srgbClr val="492F92"/>
                </a:solidFill>
                <a:latin typeface="Ebrima" panose="02000000000000000000" pitchFamily="2" charset="0"/>
                <a:ea typeface="Ebrima" panose="02000000000000000000" pitchFamily="2" charset="0"/>
                <a:cs typeface="Ebrima" panose="02000000000000000000" pitchFamily="2" charset="0"/>
              </a:defRPr>
            </a:lvl1pPr>
            <a:lvl2pPr>
              <a:defRPr sz="2000">
                <a:latin typeface="Ebrima" panose="02000000000000000000" pitchFamily="2" charset="0"/>
                <a:ea typeface="Ebrima" panose="02000000000000000000" pitchFamily="2" charset="0"/>
                <a:cs typeface="Ebrima" panose="02000000000000000000" pitchFamily="2" charset="0"/>
              </a:defRPr>
            </a:lvl2pPr>
            <a:lvl3pPr>
              <a:defRPr sz="2000">
                <a:latin typeface="Ebrima" panose="02000000000000000000" pitchFamily="2" charset="0"/>
                <a:ea typeface="Ebrima" panose="02000000000000000000" pitchFamily="2" charset="0"/>
                <a:cs typeface="Ebrima" panose="02000000000000000000" pitchFamily="2" charset="0"/>
              </a:defRPr>
            </a:lvl3pPr>
            <a:lvl4pPr>
              <a:defRPr sz="2000">
                <a:latin typeface="Ebrima" panose="02000000000000000000" pitchFamily="2" charset="0"/>
                <a:ea typeface="Ebrima" panose="02000000000000000000" pitchFamily="2" charset="0"/>
                <a:cs typeface="Ebrima" panose="02000000000000000000" pitchFamily="2" charset="0"/>
              </a:defRPr>
            </a:lvl4pPr>
            <a:lvl5pPr>
              <a:defRPr sz="2000">
                <a:latin typeface="Ebrima" panose="02000000000000000000" pitchFamily="2" charset="0"/>
                <a:ea typeface="Ebrima" panose="02000000000000000000" pitchFamily="2" charset="0"/>
                <a:cs typeface="Ebrima" panose="02000000000000000000" pitchFamily="2" charset="0"/>
              </a:defRPr>
            </a:lvl5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sz="3600" dirty="0">
                <a:solidFill>
                  <a:srgbClr val="492F92"/>
                </a:solidFill>
                <a:latin typeface="Ebrima" panose="02000000000000000000" pitchFamily="2" charset="0"/>
                <a:ea typeface="Ebrima" panose="02000000000000000000" pitchFamily="2" charset="0"/>
                <a:cs typeface="Ebrima" panose="02000000000000000000" pitchFamily="2" charset="0"/>
              </a:rPr>
              <a:t>Click to edit sub-title</a:t>
            </a:r>
            <a:endParaRPr lang="en-GB" dirty="0"/>
          </a:p>
        </p:txBody>
      </p:sp>
      <p:sp>
        <p:nvSpPr>
          <p:cNvPr id="7" name="Content Placeholder 2"/>
          <p:cNvSpPr>
            <a:spLocks noGrp="1"/>
          </p:cNvSpPr>
          <p:nvPr>
            <p:ph idx="11" hasCustomPrompt="1"/>
          </p:nvPr>
        </p:nvSpPr>
        <p:spPr>
          <a:xfrm>
            <a:off x="4644008" y="1772816"/>
            <a:ext cx="3744416" cy="4680520"/>
          </a:xfrm>
          <a:prstGeom prst="rect">
            <a:avLst/>
          </a:prstGeom>
        </p:spPr>
        <p:txBody>
          <a:bodyPr/>
          <a:lstStyle>
            <a:lvl1pPr>
              <a:defRPr sz="2800"/>
            </a:lvl1pPr>
            <a:lvl2pPr>
              <a:defRPr sz="2400"/>
            </a:lvl2pPr>
            <a:lvl3pPr>
              <a:defRPr sz="2000"/>
            </a:lvl3pPr>
            <a:lvl4pPr>
              <a:defRPr sz="1800"/>
            </a:lvl4pPr>
            <a:lvl5pPr>
              <a:defRPr sz="1800"/>
            </a:lvl5pPr>
          </a:lstStyle>
          <a:p>
            <a:pPr lvl="0"/>
            <a:r>
              <a:rPr lang="en-US" dirty="0"/>
              <a:t>Click to edit bullet list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357237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Column Layout + Sub-title - 2 lin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354162"/>
          </a:xfrm>
          <a:prstGeom prst="rect">
            <a:avLst/>
          </a:prstGeom>
        </p:spPr>
        <p:txBody>
          <a:bodyPr/>
          <a:lstStyle>
            <a:lvl1pPr>
              <a:defRPr sz="4000" b="1">
                <a:solidFill>
                  <a:srgbClr val="492F92"/>
                </a:solidFill>
                <a:latin typeface="Ebrima" panose="02000000000000000000" pitchFamily="2" charset="0"/>
                <a:ea typeface="Ebrima" panose="02000000000000000000" pitchFamily="2" charset="0"/>
                <a:cs typeface="Ebrima" panose="02000000000000000000" pitchFamily="2" charset="0"/>
              </a:defRPr>
            </a:lvl1pPr>
          </a:lstStyle>
          <a:p>
            <a:r>
              <a:rPr lang="en-US" dirty="0"/>
              <a:t>Click to edit </a:t>
            </a:r>
            <a:br>
              <a:rPr lang="en-US" dirty="0"/>
            </a:br>
            <a:r>
              <a:rPr lang="en-US" dirty="0"/>
              <a:t>two line title</a:t>
            </a:r>
            <a:endParaRPr lang="en-GB" dirty="0"/>
          </a:p>
        </p:txBody>
      </p:sp>
      <p:sp>
        <p:nvSpPr>
          <p:cNvPr id="3" name="Content Placeholder 2"/>
          <p:cNvSpPr>
            <a:spLocks noGrp="1"/>
          </p:cNvSpPr>
          <p:nvPr>
            <p:ph idx="1" hasCustomPrompt="1"/>
          </p:nvPr>
        </p:nvSpPr>
        <p:spPr>
          <a:xfrm>
            <a:off x="755576" y="2348880"/>
            <a:ext cx="3744416" cy="4104456"/>
          </a:xfrm>
          <a:prstGeom prst="rect">
            <a:avLst/>
          </a:prstGeom>
        </p:spPr>
        <p:txBody>
          <a:bodyPr/>
          <a:lstStyle>
            <a:lvl1pPr>
              <a:defRPr sz="2800"/>
            </a:lvl1pPr>
            <a:lvl2pPr>
              <a:defRPr sz="2400"/>
            </a:lvl2pPr>
            <a:lvl3pPr>
              <a:defRPr sz="2000"/>
            </a:lvl3pPr>
            <a:lvl4pPr>
              <a:defRPr sz="1800"/>
            </a:lvl4pPr>
            <a:lvl5pPr>
              <a:defRPr sz="1800"/>
            </a:lvl5pPr>
          </a:lstStyle>
          <a:p>
            <a:pPr lvl="0"/>
            <a:r>
              <a:rPr lang="en-US" dirty="0"/>
              <a:t>Click to edit bullet list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6" name="Straight Connector 5"/>
          <p:cNvCxnSpPr/>
          <p:nvPr userDrawn="1"/>
        </p:nvCxnSpPr>
        <p:spPr bwMode="auto">
          <a:xfrm>
            <a:off x="755576" y="1628800"/>
            <a:ext cx="7776424" cy="0"/>
          </a:xfrm>
          <a:prstGeom prst="line">
            <a:avLst/>
          </a:prstGeom>
          <a:ln w="50800" cap="rnd">
            <a:gradFill flip="none" rotWithShape="1">
              <a:gsLst>
                <a:gs pos="0">
                  <a:srgbClr val="492F92"/>
                </a:gs>
                <a:gs pos="50000">
                  <a:schemeClr val="bg1"/>
                </a:gs>
                <a:gs pos="100000">
                  <a:srgbClr val="007C4D"/>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 name="Content Placeholder 2"/>
          <p:cNvSpPr>
            <a:spLocks noGrp="1"/>
          </p:cNvSpPr>
          <p:nvPr>
            <p:ph idx="10" hasCustomPrompt="1"/>
          </p:nvPr>
        </p:nvSpPr>
        <p:spPr>
          <a:xfrm>
            <a:off x="755576" y="1700809"/>
            <a:ext cx="7632848" cy="576064"/>
          </a:xfrm>
          <a:prstGeom prst="rect">
            <a:avLst/>
          </a:prstGeom>
        </p:spPr>
        <p:txBody>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3600" baseline="0">
                <a:solidFill>
                  <a:srgbClr val="492F92"/>
                </a:solidFill>
                <a:latin typeface="Ebrima" panose="02000000000000000000" pitchFamily="2" charset="0"/>
                <a:ea typeface="Ebrima" panose="02000000000000000000" pitchFamily="2" charset="0"/>
                <a:cs typeface="Ebrima" panose="02000000000000000000" pitchFamily="2" charset="0"/>
              </a:defRPr>
            </a:lvl1pPr>
            <a:lvl2pPr>
              <a:defRPr sz="2000">
                <a:latin typeface="Ebrima" panose="02000000000000000000" pitchFamily="2" charset="0"/>
                <a:ea typeface="Ebrima" panose="02000000000000000000" pitchFamily="2" charset="0"/>
                <a:cs typeface="Ebrima" panose="02000000000000000000" pitchFamily="2" charset="0"/>
              </a:defRPr>
            </a:lvl2pPr>
            <a:lvl3pPr>
              <a:defRPr sz="2000">
                <a:latin typeface="Ebrima" panose="02000000000000000000" pitchFamily="2" charset="0"/>
                <a:ea typeface="Ebrima" panose="02000000000000000000" pitchFamily="2" charset="0"/>
                <a:cs typeface="Ebrima" panose="02000000000000000000" pitchFamily="2" charset="0"/>
              </a:defRPr>
            </a:lvl3pPr>
            <a:lvl4pPr>
              <a:defRPr sz="2000">
                <a:latin typeface="Ebrima" panose="02000000000000000000" pitchFamily="2" charset="0"/>
                <a:ea typeface="Ebrima" panose="02000000000000000000" pitchFamily="2" charset="0"/>
                <a:cs typeface="Ebrima" panose="02000000000000000000" pitchFamily="2" charset="0"/>
              </a:defRPr>
            </a:lvl4pPr>
            <a:lvl5pPr>
              <a:defRPr sz="2000">
                <a:latin typeface="Ebrima" panose="02000000000000000000" pitchFamily="2" charset="0"/>
                <a:ea typeface="Ebrima" panose="02000000000000000000" pitchFamily="2" charset="0"/>
                <a:cs typeface="Ebrima" panose="02000000000000000000" pitchFamily="2" charset="0"/>
              </a:defRPr>
            </a:lvl5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sz="3600" dirty="0">
                <a:solidFill>
                  <a:srgbClr val="492F92"/>
                </a:solidFill>
                <a:latin typeface="Ebrima" panose="02000000000000000000" pitchFamily="2" charset="0"/>
                <a:ea typeface="Ebrima" panose="02000000000000000000" pitchFamily="2" charset="0"/>
                <a:cs typeface="Ebrima" panose="02000000000000000000" pitchFamily="2" charset="0"/>
              </a:rPr>
              <a:t>Click to edit sub-title</a:t>
            </a:r>
            <a:endParaRPr lang="en-GB" dirty="0"/>
          </a:p>
        </p:txBody>
      </p:sp>
      <p:sp>
        <p:nvSpPr>
          <p:cNvPr id="7" name="Content Placeholder 2"/>
          <p:cNvSpPr>
            <a:spLocks noGrp="1"/>
          </p:cNvSpPr>
          <p:nvPr>
            <p:ph idx="11" hasCustomPrompt="1"/>
          </p:nvPr>
        </p:nvSpPr>
        <p:spPr>
          <a:xfrm>
            <a:off x="4644008" y="2348880"/>
            <a:ext cx="3744416" cy="4104456"/>
          </a:xfrm>
          <a:prstGeom prst="rect">
            <a:avLst/>
          </a:prstGeom>
        </p:spPr>
        <p:txBody>
          <a:bodyPr/>
          <a:lstStyle>
            <a:lvl1pPr>
              <a:defRPr sz="2800"/>
            </a:lvl1pPr>
            <a:lvl2pPr>
              <a:defRPr sz="2400"/>
            </a:lvl2pPr>
            <a:lvl3pPr>
              <a:defRPr sz="2000"/>
            </a:lvl3pPr>
            <a:lvl4pPr>
              <a:defRPr sz="1800"/>
            </a:lvl4pPr>
            <a:lvl5pPr>
              <a:defRPr sz="1800"/>
            </a:lvl5pPr>
          </a:lstStyle>
          <a:p>
            <a:pPr lvl="0"/>
            <a:r>
              <a:rPr lang="en-US" dirty="0"/>
              <a:t>Click to edit bullet list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0394863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and Caption">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843607" y="548680"/>
            <a:ext cx="2648273" cy="1162050"/>
          </a:xfrm>
          <a:prstGeom prst="rect">
            <a:avLst/>
          </a:prstGeom>
        </p:spPr>
        <p:txBody>
          <a:bodyPr anchor="b"/>
          <a:lstStyle>
            <a:lvl1pPr algn="l">
              <a:defRPr sz="2400" b="1">
                <a:latin typeface="Ebrima" panose="02000000000000000000" pitchFamily="2" charset="0"/>
                <a:ea typeface="Ebrima" panose="02000000000000000000" pitchFamily="2" charset="0"/>
                <a:cs typeface="Ebrima" panose="02000000000000000000" pitchFamily="2" charset="0"/>
              </a:defRPr>
            </a:lvl1pPr>
          </a:lstStyle>
          <a:p>
            <a:r>
              <a:rPr lang="en-US" dirty="0"/>
              <a:t>Click to edit caption title </a:t>
            </a:r>
            <a:endParaRPr lang="en-GB" dirty="0"/>
          </a:p>
        </p:txBody>
      </p:sp>
      <p:sp>
        <p:nvSpPr>
          <p:cNvPr id="4" name="Content Placeholder 2"/>
          <p:cNvSpPr>
            <a:spLocks noGrp="1"/>
          </p:cNvSpPr>
          <p:nvPr>
            <p:ph idx="1"/>
          </p:nvPr>
        </p:nvSpPr>
        <p:spPr>
          <a:xfrm>
            <a:off x="3635896" y="548680"/>
            <a:ext cx="4762872" cy="5853113"/>
          </a:xfrm>
          <a:prstGeom prst="rect">
            <a:avLst/>
          </a:prstGeom>
        </p:spPr>
        <p:txBody>
          <a:bodyPr/>
          <a:lstStyle>
            <a:lvl1pPr>
              <a:defRPr sz="2800">
                <a:latin typeface="Ebrima" panose="02000000000000000000" pitchFamily="2" charset="0"/>
                <a:ea typeface="Ebrima" panose="02000000000000000000" pitchFamily="2" charset="0"/>
                <a:cs typeface="Ebrima" panose="02000000000000000000" pitchFamily="2" charset="0"/>
              </a:defRPr>
            </a:lvl1pPr>
            <a:lvl2pPr>
              <a:defRPr sz="2400">
                <a:latin typeface="Ebrima" panose="02000000000000000000" pitchFamily="2" charset="0"/>
                <a:ea typeface="Ebrima" panose="02000000000000000000" pitchFamily="2" charset="0"/>
                <a:cs typeface="Ebrima" panose="02000000000000000000" pitchFamily="2" charset="0"/>
              </a:defRPr>
            </a:lvl2pPr>
            <a:lvl3pPr>
              <a:defRPr sz="2000">
                <a:latin typeface="Ebrima" panose="02000000000000000000" pitchFamily="2" charset="0"/>
                <a:ea typeface="Ebrima" panose="02000000000000000000" pitchFamily="2" charset="0"/>
                <a:cs typeface="Ebrima" panose="02000000000000000000" pitchFamily="2" charset="0"/>
              </a:defRPr>
            </a:lvl3pPr>
            <a:lvl4pPr>
              <a:defRPr sz="1800">
                <a:latin typeface="Ebrima" panose="02000000000000000000" pitchFamily="2" charset="0"/>
                <a:ea typeface="Ebrima" panose="02000000000000000000" pitchFamily="2" charset="0"/>
                <a:cs typeface="Ebrima" panose="02000000000000000000" pitchFamily="2" charset="0"/>
              </a:defRPr>
            </a:lvl4pPr>
            <a:lvl5pPr>
              <a:defRPr sz="1800">
                <a:latin typeface="Ebrima" panose="02000000000000000000" pitchFamily="2" charset="0"/>
                <a:ea typeface="Ebrima" panose="02000000000000000000" pitchFamily="2" charset="0"/>
                <a:cs typeface="Ebrima" panose="02000000000000000000" pitchFamily="2"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3"/>
          <p:cNvSpPr>
            <a:spLocks noGrp="1"/>
          </p:cNvSpPr>
          <p:nvPr>
            <p:ph type="body" sz="half" idx="2" hasCustomPrompt="1"/>
          </p:nvPr>
        </p:nvSpPr>
        <p:spPr>
          <a:xfrm>
            <a:off x="843607" y="1710730"/>
            <a:ext cx="2648273" cy="4691063"/>
          </a:xfrm>
          <a:prstGeom prst="rect">
            <a:avLst/>
          </a:prstGeom>
        </p:spPr>
        <p:txBody>
          <a:bodyPr/>
          <a:lstStyle>
            <a:lvl1pPr marL="0" indent="0">
              <a:buNone/>
              <a:defRPr sz="1800" baseline="0">
                <a:latin typeface="Ebrima" panose="02000000000000000000" pitchFamily="2" charset="0"/>
                <a:ea typeface="Ebrima" panose="02000000000000000000" pitchFamily="2" charset="0"/>
                <a:cs typeface="Ebrima" panose="02000000000000000000" pitchFamily="2"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body text</a:t>
            </a:r>
          </a:p>
        </p:txBody>
      </p:sp>
    </p:spTree>
    <p:extLst>
      <p:ext uri="{BB962C8B-B14F-4D97-AF65-F5344CB8AC3E}">
        <p14:creationId xmlns:p14="http://schemas.microsoft.com/office/powerpoint/2010/main" val="5742688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792288" y="5153744"/>
            <a:ext cx="5486400" cy="566738"/>
          </a:xfrm>
          <a:prstGeom prst="rect">
            <a:avLst/>
          </a:prstGeom>
        </p:spPr>
        <p:txBody>
          <a:bodyPr anchor="b"/>
          <a:lstStyle>
            <a:lvl1pPr algn="l">
              <a:defRPr sz="2400" b="1">
                <a:latin typeface="Ebrima" panose="02000000000000000000" pitchFamily="2" charset="0"/>
                <a:ea typeface="Ebrima" panose="02000000000000000000" pitchFamily="2" charset="0"/>
                <a:cs typeface="Ebrima" panose="02000000000000000000" pitchFamily="2" charset="0"/>
              </a:defRPr>
            </a:lvl1pPr>
          </a:lstStyle>
          <a:p>
            <a:r>
              <a:rPr lang="en-US" dirty="0"/>
              <a:t>Click to edit photo title</a:t>
            </a:r>
            <a:endParaRPr lang="en-GB" dirty="0"/>
          </a:p>
        </p:txBody>
      </p:sp>
      <p:sp>
        <p:nvSpPr>
          <p:cNvPr id="4" name="Picture Placeholder 2"/>
          <p:cNvSpPr>
            <a:spLocks noGrp="1"/>
          </p:cNvSpPr>
          <p:nvPr>
            <p:ph type="pic" idx="1"/>
          </p:nvPr>
        </p:nvSpPr>
        <p:spPr>
          <a:xfrm>
            <a:off x="1792288" y="612774"/>
            <a:ext cx="5486400" cy="4472409"/>
          </a:xfrm>
          <a:prstGeom prst="rect">
            <a:avLst/>
          </a:prstGeom>
        </p:spPr>
        <p:txBody>
          <a:bodyPr/>
          <a:lstStyle>
            <a:lvl1pPr marL="0" indent="0">
              <a:buNone/>
              <a:defRPr sz="3200">
                <a:latin typeface="Ebrima" panose="02000000000000000000" pitchFamily="2" charset="0"/>
                <a:ea typeface="Ebrima" panose="02000000000000000000" pitchFamily="2" charset="0"/>
                <a:cs typeface="Ebrima" panose="02000000000000000000" pitchFamily="2"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5" name="Text Placeholder 3"/>
          <p:cNvSpPr>
            <a:spLocks noGrp="1"/>
          </p:cNvSpPr>
          <p:nvPr>
            <p:ph type="body" sz="half" idx="2" hasCustomPrompt="1"/>
          </p:nvPr>
        </p:nvSpPr>
        <p:spPr>
          <a:xfrm>
            <a:off x="1792288" y="5720482"/>
            <a:ext cx="5486400" cy="876870"/>
          </a:xfrm>
          <a:prstGeom prst="rect">
            <a:avLst/>
          </a:prstGeom>
        </p:spPr>
        <p:txBody>
          <a:bodyPr/>
          <a:lstStyle>
            <a:lvl1pPr marL="0" indent="0">
              <a:buNone/>
              <a:defRPr sz="1800" baseline="0">
                <a:latin typeface="Ebrima" panose="02000000000000000000" pitchFamily="2" charset="0"/>
                <a:ea typeface="Ebrima" panose="02000000000000000000" pitchFamily="2" charset="0"/>
                <a:cs typeface="Ebrima" panose="02000000000000000000" pitchFamily="2"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photo description</a:t>
            </a:r>
          </a:p>
        </p:txBody>
      </p:sp>
    </p:spTree>
    <p:extLst>
      <p:ext uri="{BB962C8B-B14F-4D97-AF65-F5344CB8AC3E}">
        <p14:creationId xmlns:p14="http://schemas.microsoft.com/office/powerpoint/2010/main" val="18923442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E90FF5C-E5D5-4FAE-84B7-9B9764A7C23A}" type="datetimeFigureOut">
              <a:rPr lang="en-GB" smtClean="0"/>
              <a:t>09/06/2022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4446D5E-199F-41D8-81BB-1622DAC3E7DF}" type="slidenum">
              <a:rPr lang="en-GB" smtClean="0"/>
              <a:t>‹#›</a:t>
            </a:fld>
            <a:endParaRPr lang="en-GB"/>
          </a:p>
        </p:txBody>
      </p:sp>
    </p:spTree>
    <p:extLst>
      <p:ext uri="{BB962C8B-B14F-4D97-AF65-F5344CB8AC3E}">
        <p14:creationId xmlns:p14="http://schemas.microsoft.com/office/powerpoint/2010/main" val="546637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Line 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706090"/>
          </a:xfrm>
          <a:prstGeom prst="rect">
            <a:avLst/>
          </a:prstGeom>
        </p:spPr>
        <p:txBody>
          <a:bodyPr/>
          <a:lstStyle>
            <a:lvl1pPr>
              <a:defRPr sz="4000" b="1">
                <a:solidFill>
                  <a:srgbClr val="492F92"/>
                </a:solidFill>
                <a:latin typeface="Ebrima" panose="02000000000000000000" pitchFamily="2" charset="0"/>
                <a:ea typeface="Ebrima" panose="02000000000000000000" pitchFamily="2" charset="0"/>
                <a:cs typeface="Ebrima" panose="02000000000000000000" pitchFamily="2" charset="0"/>
              </a:defRPr>
            </a:lvl1pPr>
          </a:lstStyle>
          <a:p>
            <a:r>
              <a:rPr lang="en-US" dirty="0"/>
              <a:t>Click to edit one line title</a:t>
            </a:r>
            <a:endParaRPr lang="en-GB" dirty="0"/>
          </a:p>
        </p:txBody>
      </p:sp>
      <p:cxnSp>
        <p:nvCxnSpPr>
          <p:cNvPr id="3" name="Straight Connector 2"/>
          <p:cNvCxnSpPr/>
          <p:nvPr userDrawn="1"/>
        </p:nvCxnSpPr>
        <p:spPr bwMode="auto">
          <a:xfrm>
            <a:off x="899592" y="1052736"/>
            <a:ext cx="7632408" cy="0"/>
          </a:xfrm>
          <a:prstGeom prst="line">
            <a:avLst/>
          </a:prstGeom>
          <a:ln w="50800" cap="rnd">
            <a:gradFill flip="none" rotWithShape="1">
              <a:gsLst>
                <a:gs pos="0">
                  <a:srgbClr val="492F92"/>
                </a:gs>
                <a:gs pos="50000">
                  <a:schemeClr val="bg1"/>
                </a:gs>
                <a:gs pos="100000">
                  <a:srgbClr val="007C4D"/>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9221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 Line Title only">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457200" y="274638"/>
            <a:ext cx="8229600" cy="1354162"/>
          </a:xfrm>
          <a:prstGeom prst="rect">
            <a:avLst/>
          </a:prstGeom>
        </p:spPr>
        <p:txBody>
          <a:bodyPr/>
          <a:lstStyle>
            <a:lvl1pPr>
              <a:defRPr sz="4000" b="1">
                <a:solidFill>
                  <a:srgbClr val="492F92"/>
                </a:solidFill>
                <a:latin typeface="Ebrima" panose="02000000000000000000" pitchFamily="2" charset="0"/>
                <a:ea typeface="Ebrima" panose="02000000000000000000" pitchFamily="2" charset="0"/>
                <a:cs typeface="Ebrima" panose="02000000000000000000" pitchFamily="2" charset="0"/>
              </a:defRPr>
            </a:lvl1pPr>
          </a:lstStyle>
          <a:p>
            <a:r>
              <a:rPr lang="en-US" dirty="0"/>
              <a:t>Click to edit </a:t>
            </a:r>
            <a:br>
              <a:rPr lang="en-US" dirty="0"/>
            </a:br>
            <a:r>
              <a:rPr lang="en-US" dirty="0"/>
              <a:t>two line title</a:t>
            </a:r>
            <a:endParaRPr lang="en-GB" dirty="0"/>
          </a:p>
        </p:txBody>
      </p:sp>
      <p:cxnSp>
        <p:nvCxnSpPr>
          <p:cNvPr id="5" name="Straight Connector 4"/>
          <p:cNvCxnSpPr/>
          <p:nvPr userDrawn="1"/>
        </p:nvCxnSpPr>
        <p:spPr bwMode="auto">
          <a:xfrm>
            <a:off x="755576" y="1628800"/>
            <a:ext cx="7776424" cy="0"/>
          </a:xfrm>
          <a:prstGeom prst="line">
            <a:avLst/>
          </a:prstGeom>
          <a:ln w="50800" cap="rnd">
            <a:gradFill flip="none" rotWithShape="1">
              <a:gsLst>
                <a:gs pos="0">
                  <a:srgbClr val="492F92"/>
                </a:gs>
                <a:gs pos="50000">
                  <a:schemeClr val="bg1"/>
                </a:gs>
                <a:gs pos="100000">
                  <a:srgbClr val="007C4D"/>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55676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1 line title">
    <p:spTree>
      <p:nvGrpSpPr>
        <p:cNvPr id="1" name=""/>
        <p:cNvGrpSpPr/>
        <p:nvPr/>
      </p:nvGrpSpPr>
      <p:grpSpPr>
        <a:xfrm>
          <a:off x="0" y="0"/>
          <a:ext cx="0" cy="0"/>
          <a:chOff x="0" y="0"/>
          <a:chExt cx="0" cy="0"/>
        </a:xfrm>
      </p:grpSpPr>
      <p:cxnSp>
        <p:nvCxnSpPr>
          <p:cNvPr id="3" name="Straight Connector 2"/>
          <p:cNvCxnSpPr/>
          <p:nvPr userDrawn="1"/>
        </p:nvCxnSpPr>
        <p:spPr bwMode="auto">
          <a:xfrm>
            <a:off x="899592" y="1052736"/>
            <a:ext cx="7632408" cy="0"/>
          </a:xfrm>
          <a:prstGeom prst="line">
            <a:avLst/>
          </a:prstGeom>
          <a:ln w="50800" cap="rnd">
            <a:gradFill flip="none" rotWithShape="1">
              <a:gsLst>
                <a:gs pos="0">
                  <a:srgbClr val="492F92"/>
                </a:gs>
                <a:gs pos="50000">
                  <a:schemeClr val="bg1"/>
                </a:gs>
                <a:gs pos="100000">
                  <a:srgbClr val="007C4D"/>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 name="Title 1"/>
          <p:cNvSpPr>
            <a:spLocks noGrp="1"/>
          </p:cNvSpPr>
          <p:nvPr>
            <p:ph type="title" hasCustomPrompt="1"/>
          </p:nvPr>
        </p:nvSpPr>
        <p:spPr>
          <a:xfrm>
            <a:off x="457200" y="274638"/>
            <a:ext cx="8229600" cy="706090"/>
          </a:xfrm>
          <a:prstGeom prst="rect">
            <a:avLst/>
          </a:prstGeom>
        </p:spPr>
        <p:txBody>
          <a:bodyPr/>
          <a:lstStyle>
            <a:lvl1pPr>
              <a:defRPr sz="4000" b="1">
                <a:solidFill>
                  <a:srgbClr val="492F92"/>
                </a:solidFill>
                <a:latin typeface="Ebrima" panose="02000000000000000000" pitchFamily="2" charset="0"/>
                <a:ea typeface="Ebrima" panose="02000000000000000000" pitchFamily="2" charset="0"/>
                <a:cs typeface="Ebrima" panose="02000000000000000000" pitchFamily="2" charset="0"/>
              </a:defRPr>
            </a:lvl1pPr>
          </a:lstStyle>
          <a:p>
            <a:r>
              <a:rPr lang="en-US" dirty="0"/>
              <a:t>Click to edit one line title </a:t>
            </a:r>
            <a:endParaRPr lang="en-GB" dirty="0"/>
          </a:p>
        </p:txBody>
      </p:sp>
      <p:sp>
        <p:nvSpPr>
          <p:cNvPr id="6" name="Content Placeholder 2"/>
          <p:cNvSpPr>
            <a:spLocks noGrp="1"/>
          </p:cNvSpPr>
          <p:nvPr>
            <p:ph idx="1" hasCustomPrompt="1"/>
          </p:nvPr>
        </p:nvSpPr>
        <p:spPr>
          <a:xfrm>
            <a:off x="765920" y="1772816"/>
            <a:ext cx="7622504" cy="4680520"/>
          </a:xfrm>
          <a:prstGeom prst="rect">
            <a:avLst/>
          </a:prstGeom>
        </p:spPr>
        <p:txBody>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2000" baseline="0">
                <a:latin typeface="Ebrima" panose="02000000000000000000" pitchFamily="2" charset="0"/>
                <a:ea typeface="Ebrima" panose="02000000000000000000" pitchFamily="2" charset="0"/>
                <a:cs typeface="Ebrima" panose="02000000000000000000" pitchFamily="2" charset="0"/>
              </a:defRPr>
            </a:lvl1pPr>
            <a:lvl2pPr>
              <a:defRPr sz="2000">
                <a:latin typeface="Ebrima" panose="02000000000000000000" pitchFamily="2" charset="0"/>
                <a:ea typeface="Ebrima" panose="02000000000000000000" pitchFamily="2" charset="0"/>
                <a:cs typeface="Ebrima" panose="02000000000000000000" pitchFamily="2" charset="0"/>
              </a:defRPr>
            </a:lvl2pPr>
            <a:lvl3pPr>
              <a:defRPr sz="2000">
                <a:latin typeface="Ebrima" panose="02000000000000000000" pitchFamily="2" charset="0"/>
                <a:ea typeface="Ebrima" panose="02000000000000000000" pitchFamily="2" charset="0"/>
                <a:cs typeface="Ebrima" panose="02000000000000000000" pitchFamily="2" charset="0"/>
              </a:defRPr>
            </a:lvl3pPr>
            <a:lvl4pPr>
              <a:defRPr sz="2000">
                <a:latin typeface="Ebrima" panose="02000000000000000000" pitchFamily="2" charset="0"/>
                <a:ea typeface="Ebrima" panose="02000000000000000000" pitchFamily="2" charset="0"/>
                <a:cs typeface="Ebrima" panose="02000000000000000000" pitchFamily="2" charset="0"/>
              </a:defRPr>
            </a:lvl4pPr>
            <a:lvl5pPr>
              <a:defRPr sz="2000">
                <a:latin typeface="Ebrima" panose="02000000000000000000" pitchFamily="2" charset="0"/>
                <a:ea typeface="Ebrima" panose="02000000000000000000" pitchFamily="2" charset="0"/>
                <a:cs typeface="Ebrima" panose="02000000000000000000" pitchFamily="2" charset="0"/>
              </a:defRPr>
            </a:lvl5pPr>
          </a:lstStyle>
          <a:p>
            <a:pPr lvl="0"/>
            <a:r>
              <a:rPr lang="en-US" dirty="0"/>
              <a:t>Click to edit body text</a:t>
            </a:r>
          </a:p>
          <a:p>
            <a:pPr lvl="0"/>
            <a:endParaRPr lang="en-US" dirty="0"/>
          </a:p>
          <a:p>
            <a:pPr lvl="0"/>
            <a:r>
              <a:rPr lang="en-US" dirty="0"/>
              <a:t>Click to edit bullet lists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2"/>
          <p:cNvSpPr>
            <a:spLocks noGrp="1"/>
          </p:cNvSpPr>
          <p:nvPr>
            <p:ph idx="10" hasCustomPrompt="1"/>
          </p:nvPr>
        </p:nvSpPr>
        <p:spPr>
          <a:xfrm>
            <a:off x="755576" y="1124744"/>
            <a:ext cx="7632848" cy="576064"/>
          </a:xfrm>
          <a:prstGeom prst="rect">
            <a:avLst/>
          </a:prstGeom>
        </p:spPr>
        <p:txBody>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3600" baseline="0">
                <a:solidFill>
                  <a:srgbClr val="492F92"/>
                </a:solidFill>
                <a:latin typeface="Ebrima" panose="02000000000000000000" pitchFamily="2" charset="0"/>
                <a:ea typeface="Ebrima" panose="02000000000000000000" pitchFamily="2" charset="0"/>
                <a:cs typeface="Ebrima" panose="02000000000000000000" pitchFamily="2" charset="0"/>
              </a:defRPr>
            </a:lvl1pPr>
            <a:lvl2pPr>
              <a:defRPr sz="2000">
                <a:latin typeface="Ebrima" panose="02000000000000000000" pitchFamily="2" charset="0"/>
                <a:ea typeface="Ebrima" panose="02000000000000000000" pitchFamily="2" charset="0"/>
                <a:cs typeface="Ebrima" panose="02000000000000000000" pitchFamily="2" charset="0"/>
              </a:defRPr>
            </a:lvl2pPr>
            <a:lvl3pPr>
              <a:defRPr sz="2000">
                <a:latin typeface="Ebrima" panose="02000000000000000000" pitchFamily="2" charset="0"/>
                <a:ea typeface="Ebrima" panose="02000000000000000000" pitchFamily="2" charset="0"/>
                <a:cs typeface="Ebrima" panose="02000000000000000000" pitchFamily="2" charset="0"/>
              </a:defRPr>
            </a:lvl3pPr>
            <a:lvl4pPr>
              <a:defRPr sz="2000">
                <a:latin typeface="Ebrima" panose="02000000000000000000" pitchFamily="2" charset="0"/>
                <a:ea typeface="Ebrima" panose="02000000000000000000" pitchFamily="2" charset="0"/>
                <a:cs typeface="Ebrima" panose="02000000000000000000" pitchFamily="2" charset="0"/>
              </a:defRPr>
            </a:lvl4pPr>
            <a:lvl5pPr>
              <a:defRPr sz="2000">
                <a:latin typeface="Ebrima" panose="02000000000000000000" pitchFamily="2" charset="0"/>
                <a:ea typeface="Ebrima" panose="02000000000000000000" pitchFamily="2" charset="0"/>
                <a:cs typeface="Ebrima" panose="02000000000000000000" pitchFamily="2" charset="0"/>
              </a:defRPr>
            </a:lvl5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sz="3600" dirty="0">
                <a:solidFill>
                  <a:srgbClr val="492F92"/>
                </a:solidFill>
                <a:latin typeface="Ebrima" panose="02000000000000000000" pitchFamily="2" charset="0"/>
                <a:ea typeface="Ebrima" panose="02000000000000000000" pitchFamily="2" charset="0"/>
                <a:cs typeface="Ebrima" panose="02000000000000000000" pitchFamily="2" charset="0"/>
              </a:rPr>
              <a:t>Click to edit sub-title</a:t>
            </a:r>
            <a:endParaRPr lang="en-GB" dirty="0"/>
          </a:p>
        </p:txBody>
      </p:sp>
    </p:spTree>
    <p:extLst>
      <p:ext uri="{BB962C8B-B14F-4D97-AF65-F5344CB8AC3E}">
        <p14:creationId xmlns:p14="http://schemas.microsoft.com/office/powerpoint/2010/main" val="20191208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2 line title">
    <p:spTree>
      <p:nvGrpSpPr>
        <p:cNvPr id="1" name=""/>
        <p:cNvGrpSpPr/>
        <p:nvPr/>
      </p:nvGrpSpPr>
      <p:grpSpPr>
        <a:xfrm>
          <a:off x="0" y="0"/>
          <a:ext cx="0" cy="0"/>
          <a:chOff x="0" y="0"/>
          <a:chExt cx="0" cy="0"/>
        </a:xfrm>
      </p:grpSpPr>
      <p:cxnSp>
        <p:nvCxnSpPr>
          <p:cNvPr id="3" name="Straight Connector 2"/>
          <p:cNvCxnSpPr/>
          <p:nvPr userDrawn="1"/>
        </p:nvCxnSpPr>
        <p:spPr bwMode="auto">
          <a:xfrm>
            <a:off x="755576" y="1628800"/>
            <a:ext cx="7776424" cy="0"/>
          </a:xfrm>
          <a:prstGeom prst="line">
            <a:avLst/>
          </a:prstGeom>
          <a:ln w="50800" cap="rnd">
            <a:gradFill flip="none" rotWithShape="1">
              <a:gsLst>
                <a:gs pos="0">
                  <a:srgbClr val="492F92"/>
                </a:gs>
                <a:gs pos="50000">
                  <a:schemeClr val="bg1"/>
                </a:gs>
                <a:gs pos="100000">
                  <a:srgbClr val="007C4D"/>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 name="Title 1"/>
          <p:cNvSpPr>
            <a:spLocks noGrp="1"/>
          </p:cNvSpPr>
          <p:nvPr>
            <p:ph type="title" hasCustomPrompt="1"/>
          </p:nvPr>
        </p:nvSpPr>
        <p:spPr>
          <a:xfrm>
            <a:off x="457200" y="274638"/>
            <a:ext cx="8229600" cy="1210146"/>
          </a:xfrm>
          <a:prstGeom prst="rect">
            <a:avLst/>
          </a:prstGeom>
        </p:spPr>
        <p:txBody>
          <a:bodyPr/>
          <a:lstStyle>
            <a:lvl1pPr>
              <a:defRPr sz="4000" b="1">
                <a:solidFill>
                  <a:srgbClr val="492F92"/>
                </a:solidFill>
                <a:latin typeface="Ebrima" panose="02000000000000000000" pitchFamily="2" charset="0"/>
                <a:ea typeface="Ebrima" panose="02000000000000000000" pitchFamily="2" charset="0"/>
                <a:cs typeface="Ebrima" panose="02000000000000000000" pitchFamily="2" charset="0"/>
              </a:defRPr>
            </a:lvl1pPr>
          </a:lstStyle>
          <a:p>
            <a:r>
              <a:rPr lang="en-US" dirty="0"/>
              <a:t>Click to edit </a:t>
            </a:r>
            <a:br>
              <a:rPr lang="en-US" dirty="0"/>
            </a:br>
            <a:r>
              <a:rPr lang="en-US" dirty="0"/>
              <a:t>Two line title</a:t>
            </a:r>
            <a:endParaRPr lang="en-GB" dirty="0"/>
          </a:p>
        </p:txBody>
      </p:sp>
      <p:sp>
        <p:nvSpPr>
          <p:cNvPr id="6" name="Content Placeholder 2"/>
          <p:cNvSpPr>
            <a:spLocks noGrp="1"/>
          </p:cNvSpPr>
          <p:nvPr>
            <p:ph idx="1" hasCustomPrompt="1"/>
          </p:nvPr>
        </p:nvSpPr>
        <p:spPr>
          <a:xfrm>
            <a:off x="755576" y="2348880"/>
            <a:ext cx="7632848" cy="4032449"/>
          </a:xfrm>
          <a:prstGeom prst="rect">
            <a:avLst/>
          </a:prstGeom>
        </p:spPr>
        <p:txBody>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2000" baseline="0">
                <a:latin typeface="Ebrima" panose="02000000000000000000" pitchFamily="2" charset="0"/>
                <a:ea typeface="Ebrima" panose="02000000000000000000" pitchFamily="2" charset="0"/>
                <a:cs typeface="Ebrima" panose="02000000000000000000" pitchFamily="2" charset="0"/>
              </a:defRPr>
            </a:lvl1pPr>
            <a:lvl2pPr>
              <a:defRPr sz="2000">
                <a:latin typeface="Ebrima" panose="02000000000000000000" pitchFamily="2" charset="0"/>
                <a:ea typeface="Ebrima" panose="02000000000000000000" pitchFamily="2" charset="0"/>
                <a:cs typeface="Ebrima" panose="02000000000000000000" pitchFamily="2" charset="0"/>
              </a:defRPr>
            </a:lvl2pPr>
            <a:lvl3pPr>
              <a:defRPr sz="2000">
                <a:latin typeface="Ebrima" panose="02000000000000000000" pitchFamily="2" charset="0"/>
                <a:ea typeface="Ebrima" panose="02000000000000000000" pitchFamily="2" charset="0"/>
                <a:cs typeface="Ebrima" panose="02000000000000000000" pitchFamily="2" charset="0"/>
              </a:defRPr>
            </a:lvl3pPr>
            <a:lvl4pPr>
              <a:defRPr sz="2000">
                <a:latin typeface="Ebrima" panose="02000000000000000000" pitchFamily="2" charset="0"/>
                <a:ea typeface="Ebrima" panose="02000000000000000000" pitchFamily="2" charset="0"/>
                <a:cs typeface="Ebrima" panose="02000000000000000000" pitchFamily="2" charset="0"/>
              </a:defRPr>
            </a:lvl4pPr>
            <a:lvl5pPr>
              <a:defRPr sz="2000">
                <a:latin typeface="Ebrima" panose="02000000000000000000" pitchFamily="2" charset="0"/>
                <a:ea typeface="Ebrima" panose="02000000000000000000" pitchFamily="2" charset="0"/>
                <a:cs typeface="Ebrima" panose="02000000000000000000" pitchFamily="2" charset="0"/>
              </a:defRPr>
            </a:lvl5pPr>
          </a:lstStyle>
          <a:p>
            <a:pPr lvl="0"/>
            <a:r>
              <a:rPr lang="en-US" dirty="0"/>
              <a:t>Click to edit body text</a:t>
            </a:r>
          </a:p>
          <a:p>
            <a:pPr lvl="0"/>
            <a:endParaRPr lang="en-US" dirty="0"/>
          </a:p>
          <a:p>
            <a:pPr lvl="0"/>
            <a:r>
              <a:rPr lang="en-US" dirty="0"/>
              <a:t>Click to edit bullet lists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2"/>
          <p:cNvSpPr>
            <a:spLocks noGrp="1"/>
          </p:cNvSpPr>
          <p:nvPr>
            <p:ph idx="10" hasCustomPrompt="1"/>
          </p:nvPr>
        </p:nvSpPr>
        <p:spPr>
          <a:xfrm>
            <a:off x="755576" y="1700809"/>
            <a:ext cx="7632848" cy="576064"/>
          </a:xfrm>
          <a:prstGeom prst="rect">
            <a:avLst/>
          </a:prstGeom>
        </p:spPr>
        <p:txBody>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3600" baseline="0">
                <a:solidFill>
                  <a:srgbClr val="492F92"/>
                </a:solidFill>
                <a:latin typeface="Ebrima" panose="02000000000000000000" pitchFamily="2" charset="0"/>
                <a:ea typeface="Ebrima" panose="02000000000000000000" pitchFamily="2" charset="0"/>
                <a:cs typeface="Ebrima" panose="02000000000000000000" pitchFamily="2" charset="0"/>
              </a:defRPr>
            </a:lvl1pPr>
            <a:lvl2pPr>
              <a:defRPr sz="2000">
                <a:latin typeface="Ebrima" panose="02000000000000000000" pitchFamily="2" charset="0"/>
                <a:ea typeface="Ebrima" panose="02000000000000000000" pitchFamily="2" charset="0"/>
                <a:cs typeface="Ebrima" panose="02000000000000000000" pitchFamily="2" charset="0"/>
              </a:defRPr>
            </a:lvl2pPr>
            <a:lvl3pPr>
              <a:defRPr sz="2000">
                <a:latin typeface="Ebrima" panose="02000000000000000000" pitchFamily="2" charset="0"/>
                <a:ea typeface="Ebrima" panose="02000000000000000000" pitchFamily="2" charset="0"/>
                <a:cs typeface="Ebrima" panose="02000000000000000000" pitchFamily="2" charset="0"/>
              </a:defRPr>
            </a:lvl3pPr>
            <a:lvl4pPr>
              <a:defRPr sz="2000">
                <a:latin typeface="Ebrima" panose="02000000000000000000" pitchFamily="2" charset="0"/>
                <a:ea typeface="Ebrima" panose="02000000000000000000" pitchFamily="2" charset="0"/>
                <a:cs typeface="Ebrima" panose="02000000000000000000" pitchFamily="2" charset="0"/>
              </a:defRPr>
            </a:lvl4pPr>
            <a:lvl5pPr>
              <a:defRPr sz="2000">
                <a:latin typeface="Ebrima" panose="02000000000000000000" pitchFamily="2" charset="0"/>
                <a:ea typeface="Ebrima" panose="02000000000000000000" pitchFamily="2" charset="0"/>
                <a:cs typeface="Ebrima" panose="02000000000000000000" pitchFamily="2" charset="0"/>
              </a:defRPr>
            </a:lvl5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sz="3600" dirty="0">
                <a:solidFill>
                  <a:srgbClr val="492F92"/>
                </a:solidFill>
                <a:latin typeface="Ebrima" panose="02000000000000000000" pitchFamily="2" charset="0"/>
                <a:ea typeface="Ebrima" panose="02000000000000000000" pitchFamily="2" charset="0"/>
                <a:cs typeface="Ebrima" panose="02000000000000000000" pitchFamily="2" charset="0"/>
              </a:rPr>
              <a:t>Click to edit sub-title</a:t>
            </a:r>
            <a:endParaRPr lang="en-GB" dirty="0"/>
          </a:p>
        </p:txBody>
      </p:sp>
    </p:spTree>
    <p:extLst>
      <p:ext uri="{BB962C8B-B14F-4D97-AF65-F5344CB8AC3E}">
        <p14:creationId xmlns:p14="http://schemas.microsoft.com/office/powerpoint/2010/main" val="1880588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 List - 1 lin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706090"/>
          </a:xfrm>
          <a:prstGeom prst="rect">
            <a:avLst/>
          </a:prstGeom>
        </p:spPr>
        <p:txBody>
          <a:bodyPr/>
          <a:lstStyle>
            <a:lvl1pPr>
              <a:defRPr sz="4000" b="1">
                <a:solidFill>
                  <a:srgbClr val="492F92"/>
                </a:solidFill>
                <a:latin typeface="Ebrima" panose="02000000000000000000" pitchFamily="2" charset="0"/>
                <a:ea typeface="Ebrima" panose="02000000000000000000" pitchFamily="2" charset="0"/>
                <a:cs typeface="Ebrima" panose="02000000000000000000" pitchFamily="2" charset="0"/>
              </a:defRPr>
            </a:lvl1pPr>
          </a:lstStyle>
          <a:p>
            <a:r>
              <a:rPr lang="en-US" dirty="0"/>
              <a:t>Click to edit one line title</a:t>
            </a:r>
            <a:endParaRPr lang="en-GB" dirty="0"/>
          </a:p>
        </p:txBody>
      </p:sp>
      <p:sp>
        <p:nvSpPr>
          <p:cNvPr id="3" name="Content Placeholder 2"/>
          <p:cNvSpPr>
            <a:spLocks noGrp="1"/>
          </p:cNvSpPr>
          <p:nvPr>
            <p:ph idx="1" hasCustomPrompt="1"/>
          </p:nvPr>
        </p:nvSpPr>
        <p:spPr>
          <a:xfrm>
            <a:off x="755576" y="1196752"/>
            <a:ext cx="7632848" cy="5256584"/>
          </a:xfrm>
          <a:prstGeom prst="rect">
            <a:avLst/>
          </a:prstGeom>
        </p:spPr>
        <p:txBody>
          <a:bodyPr/>
          <a:lstStyle>
            <a:lvl1pPr>
              <a:defRPr sz="2800"/>
            </a:lvl1pPr>
            <a:lvl2pPr>
              <a:defRPr sz="2400"/>
            </a:lvl2pPr>
            <a:lvl3pPr>
              <a:defRPr sz="2000"/>
            </a:lvl3pPr>
            <a:lvl4pPr>
              <a:defRPr sz="1800"/>
            </a:lvl4pPr>
            <a:lvl5pPr>
              <a:defRPr sz="1800"/>
            </a:lvl5pPr>
          </a:lstStyle>
          <a:p>
            <a:pPr lvl="0"/>
            <a:r>
              <a:rPr lang="en-US" dirty="0"/>
              <a:t>Click to edit bullet list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5" name="Straight Connector 4"/>
          <p:cNvCxnSpPr/>
          <p:nvPr userDrawn="1"/>
        </p:nvCxnSpPr>
        <p:spPr bwMode="auto">
          <a:xfrm>
            <a:off x="899592" y="1052736"/>
            <a:ext cx="7632408" cy="0"/>
          </a:xfrm>
          <a:prstGeom prst="line">
            <a:avLst/>
          </a:prstGeom>
          <a:ln w="50800" cap="rnd">
            <a:gradFill flip="none" rotWithShape="1">
              <a:gsLst>
                <a:gs pos="0">
                  <a:srgbClr val="492F92"/>
                </a:gs>
                <a:gs pos="50000">
                  <a:schemeClr val="bg1"/>
                </a:gs>
                <a:gs pos="100000">
                  <a:srgbClr val="007C4D"/>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08264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ullet List - 2 lin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354162"/>
          </a:xfrm>
          <a:prstGeom prst="rect">
            <a:avLst/>
          </a:prstGeom>
        </p:spPr>
        <p:txBody>
          <a:bodyPr/>
          <a:lstStyle>
            <a:lvl1pPr>
              <a:defRPr sz="4000" b="1">
                <a:solidFill>
                  <a:srgbClr val="492F92"/>
                </a:solidFill>
                <a:latin typeface="Ebrima" panose="02000000000000000000" pitchFamily="2" charset="0"/>
                <a:ea typeface="Ebrima" panose="02000000000000000000" pitchFamily="2" charset="0"/>
                <a:cs typeface="Ebrima" panose="02000000000000000000" pitchFamily="2" charset="0"/>
              </a:defRPr>
            </a:lvl1pPr>
          </a:lstStyle>
          <a:p>
            <a:r>
              <a:rPr lang="en-US" dirty="0"/>
              <a:t>Click to edit </a:t>
            </a:r>
            <a:br>
              <a:rPr lang="en-US" dirty="0"/>
            </a:br>
            <a:r>
              <a:rPr lang="en-US" dirty="0"/>
              <a:t>two line title</a:t>
            </a:r>
            <a:endParaRPr lang="en-GB" dirty="0"/>
          </a:p>
        </p:txBody>
      </p:sp>
      <p:sp>
        <p:nvSpPr>
          <p:cNvPr id="3" name="Content Placeholder 2"/>
          <p:cNvSpPr>
            <a:spLocks noGrp="1"/>
          </p:cNvSpPr>
          <p:nvPr>
            <p:ph idx="1" hasCustomPrompt="1"/>
          </p:nvPr>
        </p:nvSpPr>
        <p:spPr>
          <a:xfrm>
            <a:off x="755576" y="1772816"/>
            <a:ext cx="7632848" cy="4680520"/>
          </a:xfrm>
          <a:prstGeom prst="rect">
            <a:avLst/>
          </a:prstGeom>
        </p:spPr>
        <p:txBody>
          <a:bodyPr/>
          <a:lstStyle>
            <a:lvl1pPr>
              <a:defRPr sz="2800"/>
            </a:lvl1pPr>
            <a:lvl2pPr>
              <a:defRPr sz="2400"/>
            </a:lvl2pPr>
            <a:lvl3pPr>
              <a:defRPr sz="2000"/>
            </a:lvl3pPr>
            <a:lvl4pPr>
              <a:defRPr sz="1800"/>
            </a:lvl4pPr>
            <a:lvl5pPr>
              <a:defRPr sz="1800"/>
            </a:lvl5pPr>
          </a:lstStyle>
          <a:p>
            <a:pPr lvl="0"/>
            <a:r>
              <a:rPr lang="en-US" dirty="0"/>
              <a:t>Click to edit bullet list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6" name="Straight Connector 5"/>
          <p:cNvCxnSpPr/>
          <p:nvPr userDrawn="1"/>
        </p:nvCxnSpPr>
        <p:spPr bwMode="auto">
          <a:xfrm>
            <a:off x="755576" y="1628800"/>
            <a:ext cx="7776424" cy="0"/>
          </a:xfrm>
          <a:prstGeom prst="line">
            <a:avLst/>
          </a:prstGeom>
          <a:ln w="50800" cap="rnd">
            <a:gradFill flip="none" rotWithShape="1">
              <a:gsLst>
                <a:gs pos="0">
                  <a:srgbClr val="492F92"/>
                </a:gs>
                <a:gs pos="50000">
                  <a:schemeClr val="bg1"/>
                </a:gs>
                <a:gs pos="100000">
                  <a:srgbClr val="007C4D"/>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05320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 List + Sub-title - 1 lin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706090"/>
          </a:xfrm>
          <a:prstGeom prst="rect">
            <a:avLst/>
          </a:prstGeom>
        </p:spPr>
        <p:txBody>
          <a:bodyPr/>
          <a:lstStyle>
            <a:lvl1pPr>
              <a:defRPr sz="4000" b="1">
                <a:solidFill>
                  <a:srgbClr val="492F92"/>
                </a:solidFill>
                <a:latin typeface="Ebrima" panose="02000000000000000000" pitchFamily="2" charset="0"/>
                <a:ea typeface="Ebrima" panose="02000000000000000000" pitchFamily="2" charset="0"/>
                <a:cs typeface="Ebrima" panose="02000000000000000000" pitchFamily="2" charset="0"/>
              </a:defRPr>
            </a:lvl1pPr>
          </a:lstStyle>
          <a:p>
            <a:r>
              <a:rPr lang="en-US" dirty="0"/>
              <a:t>Click to edit one line title</a:t>
            </a:r>
            <a:endParaRPr lang="en-GB" dirty="0"/>
          </a:p>
        </p:txBody>
      </p:sp>
      <p:sp>
        <p:nvSpPr>
          <p:cNvPr id="3" name="Content Placeholder 2"/>
          <p:cNvSpPr>
            <a:spLocks noGrp="1"/>
          </p:cNvSpPr>
          <p:nvPr>
            <p:ph idx="1" hasCustomPrompt="1"/>
          </p:nvPr>
        </p:nvSpPr>
        <p:spPr>
          <a:xfrm>
            <a:off x="755576" y="1772816"/>
            <a:ext cx="7632848" cy="4680520"/>
          </a:xfrm>
          <a:prstGeom prst="rect">
            <a:avLst/>
          </a:prstGeom>
        </p:spPr>
        <p:txBody>
          <a:bodyPr/>
          <a:lstStyle>
            <a:lvl1pPr>
              <a:defRPr sz="2800"/>
            </a:lvl1pPr>
            <a:lvl2pPr>
              <a:defRPr sz="2400"/>
            </a:lvl2pPr>
            <a:lvl3pPr>
              <a:defRPr sz="2000"/>
            </a:lvl3pPr>
            <a:lvl4pPr>
              <a:defRPr sz="1800"/>
            </a:lvl4pPr>
            <a:lvl5pPr>
              <a:defRPr sz="1800"/>
            </a:lvl5pPr>
          </a:lstStyle>
          <a:p>
            <a:pPr lvl="0"/>
            <a:r>
              <a:rPr lang="en-US" dirty="0"/>
              <a:t>Click to edit bullet list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5" name="Straight Connector 4"/>
          <p:cNvCxnSpPr/>
          <p:nvPr userDrawn="1"/>
        </p:nvCxnSpPr>
        <p:spPr bwMode="auto">
          <a:xfrm>
            <a:off x="899592" y="1052736"/>
            <a:ext cx="7632408" cy="0"/>
          </a:xfrm>
          <a:prstGeom prst="line">
            <a:avLst/>
          </a:prstGeom>
          <a:ln w="50800" cap="rnd">
            <a:gradFill flip="none" rotWithShape="1">
              <a:gsLst>
                <a:gs pos="0">
                  <a:srgbClr val="492F92"/>
                </a:gs>
                <a:gs pos="50000">
                  <a:schemeClr val="bg1"/>
                </a:gs>
                <a:gs pos="100000">
                  <a:srgbClr val="007C4D"/>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6" name="Content Placeholder 2"/>
          <p:cNvSpPr>
            <a:spLocks noGrp="1"/>
          </p:cNvSpPr>
          <p:nvPr>
            <p:ph idx="10" hasCustomPrompt="1"/>
          </p:nvPr>
        </p:nvSpPr>
        <p:spPr>
          <a:xfrm>
            <a:off x="755576" y="1124744"/>
            <a:ext cx="7632848" cy="576064"/>
          </a:xfrm>
          <a:prstGeom prst="rect">
            <a:avLst/>
          </a:prstGeom>
        </p:spPr>
        <p:txBody>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3600" baseline="0">
                <a:solidFill>
                  <a:srgbClr val="492F92"/>
                </a:solidFill>
                <a:latin typeface="Ebrima" panose="02000000000000000000" pitchFamily="2" charset="0"/>
                <a:ea typeface="Ebrima" panose="02000000000000000000" pitchFamily="2" charset="0"/>
                <a:cs typeface="Ebrima" panose="02000000000000000000" pitchFamily="2" charset="0"/>
              </a:defRPr>
            </a:lvl1pPr>
            <a:lvl2pPr>
              <a:defRPr sz="2000">
                <a:latin typeface="Ebrima" panose="02000000000000000000" pitchFamily="2" charset="0"/>
                <a:ea typeface="Ebrima" panose="02000000000000000000" pitchFamily="2" charset="0"/>
                <a:cs typeface="Ebrima" panose="02000000000000000000" pitchFamily="2" charset="0"/>
              </a:defRPr>
            </a:lvl2pPr>
            <a:lvl3pPr>
              <a:defRPr sz="2000">
                <a:latin typeface="Ebrima" panose="02000000000000000000" pitchFamily="2" charset="0"/>
                <a:ea typeface="Ebrima" panose="02000000000000000000" pitchFamily="2" charset="0"/>
                <a:cs typeface="Ebrima" panose="02000000000000000000" pitchFamily="2" charset="0"/>
              </a:defRPr>
            </a:lvl3pPr>
            <a:lvl4pPr>
              <a:defRPr sz="2000">
                <a:latin typeface="Ebrima" panose="02000000000000000000" pitchFamily="2" charset="0"/>
                <a:ea typeface="Ebrima" panose="02000000000000000000" pitchFamily="2" charset="0"/>
                <a:cs typeface="Ebrima" panose="02000000000000000000" pitchFamily="2" charset="0"/>
              </a:defRPr>
            </a:lvl4pPr>
            <a:lvl5pPr>
              <a:defRPr sz="2000">
                <a:latin typeface="Ebrima" panose="02000000000000000000" pitchFamily="2" charset="0"/>
                <a:ea typeface="Ebrima" panose="02000000000000000000" pitchFamily="2" charset="0"/>
                <a:cs typeface="Ebrima" panose="02000000000000000000" pitchFamily="2" charset="0"/>
              </a:defRPr>
            </a:lvl5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sz="3600" dirty="0">
                <a:solidFill>
                  <a:srgbClr val="492F92"/>
                </a:solidFill>
                <a:latin typeface="Ebrima" panose="02000000000000000000" pitchFamily="2" charset="0"/>
                <a:ea typeface="Ebrima" panose="02000000000000000000" pitchFamily="2" charset="0"/>
                <a:cs typeface="Ebrima" panose="02000000000000000000" pitchFamily="2" charset="0"/>
              </a:rPr>
              <a:t>Click to edit sub-title</a:t>
            </a:r>
            <a:endParaRPr lang="en-GB" dirty="0"/>
          </a:p>
        </p:txBody>
      </p:sp>
    </p:spTree>
    <p:extLst>
      <p:ext uri="{BB962C8B-B14F-4D97-AF65-F5344CB8AC3E}">
        <p14:creationId xmlns:p14="http://schemas.microsoft.com/office/powerpoint/2010/main" val="20024233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ullet List + sub-title - 2 line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74638"/>
            <a:ext cx="8229600" cy="1354162"/>
          </a:xfrm>
          <a:prstGeom prst="rect">
            <a:avLst/>
          </a:prstGeom>
        </p:spPr>
        <p:txBody>
          <a:bodyPr/>
          <a:lstStyle>
            <a:lvl1pPr>
              <a:defRPr sz="4000" b="1">
                <a:solidFill>
                  <a:srgbClr val="492F92"/>
                </a:solidFill>
                <a:latin typeface="Ebrima" panose="02000000000000000000" pitchFamily="2" charset="0"/>
                <a:ea typeface="Ebrima" panose="02000000000000000000" pitchFamily="2" charset="0"/>
                <a:cs typeface="Ebrima" panose="02000000000000000000" pitchFamily="2" charset="0"/>
              </a:defRPr>
            </a:lvl1pPr>
          </a:lstStyle>
          <a:p>
            <a:r>
              <a:rPr lang="en-US" dirty="0"/>
              <a:t>Click to edit </a:t>
            </a:r>
            <a:br>
              <a:rPr lang="en-US" dirty="0"/>
            </a:br>
            <a:r>
              <a:rPr lang="en-US" dirty="0"/>
              <a:t>two line title</a:t>
            </a:r>
            <a:endParaRPr lang="en-GB" dirty="0"/>
          </a:p>
        </p:txBody>
      </p:sp>
      <p:sp>
        <p:nvSpPr>
          <p:cNvPr id="3" name="Content Placeholder 2"/>
          <p:cNvSpPr>
            <a:spLocks noGrp="1"/>
          </p:cNvSpPr>
          <p:nvPr>
            <p:ph idx="1" hasCustomPrompt="1"/>
          </p:nvPr>
        </p:nvSpPr>
        <p:spPr>
          <a:xfrm>
            <a:off x="755576" y="2348880"/>
            <a:ext cx="7632848" cy="4104456"/>
          </a:xfrm>
          <a:prstGeom prst="rect">
            <a:avLst/>
          </a:prstGeom>
        </p:spPr>
        <p:txBody>
          <a:bodyPr/>
          <a:lstStyle>
            <a:lvl1pPr>
              <a:defRPr sz="2800"/>
            </a:lvl1pPr>
            <a:lvl2pPr>
              <a:defRPr sz="2400"/>
            </a:lvl2pPr>
            <a:lvl3pPr>
              <a:defRPr sz="2000"/>
            </a:lvl3pPr>
            <a:lvl4pPr>
              <a:defRPr sz="1800"/>
            </a:lvl4pPr>
            <a:lvl5pPr>
              <a:defRPr sz="1800"/>
            </a:lvl5pPr>
          </a:lstStyle>
          <a:p>
            <a:pPr lvl="0"/>
            <a:r>
              <a:rPr lang="en-US" dirty="0"/>
              <a:t>Click to edit bullet list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cxnSp>
        <p:nvCxnSpPr>
          <p:cNvPr id="6" name="Straight Connector 5"/>
          <p:cNvCxnSpPr/>
          <p:nvPr userDrawn="1"/>
        </p:nvCxnSpPr>
        <p:spPr bwMode="auto">
          <a:xfrm>
            <a:off x="755576" y="1628800"/>
            <a:ext cx="7776424" cy="0"/>
          </a:xfrm>
          <a:prstGeom prst="line">
            <a:avLst/>
          </a:prstGeom>
          <a:ln w="50800" cap="rnd">
            <a:gradFill flip="none" rotWithShape="1">
              <a:gsLst>
                <a:gs pos="0">
                  <a:srgbClr val="492F92"/>
                </a:gs>
                <a:gs pos="50000">
                  <a:schemeClr val="bg1"/>
                </a:gs>
                <a:gs pos="100000">
                  <a:srgbClr val="007C4D"/>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 name="Content Placeholder 2"/>
          <p:cNvSpPr>
            <a:spLocks noGrp="1"/>
          </p:cNvSpPr>
          <p:nvPr>
            <p:ph idx="10" hasCustomPrompt="1"/>
          </p:nvPr>
        </p:nvSpPr>
        <p:spPr>
          <a:xfrm>
            <a:off x="755576" y="1700809"/>
            <a:ext cx="7632848" cy="576064"/>
          </a:xfrm>
          <a:prstGeom prst="rect">
            <a:avLst/>
          </a:prstGeom>
        </p:spPr>
        <p:txBody>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3600" baseline="0">
                <a:solidFill>
                  <a:srgbClr val="492F92"/>
                </a:solidFill>
                <a:latin typeface="Ebrima" panose="02000000000000000000" pitchFamily="2" charset="0"/>
                <a:ea typeface="Ebrima" panose="02000000000000000000" pitchFamily="2" charset="0"/>
                <a:cs typeface="Ebrima" panose="02000000000000000000" pitchFamily="2" charset="0"/>
              </a:defRPr>
            </a:lvl1pPr>
            <a:lvl2pPr>
              <a:defRPr sz="2000">
                <a:latin typeface="Ebrima" panose="02000000000000000000" pitchFamily="2" charset="0"/>
                <a:ea typeface="Ebrima" panose="02000000000000000000" pitchFamily="2" charset="0"/>
                <a:cs typeface="Ebrima" panose="02000000000000000000" pitchFamily="2" charset="0"/>
              </a:defRPr>
            </a:lvl2pPr>
            <a:lvl3pPr>
              <a:defRPr sz="2000">
                <a:latin typeface="Ebrima" panose="02000000000000000000" pitchFamily="2" charset="0"/>
                <a:ea typeface="Ebrima" panose="02000000000000000000" pitchFamily="2" charset="0"/>
                <a:cs typeface="Ebrima" panose="02000000000000000000" pitchFamily="2" charset="0"/>
              </a:defRPr>
            </a:lvl3pPr>
            <a:lvl4pPr>
              <a:defRPr sz="2000">
                <a:latin typeface="Ebrima" panose="02000000000000000000" pitchFamily="2" charset="0"/>
                <a:ea typeface="Ebrima" panose="02000000000000000000" pitchFamily="2" charset="0"/>
                <a:cs typeface="Ebrima" panose="02000000000000000000" pitchFamily="2" charset="0"/>
              </a:defRPr>
            </a:lvl4pPr>
            <a:lvl5pPr>
              <a:defRPr sz="2000">
                <a:latin typeface="Ebrima" panose="02000000000000000000" pitchFamily="2" charset="0"/>
                <a:ea typeface="Ebrima" panose="02000000000000000000" pitchFamily="2" charset="0"/>
                <a:cs typeface="Ebrima" panose="02000000000000000000" pitchFamily="2" charset="0"/>
              </a:defRPr>
            </a:lvl5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en-US" sz="3600" dirty="0">
                <a:solidFill>
                  <a:srgbClr val="492F92"/>
                </a:solidFill>
                <a:latin typeface="Ebrima" panose="02000000000000000000" pitchFamily="2" charset="0"/>
                <a:ea typeface="Ebrima" panose="02000000000000000000" pitchFamily="2" charset="0"/>
                <a:cs typeface="Ebrima" panose="02000000000000000000" pitchFamily="2" charset="0"/>
              </a:rPr>
              <a:t>Click to edit sub-title</a:t>
            </a:r>
            <a:endParaRPr lang="en-GB" dirty="0"/>
          </a:p>
        </p:txBody>
      </p:sp>
    </p:spTree>
    <p:extLst>
      <p:ext uri="{BB962C8B-B14F-4D97-AF65-F5344CB8AC3E}">
        <p14:creationId xmlns:p14="http://schemas.microsoft.com/office/powerpoint/2010/main" val="33448389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0" y="0"/>
            <a:ext cx="1372529" cy="2376000"/>
          </a:xfrm>
          <a:prstGeom prst="rect">
            <a:avLst/>
          </a:prstGeom>
        </p:spPr>
      </p:pic>
      <p:pic>
        <p:nvPicPr>
          <p:cNvPr id="8" name="Picture 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772289" y="4482000"/>
            <a:ext cx="1371711" cy="2376000"/>
          </a:xfrm>
          <a:prstGeom prst="rect">
            <a:avLst/>
          </a:prstGeom>
        </p:spPr>
      </p:pic>
    </p:spTree>
    <p:extLst>
      <p:ext uri="{BB962C8B-B14F-4D97-AF65-F5344CB8AC3E}">
        <p14:creationId xmlns:p14="http://schemas.microsoft.com/office/powerpoint/2010/main" val="3899829061"/>
      </p:ext>
    </p:extLst>
  </p:cSld>
  <p:clrMap bg1="lt1" tx1="dk1" bg2="lt2" tx2="dk2" accent1="accent1" accent2="accent2" accent3="accent3" accent4="accent4" accent5="accent5" accent6="accent6" hlink="hlink" folHlink="folHlink"/>
  <p:sldLayoutIdLst>
    <p:sldLayoutId id="2147483677" r:id="rId1"/>
    <p:sldLayoutId id="2147483675" r:id="rId2"/>
    <p:sldLayoutId id="2147483676" r:id="rId3"/>
    <p:sldLayoutId id="2147483668" r:id="rId4"/>
    <p:sldLayoutId id="2147483666" r:id="rId5"/>
    <p:sldLayoutId id="2147483669" r:id="rId6"/>
    <p:sldLayoutId id="2147483670" r:id="rId7"/>
    <p:sldLayoutId id="2147483672" r:id="rId8"/>
    <p:sldLayoutId id="2147483671" r:id="rId9"/>
    <p:sldLayoutId id="2147483674" r:id="rId10"/>
    <p:sldLayoutId id="2147483673" r:id="rId11"/>
    <p:sldLayoutId id="2147483678" r:id="rId12"/>
    <p:sldLayoutId id="2147483679" r:id="rId13"/>
    <p:sldLayoutId id="2147483681"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1.xml"/><Relationship Id="rId7" Type="http://schemas.openxmlformats.org/officeDocument/2006/relationships/image" Target="../media/image6.jpeg"/><Relationship Id="rId2" Type="http://schemas.openxmlformats.org/officeDocument/2006/relationships/slideLayout" Target="../slideLayouts/slideLayout5.xml"/><Relationship Id="rId1" Type="http://schemas.openxmlformats.org/officeDocument/2006/relationships/tags" Target="../tags/tag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5.xml"/><Relationship Id="rId1" Type="http://schemas.openxmlformats.org/officeDocument/2006/relationships/tags" Target="../tags/tag3.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notesSlide" Target="../notesSlides/notesSlide13.xml"/><Relationship Id="rId7" Type="http://schemas.openxmlformats.org/officeDocument/2006/relationships/image" Target="../media/image26.jpeg"/><Relationship Id="rId2" Type="http://schemas.openxmlformats.org/officeDocument/2006/relationships/slideLayout" Target="../slideLayouts/slideLayout5.xml"/><Relationship Id="rId1" Type="http://schemas.openxmlformats.org/officeDocument/2006/relationships/tags" Target="../tags/tag4.xml"/><Relationship Id="rId6" Type="http://schemas.openxmlformats.org/officeDocument/2006/relationships/image" Target="../media/image25.jpeg"/><Relationship Id="rId5" Type="http://schemas.openxmlformats.org/officeDocument/2006/relationships/image" Target="../media/image24.jpe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5.xml"/><Relationship Id="rId1" Type="http://schemas.openxmlformats.org/officeDocument/2006/relationships/tags" Target="../tags/tag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35.jpeg"/><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image" Target="../media/image40.png"/><Relationship Id="rId7" Type="http://schemas.openxmlformats.org/officeDocument/2006/relationships/image" Target="../media/image44.jpeg"/><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jpeg"/></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xml"/><Relationship Id="rId1" Type="http://schemas.openxmlformats.org/officeDocument/2006/relationships/tags" Target="../tags/tag2.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0.xml"/><Relationship Id="rId1" Type="http://schemas.openxmlformats.org/officeDocument/2006/relationships/slideLayout" Target="../slideLayouts/slideLayout5.xml"/><Relationship Id="rId4" Type="http://schemas.openxmlformats.org/officeDocument/2006/relationships/image" Target="../media/image49.jp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60648"/>
            <a:ext cx="8229600" cy="1210146"/>
          </a:xfrm>
        </p:spPr>
        <p:txBody>
          <a:bodyPr/>
          <a:lstStyle/>
          <a:p>
            <a:r>
              <a:rPr lang="en-GB" dirty="0"/>
              <a:t>ENVIRONMENT TEAM</a:t>
            </a:r>
            <a:br>
              <a:rPr lang="en-GB" dirty="0"/>
            </a:br>
            <a:endParaRPr lang="en-GB" dirty="0"/>
          </a:p>
        </p:txBody>
      </p:sp>
      <p:sp>
        <p:nvSpPr>
          <p:cNvPr id="14" name="Content Placeholder 5"/>
          <p:cNvSpPr txBox="1">
            <a:spLocks/>
          </p:cNvSpPr>
          <p:nvPr/>
        </p:nvSpPr>
        <p:spPr>
          <a:xfrm>
            <a:off x="3169967" y="3521404"/>
            <a:ext cx="2907678" cy="862090"/>
          </a:xfrm>
          <a:prstGeom prst="rect">
            <a:avLst/>
          </a:prstGeom>
        </p:spPr>
        <p:txBody>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2000" kern="1200" baseline="0">
                <a:solidFill>
                  <a:schemeClr val="tx1"/>
                </a:solidFill>
                <a:latin typeface="Ebrima" panose="02000000000000000000" pitchFamily="2" charset="0"/>
                <a:ea typeface="Ebrima" panose="02000000000000000000" pitchFamily="2" charset="0"/>
                <a:cs typeface="Ebrima" panose="02000000000000000000" pitchFamily="2"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Ebrima" panose="02000000000000000000" pitchFamily="2" charset="0"/>
                <a:ea typeface="Ebrima" panose="02000000000000000000" pitchFamily="2" charset="0"/>
                <a:cs typeface="Ebrima" panose="02000000000000000000" pitchFamily="2"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Ebrima" panose="02000000000000000000" pitchFamily="2" charset="0"/>
                <a:ea typeface="Ebrima" panose="02000000000000000000" pitchFamily="2" charset="0"/>
                <a:cs typeface="Ebrima" panose="02000000000000000000" pitchFamily="2"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Ebrima" panose="02000000000000000000" pitchFamily="2" charset="0"/>
                <a:ea typeface="Ebrima" panose="02000000000000000000" pitchFamily="2" charset="0"/>
                <a:cs typeface="Ebrima" panose="02000000000000000000" pitchFamily="2"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Ebrima" panose="02000000000000000000" pitchFamily="2" charset="0"/>
                <a:ea typeface="Ebrima" panose="02000000000000000000" pitchFamily="2" charset="0"/>
                <a:cs typeface="Ebrima" panose="02000000000000000000" pitchFamily="2"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GB" sz="1600" dirty="0"/>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08204" y="2359606"/>
            <a:ext cx="1889447" cy="14314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69658" y="2345616"/>
            <a:ext cx="1907704" cy="1447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08204" y="3883479"/>
            <a:ext cx="1865153" cy="14555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70461" y="3883480"/>
            <a:ext cx="1906902" cy="14555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6288"/>
          <a:stretch/>
        </p:blipFill>
        <p:spPr bwMode="auto">
          <a:xfrm>
            <a:off x="7291065" y="5426347"/>
            <a:ext cx="1889447" cy="1431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Subtitle 2"/>
          <p:cNvSpPr txBox="1">
            <a:spLocks/>
          </p:cNvSpPr>
          <p:nvPr/>
        </p:nvSpPr>
        <p:spPr>
          <a:xfrm>
            <a:off x="600634" y="2345616"/>
            <a:ext cx="4731864" cy="4512134"/>
          </a:xfrm>
          <a:prstGeom prst="rect">
            <a:avLst/>
          </a:prstGeom>
        </p:spPr>
        <p:txBody>
          <a:bodyPr vert="horz" lIns="91440" tIns="45720" rIns="91440" bIns="45720" rtlCol="0">
            <a:normAutofit fontScale="475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5100" b="1" dirty="0">
                <a:solidFill>
                  <a:schemeClr val="accent2">
                    <a:lumMod val="75000"/>
                  </a:schemeClr>
                </a:solidFill>
              </a:rPr>
              <a:t>Historic Environment </a:t>
            </a:r>
          </a:p>
          <a:p>
            <a:pPr marL="571500" indent="-571500">
              <a:buFont typeface="Arial" panose="020B0604020202020204" pitchFamily="34" charset="0"/>
              <a:buChar char="•"/>
            </a:pPr>
            <a:r>
              <a:rPr lang="en-GB" sz="4400" dirty="0"/>
              <a:t>Building Conservation</a:t>
            </a:r>
          </a:p>
          <a:p>
            <a:pPr marL="571500" indent="-571500">
              <a:buFont typeface="Arial" panose="020B0604020202020204" pitchFamily="34" charset="0"/>
              <a:buChar char="•"/>
            </a:pPr>
            <a:r>
              <a:rPr lang="en-GB" sz="4400" dirty="0"/>
              <a:t>Archaeology</a:t>
            </a:r>
          </a:p>
          <a:p>
            <a:pPr marL="571500" indent="-571500">
              <a:buFont typeface="Arial" panose="020B0604020202020204" pitchFamily="34" charset="0"/>
              <a:buChar char="•"/>
            </a:pPr>
            <a:r>
              <a:rPr lang="en-GB" sz="4400" dirty="0"/>
              <a:t>Historic Environment Record</a:t>
            </a:r>
          </a:p>
          <a:p>
            <a:pPr marL="1028700" lvl="1" indent="-571500">
              <a:buFont typeface="Arial" panose="020B0604020202020204" pitchFamily="34" charset="0"/>
              <a:buChar char="•"/>
            </a:pPr>
            <a:endParaRPr lang="en-GB" sz="4400" b="1" dirty="0"/>
          </a:p>
          <a:p>
            <a:pPr algn="l"/>
            <a:r>
              <a:rPr lang="en-GB" sz="5100" b="1" dirty="0">
                <a:solidFill>
                  <a:schemeClr val="accent3">
                    <a:lumMod val="75000"/>
                  </a:schemeClr>
                </a:solidFill>
              </a:rPr>
              <a:t>Natural Environment </a:t>
            </a:r>
          </a:p>
          <a:p>
            <a:pPr marL="571500" indent="-571500">
              <a:buFont typeface="Arial" panose="020B0604020202020204" pitchFamily="34" charset="0"/>
              <a:buChar char="•"/>
            </a:pPr>
            <a:r>
              <a:rPr lang="en-GB" sz="4400" dirty="0"/>
              <a:t>Trees and Forestry</a:t>
            </a:r>
          </a:p>
          <a:p>
            <a:pPr marL="571500" indent="-571500">
              <a:buFont typeface="Arial" panose="020B0604020202020204" pitchFamily="34" charset="0"/>
              <a:buChar char="•"/>
            </a:pPr>
            <a:r>
              <a:rPr lang="en-GB" sz="4400" dirty="0"/>
              <a:t>Biodiversity</a:t>
            </a:r>
          </a:p>
          <a:p>
            <a:pPr marL="571500" indent="-571500">
              <a:buFont typeface="Arial" panose="020B0604020202020204" pitchFamily="34" charset="0"/>
              <a:buChar char="•"/>
            </a:pPr>
            <a:r>
              <a:rPr lang="en-GB" sz="4400" dirty="0"/>
              <a:t>Ecology</a:t>
            </a:r>
          </a:p>
          <a:p>
            <a:pPr marL="571500" indent="-571500">
              <a:buFont typeface="Arial" panose="020B0604020202020204" pitchFamily="34" charset="0"/>
              <a:buChar char="•"/>
            </a:pPr>
            <a:r>
              <a:rPr lang="en-GB" sz="4400" dirty="0"/>
              <a:t>World Heritage</a:t>
            </a:r>
          </a:p>
          <a:p>
            <a:pPr algn="l"/>
            <a:endParaRPr lang="en-GB" sz="4400" b="1" dirty="0">
              <a:solidFill>
                <a:schemeClr val="tx2">
                  <a:lumMod val="75000"/>
                </a:schemeClr>
              </a:solidFill>
            </a:endParaRPr>
          </a:p>
          <a:p>
            <a:r>
              <a:rPr lang="en-GB" sz="5100" b="1" dirty="0">
                <a:solidFill>
                  <a:schemeClr val="tx2">
                    <a:lumMod val="75000"/>
                  </a:schemeClr>
                </a:solidFill>
              </a:rPr>
              <a:t>Outdoor Access </a:t>
            </a:r>
          </a:p>
          <a:p>
            <a:pPr marL="571500" indent="-571500">
              <a:buFont typeface="Arial" panose="020B0604020202020204" pitchFamily="34" charset="0"/>
              <a:buChar char="•"/>
            </a:pPr>
            <a:r>
              <a:rPr lang="en-GB" sz="4400" dirty="0"/>
              <a:t>Core Paths and Public Rights of Way </a:t>
            </a:r>
          </a:p>
          <a:p>
            <a:pPr marL="571500" indent="-571500">
              <a:buFont typeface="Arial" panose="020B0604020202020204" pitchFamily="34" charset="0"/>
              <a:buChar char="•"/>
            </a:pPr>
            <a:r>
              <a:rPr lang="en-GB" sz="4400" dirty="0"/>
              <a:t>Long Distance Routes</a:t>
            </a:r>
          </a:p>
          <a:p>
            <a:pPr marL="571500" indent="-571500">
              <a:buFont typeface="Arial" panose="020B0604020202020204" pitchFamily="34" charset="0"/>
              <a:buChar char="•"/>
            </a:pPr>
            <a:r>
              <a:rPr lang="en-GB" sz="4400" dirty="0"/>
              <a:t>Access Rangers</a:t>
            </a:r>
          </a:p>
          <a:p>
            <a:pPr marL="571500" indent="-571500">
              <a:buFont typeface="Arial" panose="020B0604020202020204" pitchFamily="34" charset="0"/>
              <a:buChar char="•"/>
            </a:pPr>
            <a:r>
              <a:rPr lang="en-GB" sz="4400" dirty="0"/>
              <a:t>Countryside facilities </a:t>
            </a:r>
            <a:endParaRPr lang="en-GB" sz="4400" b="1" dirty="0">
              <a:solidFill>
                <a:schemeClr val="tx1"/>
              </a:solidFill>
            </a:endParaRPr>
          </a:p>
        </p:txBody>
      </p:sp>
      <p:sp>
        <p:nvSpPr>
          <p:cNvPr id="2" name="TextBox 1">
            <a:extLst>
              <a:ext uri="{FF2B5EF4-FFF2-40B4-BE49-F238E27FC236}">
                <a16:creationId xmlns:a16="http://schemas.microsoft.com/office/drawing/2014/main" id="{08344568-516B-4CA7-8A09-5C70D433A63A}"/>
              </a:ext>
            </a:extLst>
          </p:cNvPr>
          <p:cNvSpPr txBox="1"/>
          <p:nvPr/>
        </p:nvSpPr>
        <p:spPr>
          <a:xfrm>
            <a:off x="683568" y="908720"/>
            <a:ext cx="7920880" cy="646331"/>
          </a:xfrm>
          <a:prstGeom prst="rect">
            <a:avLst/>
          </a:prstGeom>
          <a:noFill/>
        </p:spPr>
        <p:txBody>
          <a:bodyPr wrap="square" rtlCol="0">
            <a:spAutoFit/>
          </a:bodyPr>
          <a:lstStyle/>
          <a:p>
            <a:pPr algn="ctr"/>
            <a:r>
              <a:rPr lang="en-GB" dirty="0"/>
              <a:t>Providing advice on the countryside, heritage and natural resources to Council services, members and the public</a:t>
            </a:r>
          </a:p>
        </p:txBody>
      </p:sp>
      <p:pic>
        <p:nvPicPr>
          <p:cNvPr id="12" name="Picture 5">
            <a:extLst>
              <a:ext uri="{FF2B5EF4-FFF2-40B4-BE49-F238E27FC236}">
                <a16:creationId xmlns:a16="http://schemas.microsoft.com/office/drawing/2014/main" id="{80ADFA93-787C-4AFB-BA71-FCBDE0F5B002}"/>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8891" r="5495"/>
          <a:stretch/>
        </p:blipFill>
        <p:spPr bwMode="auto">
          <a:xfrm>
            <a:off x="5332498" y="5429850"/>
            <a:ext cx="1865153" cy="1455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81844E94-9BD3-4FAD-AEA5-226AFA06D71A}"/>
              </a:ext>
            </a:extLst>
          </p:cNvPr>
          <p:cNvSpPr txBox="1"/>
          <p:nvPr/>
        </p:nvSpPr>
        <p:spPr>
          <a:xfrm>
            <a:off x="657296" y="1759373"/>
            <a:ext cx="6480720" cy="369332"/>
          </a:xfrm>
          <a:prstGeom prst="rect">
            <a:avLst/>
          </a:prstGeom>
          <a:noFill/>
        </p:spPr>
        <p:txBody>
          <a:bodyPr wrap="square" rtlCol="0">
            <a:spAutoFit/>
          </a:bodyPr>
          <a:lstStyle/>
          <a:p>
            <a:r>
              <a:rPr lang="en-GB" b="1" dirty="0"/>
              <a:t>Andrew Puls </a:t>
            </a:r>
            <a:r>
              <a:rPr lang="en-GB" dirty="0"/>
              <a:t>| Environment Team Leader / Conservation Officer</a:t>
            </a:r>
          </a:p>
        </p:txBody>
      </p:sp>
    </p:spTree>
    <p:custDataLst>
      <p:tags r:id="rId1"/>
    </p:custDataLst>
    <p:extLst>
      <p:ext uri="{BB962C8B-B14F-4D97-AF65-F5344CB8AC3E}">
        <p14:creationId xmlns:p14="http://schemas.microsoft.com/office/powerpoint/2010/main" val="1342482399"/>
      </p:ext>
    </p:extLst>
  </p:cSld>
  <p:clrMapOvr>
    <a:masterClrMapping/>
  </p:clrMapOvr>
  <mc:AlternateContent xmlns:mc="http://schemas.openxmlformats.org/markup-compatibility/2006" xmlns:p14="http://schemas.microsoft.com/office/powerpoint/2010/main">
    <mc:Choice Requires="p14">
      <p:transition spd="slow" p14:dur="2000" advTm="46397"/>
    </mc:Choice>
    <mc:Fallback xmlns="">
      <p:transition spd="slow" advTm="4639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11">
                                            <p:txEl>
                                              <p:pRg st="1" end="1"/>
                                            </p:txEl>
                                          </p:spTgt>
                                        </p:tgtEl>
                                        <p:attrNameLst>
                                          <p:attrName>style.color</p:attrName>
                                        </p:attrNameLst>
                                      </p:cBhvr>
                                      <p:to>
                                        <a:schemeClr val="accent2"/>
                                      </p:to>
                                    </p:animClr>
                                  </p:childTnLst>
                                  <p:subTnLst>
                                    <p:animClr clrSpc="rgb" dir="cw">
                                      <p:cBhvr override="childStyle">
                                        <p:cTn dur="1" fill="hold" display="0" masterRel="nextClick" afterEffect="1"/>
                                        <p:tgtEl>
                                          <p:spTgt spid="11">
                                            <p:txEl>
                                              <p:pRg st="1" end="1"/>
                                            </p:txEl>
                                          </p:spTgt>
                                        </p:tgtEl>
                                        <p:attrNameLst>
                                          <p:attrName>ppt_c</p:attrName>
                                        </p:attrNameLst>
                                      </p:cBhvr>
                                      <p:to>
                                        <a:schemeClr val="accent2"/>
                                      </p:to>
                                    </p:animClr>
                                  </p:subTnLst>
                                </p:cTn>
                              </p:par>
                              <p:par>
                                <p:cTn id="7" presetID="3" presetClass="emph" presetSubtype="2" fill="hold" nodeType="withEffect">
                                  <p:stCondLst>
                                    <p:cond delay="0"/>
                                  </p:stCondLst>
                                  <p:childTnLst>
                                    <p:animClr clrSpc="rgb" dir="cw">
                                      <p:cBhvr override="childStyle">
                                        <p:cTn id="8" dur="2000" fill="hold"/>
                                        <p:tgtEl>
                                          <p:spTgt spid="11">
                                            <p:txEl>
                                              <p:pRg st="2" end="2"/>
                                            </p:txEl>
                                          </p:spTgt>
                                        </p:tgtEl>
                                        <p:attrNameLst>
                                          <p:attrName>style.color</p:attrName>
                                        </p:attrNameLst>
                                      </p:cBhvr>
                                      <p:to>
                                        <a:schemeClr val="accent2"/>
                                      </p:to>
                                    </p:animClr>
                                  </p:childTnLst>
                                </p:cTn>
                              </p:par>
                              <p:par>
                                <p:cTn id="9" presetID="3" presetClass="emph" presetSubtype="2" fill="hold" nodeType="withEffect">
                                  <p:stCondLst>
                                    <p:cond delay="0"/>
                                  </p:stCondLst>
                                  <p:childTnLst>
                                    <p:animClr clrSpc="rgb" dir="cw">
                                      <p:cBhvr override="childStyle">
                                        <p:cTn id="10" dur="2000" fill="hold"/>
                                        <p:tgtEl>
                                          <p:spTgt spid="11">
                                            <p:txEl>
                                              <p:pRg st="6" end="6"/>
                                            </p:txEl>
                                          </p:spTgt>
                                        </p:tgtEl>
                                        <p:attrNameLst>
                                          <p:attrName>style.color</p:attrName>
                                        </p:attrNameLst>
                                      </p:cBhvr>
                                      <p:to>
                                        <a:schemeClr val="accent2"/>
                                      </p:to>
                                    </p:animClr>
                                  </p:childTnLst>
                                </p:cTn>
                              </p:par>
                              <p:par>
                                <p:cTn id="11" presetID="3" presetClass="emph" presetSubtype="2" fill="hold" nodeType="withEffect">
                                  <p:stCondLst>
                                    <p:cond delay="0"/>
                                  </p:stCondLst>
                                  <p:childTnLst>
                                    <p:animClr clrSpc="rgb" dir="cw">
                                      <p:cBhvr override="childStyle">
                                        <p:cTn id="12" dur="2000" fill="hold"/>
                                        <p:tgtEl>
                                          <p:spTgt spid="11">
                                            <p:txEl>
                                              <p:pRg st="12" end="12"/>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3108"/>
          <a:stretch/>
        </p:blipFill>
        <p:spPr bwMode="auto">
          <a:xfrm>
            <a:off x="-181696" y="701855"/>
            <a:ext cx="9507392" cy="5454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76398464"/>
      </p:ext>
    </p:extLst>
  </p:cSld>
  <p:clrMapOvr>
    <a:masterClrMapping/>
  </p:clrMapOvr>
  <mc:AlternateContent xmlns:mc="http://schemas.openxmlformats.org/markup-compatibility/2006" xmlns:p14="http://schemas.microsoft.com/office/powerpoint/2010/main">
    <mc:Choice Requires="p14">
      <p:transition spd="med" p14:dur="700" advTm="7995">
        <p:fade/>
      </p:transition>
    </mc:Choice>
    <mc:Fallback xmlns="">
      <p:transition spd="med" advTm="7995">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CD2A3-862A-4B62-9BE3-0398C9BBB061}"/>
              </a:ext>
            </a:extLst>
          </p:cNvPr>
          <p:cNvSpPr>
            <a:spLocks noGrp="1"/>
          </p:cNvSpPr>
          <p:nvPr>
            <p:ph type="title"/>
          </p:nvPr>
        </p:nvSpPr>
        <p:spPr/>
        <p:txBody>
          <a:bodyPr/>
          <a:lstStyle/>
          <a:p>
            <a:r>
              <a:rPr lang="en-GB" dirty="0">
                <a:latin typeface="Arial" panose="020B0604020202020204" pitchFamily="34" charset="0"/>
                <a:cs typeface="Arial" panose="020B0604020202020204" pitchFamily="34" charset="0"/>
              </a:rPr>
              <a:t>Listed Buildings</a:t>
            </a:r>
            <a:br>
              <a:rPr lang="en-GB" dirty="0">
                <a:latin typeface="Arial" panose="020B0604020202020204" pitchFamily="34" charset="0"/>
                <a:cs typeface="Arial" panose="020B0604020202020204" pitchFamily="34" charset="0"/>
              </a:rPr>
            </a:br>
            <a:r>
              <a:rPr lang="en-GB" sz="2800" dirty="0">
                <a:latin typeface="Arial" panose="020B0604020202020204" pitchFamily="34" charset="0"/>
                <a:cs typeface="Arial" panose="020B0604020202020204" pitchFamily="34" charset="0"/>
              </a:rPr>
              <a:t>The A, B, Cs…</a:t>
            </a:r>
            <a:endParaRPr lang="en-GB"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7325AB66-D1A4-4A3C-B04E-B26C10B7A9DC}"/>
              </a:ext>
            </a:extLst>
          </p:cNvPr>
          <p:cNvSpPr>
            <a:spLocks noGrp="1"/>
          </p:cNvSpPr>
          <p:nvPr>
            <p:ph idx="1"/>
          </p:nvPr>
        </p:nvSpPr>
        <p:spPr>
          <a:xfrm>
            <a:off x="755576" y="1988840"/>
            <a:ext cx="7632848" cy="4032449"/>
          </a:xfrm>
        </p:spPr>
        <p:txBody>
          <a:bodyPr/>
          <a:lstStyle/>
          <a:p>
            <a:pPr algn="l" rtl="0"/>
            <a:r>
              <a:rPr lang="en-GB" b="1" i="0" dirty="0">
                <a:solidFill>
                  <a:srgbClr val="000000"/>
                </a:solidFill>
                <a:effectLst/>
                <a:latin typeface="Arial" panose="020B0604020202020204" pitchFamily="34" charset="0"/>
                <a:cs typeface="Arial" panose="020B0604020202020204" pitchFamily="34" charset="0"/>
              </a:rPr>
              <a:t>Category A: </a:t>
            </a:r>
            <a:r>
              <a:rPr lang="en-GB" b="0" i="0" dirty="0">
                <a:solidFill>
                  <a:srgbClr val="000000"/>
                </a:solidFill>
                <a:effectLst/>
                <a:latin typeface="Arial" panose="020B0604020202020204" pitchFamily="34" charset="0"/>
                <a:cs typeface="Arial" panose="020B0604020202020204" pitchFamily="34" charset="0"/>
              </a:rPr>
              <a:t>buildings of special architectural or historic interest which are </a:t>
            </a:r>
            <a:r>
              <a:rPr lang="en-GB" b="0" i="1" dirty="0">
                <a:solidFill>
                  <a:srgbClr val="000000"/>
                </a:solidFill>
                <a:effectLst/>
                <a:latin typeface="Arial" panose="020B0604020202020204" pitchFamily="34" charset="0"/>
                <a:cs typeface="Arial" panose="020B0604020202020204" pitchFamily="34" charset="0"/>
              </a:rPr>
              <a:t>outstanding</a:t>
            </a:r>
            <a:r>
              <a:rPr lang="en-GB" b="0" i="0" dirty="0">
                <a:solidFill>
                  <a:srgbClr val="000000"/>
                </a:solidFill>
                <a:effectLst/>
                <a:latin typeface="Arial" panose="020B0604020202020204" pitchFamily="34" charset="0"/>
                <a:cs typeface="Arial" panose="020B0604020202020204" pitchFamily="34" charset="0"/>
              </a:rPr>
              <a:t> examples of a particular period, style or building type.</a:t>
            </a:r>
          </a:p>
          <a:p>
            <a:pPr algn="l" rtl="0"/>
            <a:endParaRPr lang="en-GB" b="1" i="0" dirty="0">
              <a:solidFill>
                <a:srgbClr val="000000"/>
              </a:solidFill>
              <a:effectLst/>
              <a:latin typeface="Arial" panose="020B0604020202020204" pitchFamily="34" charset="0"/>
              <a:cs typeface="Arial" panose="020B0604020202020204" pitchFamily="34" charset="0"/>
            </a:endParaRPr>
          </a:p>
          <a:p>
            <a:pPr algn="l" rtl="0"/>
            <a:r>
              <a:rPr lang="en-GB" b="1" i="0" dirty="0">
                <a:solidFill>
                  <a:srgbClr val="000000"/>
                </a:solidFill>
                <a:effectLst/>
                <a:latin typeface="Arial" panose="020B0604020202020204" pitchFamily="34" charset="0"/>
                <a:cs typeface="Arial" panose="020B0604020202020204" pitchFamily="34" charset="0"/>
              </a:rPr>
              <a:t>Category B: </a:t>
            </a:r>
            <a:r>
              <a:rPr lang="en-GB" b="0" i="0" dirty="0">
                <a:solidFill>
                  <a:srgbClr val="000000"/>
                </a:solidFill>
                <a:effectLst/>
                <a:latin typeface="Arial" panose="020B0604020202020204" pitchFamily="34" charset="0"/>
                <a:cs typeface="Arial" panose="020B0604020202020204" pitchFamily="34" charset="0"/>
              </a:rPr>
              <a:t>buildings of special architectural or historic interest which are </a:t>
            </a:r>
            <a:r>
              <a:rPr lang="en-GB" b="0" i="1" dirty="0">
                <a:solidFill>
                  <a:srgbClr val="000000"/>
                </a:solidFill>
                <a:effectLst/>
                <a:latin typeface="Arial" panose="020B0604020202020204" pitchFamily="34" charset="0"/>
                <a:cs typeface="Arial" panose="020B0604020202020204" pitchFamily="34" charset="0"/>
              </a:rPr>
              <a:t>major</a:t>
            </a:r>
            <a:r>
              <a:rPr lang="en-GB" b="0" i="0" dirty="0">
                <a:solidFill>
                  <a:srgbClr val="000000"/>
                </a:solidFill>
                <a:effectLst/>
                <a:latin typeface="Arial" panose="020B0604020202020204" pitchFamily="34" charset="0"/>
                <a:cs typeface="Arial" panose="020B0604020202020204" pitchFamily="34" charset="0"/>
              </a:rPr>
              <a:t> examples of a particular period, style or building type.</a:t>
            </a:r>
          </a:p>
          <a:p>
            <a:pPr algn="l" rtl="0"/>
            <a:endParaRPr lang="en-GB" b="1" i="0" dirty="0">
              <a:solidFill>
                <a:srgbClr val="000000"/>
              </a:solidFill>
              <a:effectLst/>
              <a:latin typeface="Arial" panose="020B0604020202020204" pitchFamily="34" charset="0"/>
              <a:cs typeface="Arial" panose="020B0604020202020204" pitchFamily="34" charset="0"/>
            </a:endParaRPr>
          </a:p>
          <a:p>
            <a:pPr algn="l" rtl="0"/>
            <a:r>
              <a:rPr lang="en-GB" b="1" i="0" dirty="0">
                <a:solidFill>
                  <a:srgbClr val="000000"/>
                </a:solidFill>
                <a:effectLst/>
                <a:latin typeface="Arial" panose="020B0604020202020204" pitchFamily="34" charset="0"/>
                <a:cs typeface="Arial" panose="020B0604020202020204" pitchFamily="34" charset="0"/>
              </a:rPr>
              <a:t>Category C</a:t>
            </a:r>
            <a:r>
              <a:rPr lang="en-GB" b="0" i="0" dirty="0">
                <a:solidFill>
                  <a:srgbClr val="000000"/>
                </a:solidFill>
                <a:effectLst/>
                <a:latin typeface="Arial" panose="020B0604020202020204" pitchFamily="34" charset="0"/>
                <a:cs typeface="Arial" panose="020B0604020202020204" pitchFamily="34" charset="0"/>
              </a:rPr>
              <a:t>: buildings of special architectural or historic interest which are </a:t>
            </a:r>
            <a:r>
              <a:rPr lang="en-GB" b="0" i="1" dirty="0">
                <a:solidFill>
                  <a:srgbClr val="000000"/>
                </a:solidFill>
                <a:effectLst/>
                <a:latin typeface="Arial" panose="020B0604020202020204" pitchFamily="34" charset="0"/>
                <a:cs typeface="Arial" panose="020B0604020202020204" pitchFamily="34" charset="0"/>
              </a:rPr>
              <a:t>representative</a:t>
            </a:r>
            <a:r>
              <a:rPr lang="en-GB" b="0" i="0" dirty="0">
                <a:solidFill>
                  <a:srgbClr val="000000"/>
                </a:solidFill>
                <a:effectLst/>
                <a:latin typeface="Arial" panose="020B0604020202020204" pitchFamily="34" charset="0"/>
                <a:cs typeface="Arial" panose="020B0604020202020204" pitchFamily="34" charset="0"/>
              </a:rPr>
              <a:t> examples of a period, style or building type.</a:t>
            </a:r>
          </a:p>
          <a:p>
            <a:pPr algn="l" rtl="0">
              <a:buFont typeface="Arial" panose="020B0604020202020204" pitchFamily="34" charset="0"/>
              <a:buChar char="•"/>
            </a:pPr>
            <a:endParaRPr lang="en-GB" b="0" i="0" dirty="0">
              <a:solidFill>
                <a:srgbClr val="000000"/>
              </a:solidFill>
              <a:effectLst/>
              <a:latin typeface="univers" panose="020B0503020202020204" pitchFamily="34" charset="0"/>
            </a:endParaRPr>
          </a:p>
        </p:txBody>
      </p:sp>
    </p:spTree>
    <p:extLst>
      <p:ext uri="{BB962C8B-B14F-4D97-AF65-F5344CB8AC3E}">
        <p14:creationId xmlns:p14="http://schemas.microsoft.com/office/powerpoint/2010/main" val="2464328191"/>
      </p:ext>
    </p:extLst>
  </p:cSld>
  <p:clrMapOvr>
    <a:masterClrMapping/>
  </p:clrMapOvr>
  <mc:AlternateContent xmlns:mc="http://schemas.openxmlformats.org/markup-compatibility/2006" xmlns:p14="http://schemas.microsoft.com/office/powerpoint/2010/main">
    <mc:Choice Requires="p14">
      <p:transition spd="slow" p14:dur="2000" advTm="26604"/>
    </mc:Choice>
    <mc:Fallback xmlns="">
      <p:transition spd="slow" advTm="26604"/>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0DDDC872-9C7C-4F6F-9F71-F7CB650CED42}"/>
              </a:ext>
            </a:extLst>
          </p:cNvPr>
          <p:cNvPicPr>
            <a:picLocks noChangeAspect="1"/>
          </p:cNvPicPr>
          <p:nvPr/>
        </p:nvPicPr>
        <p:blipFill>
          <a:blip r:embed="rId4"/>
          <a:stretch>
            <a:fillRect/>
          </a:stretch>
        </p:blipFill>
        <p:spPr>
          <a:xfrm>
            <a:off x="5519561" y="1964262"/>
            <a:ext cx="3660951" cy="4957906"/>
          </a:xfrm>
          <a:prstGeom prst="rect">
            <a:avLst/>
          </a:prstGeom>
        </p:spPr>
      </p:pic>
      <p:sp>
        <p:nvSpPr>
          <p:cNvPr id="2" name="Title 1">
            <a:extLst>
              <a:ext uri="{FF2B5EF4-FFF2-40B4-BE49-F238E27FC236}">
                <a16:creationId xmlns:a16="http://schemas.microsoft.com/office/drawing/2014/main" id="{0CF0AB05-FFF2-488E-B280-7A4911E56868}"/>
              </a:ext>
            </a:extLst>
          </p:cNvPr>
          <p:cNvSpPr>
            <a:spLocks noGrp="1"/>
          </p:cNvSpPr>
          <p:nvPr>
            <p:ph type="title"/>
          </p:nvPr>
        </p:nvSpPr>
        <p:spPr/>
        <p:txBody>
          <a:bodyPr/>
          <a:lstStyle/>
          <a:p>
            <a:r>
              <a:rPr lang="en-GB" dirty="0">
                <a:latin typeface="Arial" panose="020B0604020202020204" pitchFamily="34" charset="0"/>
                <a:cs typeface="Arial" panose="020B0604020202020204" pitchFamily="34" charset="0"/>
              </a:rPr>
              <a:t>Listed Buildings</a:t>
            </a:r>
            <a:br>
              <a:rPr lang="en-GB" dirty="0">
                <a:latin typeface="Arial" panose="020B0604020202020204" pitchFamily="34" charset="0"/>
                <a:cs typeface="Arial" panose="020B0604020202020204" pitchFamily="34" charset="0"/>
              </a:rPr>
            </a:br>
            <a:r>
              <a:rPr lang="en-GB" sz="2800" dirty="0">
                <a:latin typeface="Arial" panose="020B0604020202020204" pitchFamily="34" charset="0"/>
                <a:cs typeface="Arial" panose="020B0604020202020204" pitchFamily="34" charset="0"/>
              </a:rPr>
              <a:t>What is covered by a Listing?</a:t>
            </a:r>
            <a:endParaRPr lang="en-GB" dirty="0">
              <a:latin typeface="Arial" panose="020B0604020202020204" pitchFamily="34" charset="0"/>
              <a:cs typeface="Arial" panose="020B0604020202020204" pitchFamily="34" charset="0"/>
            </a:endParaRPr>
          </a:p>
        </p:txBody>
      </p:sp>
      <p:sp>
        <p:nvSpPr>
          <p:cNvPr id="8" name="Multiplication Sign 7">
            <a:extLst>
              <a:ext uri="{FF2B5EF4-FFF2-40B4-BE49-F238E27FC236}">
                <a16:creationId xmlns:a16="http://schemas.microsoft.com/office/drawing/2014/main" id="{0166CAF7-268D-4D2B-9622-A2B4C5085FDB}"/>
              </a:ext>
            </a:extLst>
          </p:cNvPr>
          <p:cNvSpPr/>
          <p:nvPr/>
        </p:nvSpPr>
        <p:spPr>
          <a:xfrm>
            <a:off x="2525271" y="1620415"/>
            <a:ext cx="936104" cy="1440160"/>
          </a:xfrm>
          <a:prstGeom prst="mathMultiply">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Multiplication Sign 8">
            <a:extLst>
              <a:ext uri="{FF2B5EF4-FFF2-40B4-BE49-F238E27FC236}">
                <a16:creationId xmlns:a16="http://schemas.microsoft.com/office/drawing/2014/main" id="{56679E46-6586-4BBA-8F24-E6FB6B4386C2}"/>
              </a:ext>
            </a:extLst>
          </p:cNvPr>
          <p:cNvSpPr/>
          <p:nvPr/>
        </p:nvSpPr>
        <p:spPr>
          <a:xfrm>
            <a:off x="4463988" y="2564904"/>
            <a:ext cx="936104" cy="1440160"/>
          </a:xfrm>
          <a:prstGeom prst="mathMultiply">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Multiplication Sign 9">
            <a:extLst>
              <a:ext uri="{FF2B5EF4-FFF2-40B4-BE49-F238E27FC236}">
                <a16:creationId xmlns:a16="http://schemas.microsoft.com/office/drawing/2014/main" id="{26B57031-2DCC-4525-942F-21E3F36B0CB9}"/>
              </a:ext>
            </a:extLst>
          </p:cNvPr>
          <p:cNvSpPr/>
          <p:nvPr/>
        </p:nvSpPr>
        <p:spPr>
          <a:xfrm>
            <a:off x="4107614" y="3501008"/>
            <a:ext cx="936104" cy="1440160"/>
          </a:xfrm>
          <a:prstGeom prst="mathMultiply">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Multiplication Sign 10">
            <a:extLst>
              <a:ext uri="{FF2B5EF4-FFF2-40B4-BE49-F238E27FC236}">
                <a16:creationId xmlns:a16="http://schemas.microsoft.com/office/drawing/2014/main" id="{D5FBA452-6E89-4920-8160-FA40806A189D}"/>
              </a:ext>
            </a:extLst>
          </p:cNvPr>
          <p:cNvSpPr/>
          <p:nvPr/>
        </p:nvSpPr>
        <p:spPr>
          <a:xfrm>
            <a:off x="5229726" y="4509120"/>
            <a:ext cx="890446" cy="1570838"/>
          </a:xfrm>
          <a:prstGeom prst="mathMultiply">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Content Placeholder 2">
            <a:extLst>
              <a:ext uri="{FF2B5EF4-FFF2-40B4-BE49-F238E27FC236}">
                <a16:creationId xmlns:a16="http://schemas.microsoft.com/office/drawing/2014/main" id="{6057CC65-5C1D-4E23-A13B-4014126C49E0}"/>
              </a:ext>
            </a:extLst>
          </p:cNvPr>
          <p:cNvSpPr txBox="1">
            <a:spLocks/>
          </p:cNvSpPr>
          <p:nvPr/>
        </p:nvSpPr>
        <p:spPr>
          <a:xfrm>
            <a:off x="899592" y="3036403"/>
            <a:ext cx="7632848" cy="497162"/>
          </a:xfrm>
          <a:prstGeom prst="rect">
            <a:avLst/>
          </a:prstGeom>
        </p:spPr>
        <p:txBody>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2000" kern="1200" baseline="0">
                <a:solidFill>
                  <a:schemeClr val="tx1"/>
                </a:solidFill>
                <a:latin typeface="Ebrima" panose="02000000000000000000" pitchFamily="2" charset="0"/>
                <a:ea typeface="Ebrima" panose="02000000000000000000" pitchFamily="2" charset="0"/>
                <a:cs typeface="Ebrima" panose="02000000000000000000" pitchFamily="2"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Ebrima" panose="02000000000000000000" pitchFamily="2" charset="0"/>
                <a:ea typeface="Ebrima" panose="02000000000000000000" pitchFamily="2" charset="0"/>
                <a:cs typeface="Ebrima" panose="02000000000000000000" pitchFamily="2"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Ebrima" panose="02000000000000000000" pitchFamily="2" charset="0"/>
                <a:ea typeface="Ebrima" panose="02000000000000000000" pitchFamily="2" charset="0"/>
                <a:cs typeface="Ebrima" panose="02000000000000000000" pitchFamily="2"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Ebrima" panose="02000000000000000000" pitchFamily="2" charset="0"/>
                <a:ea typeface="Ebrima" panose="02000000000000000000" pitchFamily="2" charset="0"/>
                <a:cs typeface="Ebrima" panose="02000000000000000000" pitchFamily="2"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Ebrima" panose="02000000000000000000" pitchFamily="2" charset="0"/>
                <a:ea typeface="Ebrima" panose="02000000000000000000" pitchFamily="2" charset="0"/>
                <a:cs typeface="Ebrima" panose="02000000000000000000" pitchFamily="2"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dirty="0">
                <a:latin typeface="Arial" panose="020B0604020202020204" pitchFamily="34" charset="0"/>
                <a:cs typeface="Arial" panose="020B0604020202020204" pitchFamily="34" charset="0"/>
              </a:rPr>
              <a:t>Only the outside of the building…</a:t>
            </a:r>
          </a:p>
          <a:p>
            <a:endParaRPr lang="en-GB" dirty="0">
              <a:latin typeface="Arial" panose="020B0604020202020204" pitchFamily="34" charset="0"/>
              <a:cs typeface="Arial" panose="020B0604020202020204" pitchFamily="34" charset="0"/>
            </a:endParaRPr>
          </a:p>
          <a:p>
            <a:endParaRPr lang="en-GB" dirty="0"/>
          </a:p>
        </p:txBody>
      </p:sp>
      <p:sp>
        <p:nvSpPr>
          <p:cNvPr id="13" name="Content Placeholder 2">
            <a:extLst>
              <a:ext uri="{FF2B5EF4-FFF2-40B4-BE49-F238E27FC236}">
                <a16:creationId xmlns:a16="http://schemas.microsoft.com/office/drawing/2014/main" id="{CA1C7834-D144-4A2D-ABDF-048B177A2852}"/>
              </a:ext>
            </a:extLst>
          </p:cNvPr>
          <p:cNvSpPr txBox="1">
            <a:spLocks/>
          </p:cNvSpPr>
          <p:nvPr/>
        </p:nvSpPr>
        <p:spPr>
          <a:xfrm>
            <a:off x="899592" y="3985379"/>
            <a:ext cx="7632848" cy="576064"/>
          </a:xfrm>
          <a:prstGeom prst="rect">
            <a:avLst/>
          </a:prstGeom>
        </p:spPr>
        <p:txBody>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2000" kern="1200" baseline="0">
                <a:solidFill>
                  <a:schemeClr val="tx1"/>
                </a:solidFill>
                <a:latin typeface="Ebrima" panose="02000000000000000000" pitchFamily="2" charset="0"/>
                <a:ea typeface="Ebrima" panose="02000000000000000000" pitchFamily="2" charset="0"/>
                <a:cs typeface="Ebrima" panose="02000000000000000000" pitchFamily="2"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Ebrima" panose="02000000000000000000" pitchFamily="2" charset="0"/>
                <a:ea typeface="Ebrima" panose="02000000000000000000" pitchFamily="2" charset="0"/>
                <a:cs typeface="Ebrima" panose="02000000000000000000" pitchFamily="2"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Ebrima" panose="02000000000000000000" pitchFamily="2" charset="0"/>
                <a:ea typeface="Ebrima" panose="02000000000000000000" pitchFamily="2" charset="0"/>
                <a:cs typeface="Ebrima" panose="02000000000000000000" pitchFamily="2"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Ebrima" panose="02000000000000000000" pitchFamily="2" charset="0"/>
                <a:ea typeface="Ebrima" panose="02000000000000000000" pitchFamily="2" charset="0"/>
                <a:cs typeface="Ebrima" panose="02000000000000000000" pitchFamily="2"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Ebrima" panose="02000000000000000000" pitchFamily="2" charset="0"/>
                <a:ea typeface="Ebrima" panose="02000000000000000000" pitchFamily="2" charset="0"/>
                <a:cs typeface="Ebrima" panose="02000000000000000000" pitchFamily="2"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dirty="0">
                <a:latin typeface="Arial" panose="020B0604020202020204" pitchFamily="34" charset="0"/>
                <a:cs typeface="Arial" panose="020B0604020202020204" pitchFamily="34" charset="0"/>
              </a:rPr>
              <a:t>What’s in the list description…</a:t>
            </a:r>
          </a:p>
        </p:txBody>
      </p:sp>
      <p:sp>
        <p:nvSpPr>
          <p:cNvPr id="14" name="Content Placeholder 2">
            <a:extLst>
              <a:ext uri="{FF2B5EF4-FFF2-40B4-BE49-F238E27FC236}">
                <a16:creationId xmlns:a16="http://schemas.microsoft.com/office/drawing/2014/main" id="{A19B2B2D-4264-43FB-BC29-DE948525ECD7}"/>
              </a:ext>
            </a:extLst>
          </p:cNvPr>
          <p:cNvSpPr txBox="1">
            <a:spLocks/>
          </p:cNvSpPr>
          <p:nvPr/>
        </p:nvSpPr>
        <p:spPr>
          <a:xfrm>
            <a:off x="907976" y="2069233"/>
            <a:ext cx="2007840" cy="576064"/>
          </a:xfrm>
          <a:prstGeom prst="rect">
            <a:avLst/>
          </a:prstGeom>
        </p:spPr>
        <p:txBody>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2000" kern="1200" baseline="0">
                <a:solidFill>
                  <a:schemeClr val="tx1"/>
                </a:solidFill>
                <a:latin typeface="Ebrima" panose="02000000000000000000" pitchFamily="2" charset="0"/>
                <a:ea typeface="Ebrima" panose="02000000000000000000" pitchFamily="2" charset="0"/>
                <a:cs typeface="Ebrima" panose="02000000000000000000" pitchFamily="2"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Ebrima" panose="02000000000000000000" pitchFamily="2" charset="0"/>
                <a:ea typeface="Ebrima" panose="02000000000000000000" pitchFamily="2" charset="0"/>
                <a:cs typeface="Ebrima" panose="02000000000000000000" pitchFamily="2"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Ebrima" panose="02000000000000000000" pitchFamily="2" charset="0"/>
                <a:ea typeface="Ebrima" panose="02000000000000000000" pitchFamily="2" charset="0"/>
                <a:cs typeface="Ebrima" panose="02000000000000000000" pitchFamily="2"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Ebrima" panose="02000000000000000000" pitchFamily="2" charset="0"/>
                <a:ea typeface="Ebrima" panose="02000000000000000000" pitchFamily="2" charset="0"/>
                <a:cs typeface="Ebrima" panose="02000000000000000000" pitchFamily="2"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Ebrima" panose="02000000000000000000" pitchFamily="2" charset="0"/>
                <a:ea typeface="Ebrima" panose="02000000000000000000" pitchFamily="2" charset="0"/>
                <a:cs typeface="Ebrima" panose="02000000000000000000" pitchFamily="2"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dirty="0">
                <a:latin typeface="Arial" panose="020B0604020202020204" pitchFamily="34" charset="0"/>
                <a:cs typeface="Arial" panose="020B0604020202020204" pitchFamily="34" charset="0"/>
              </a:rPr>
              <a:t>Only the front…</a:t>
            </a:r>
          </a:p>
        </p:txBody>
      </p:sp>
      <p:sp>
        <p:nvSpPr>
          <p:cNvPr id="15" name="TextBox 14">
            <a:extLst>
              <a:ext uri="{FF2B5EF4-FFF2-40B4-BE49-F238E27FC236}">
                <a16:creationId xmlns:a16="http://schemas.microsoft.com/office/drawing/2014/main" id="{C087F28E-7E0D-47D6-AB61-E0746187888C}"/>
              </a:ext>
            </a:extLst>
          </p:cNvPr>
          <p:cNvSpPr txBox="1"/>
          <p:nvPr/>
        </p:nvSpPr>
        <p:spPr>
          <a:xfrm>
            <a:off x="907976" y="5013257"/>
            <a:ext cx="5071846" cy="677108"/>
          </a:xfrm>
          <a:prstGeom prst="rect">
            <a:avLst/>
          </a:prstGeom>
          <a:noFill/>
        </p:spPr>
        <p:txBody>
          <a:bodyPr wrap="square" rtlCol="0">
            <a:spAutoFit/>
          </a:bodyPr>
          <a:lstStyle/>
          <a:p>
            <a:r>
              <a:rPr lang="en-GB" sz="2000" dirty="0">
                <a:latin typeface="Arial" panose="020B0604020202020204" pitchFamily="34" charset="0"/>
                <a:ea typeface="Ebrima" panose="02000000000000000000" pitchFamily="2" charset="0"/>
                <a:cs typeface="Arial" panose="020B0604020202020204" pitchFamily="34" charset="0"/>
              </a:rPr>
              <a:t>Just the building named on the listing…</a:t>
            </a:r>
          </a:p>
          <a:p>
            <a:endParaRPr lang="en-GB" dirty="0"/>
          </a:p>
        </p:txBody>
      </p:sp>
      <p:sp>
        <p:nvSpPr>
          <p:cNvPr id="16" name="TextBox 15">
            <a:extLst>
              <a:ext uri="{FF2B5EF4-FFF2-40B4-BE49-F238E27FC236}">
                <a16:creationId xmlns:a16="http://schemas.microsoft.com/office/drawing/2014/main" id="{CBC8DD6F-7C82-4079-9CA6-C64B355F9092}"/>
              </a:ext>
            </a:extLst>
          </p:cNvPr>
          <p:cNvSpPr txBox="1"/>
          <p:nvPr/>
        </p:nvSpPr>
        <p:spPr>
          <a:xfrm>
            <a:off x="899592" y="5906254"/>
            <a:ext cx="5071846" cy="677108"/>
          </a:xfrm>
          <a:prstGeom prst="rect">
            <a:avLst/>
          </a:prstGeom>
          <a:noFill/>
        </p:spPr>
        <p:txBody>
          <a:bodyPr wrap="square" rtlCol="0">
            <a:spAutoFit/>
          </a:bodyPr>
          <a:lstStyle/>
          <a:p>
            <a:r>
              <a:rPr lang="en-GB" sz="2000" dirty="0">
                <a:latin typeface="Arial" panose="020B0604020202020204" pitchFamily="34" charset="0"/>
                <a:ea typeface="Ebrima" panose="02000000000000000000" pitchFamily="2" charset="0"/>
                <a:cs typeface="Arial" panose="020B0604020202020204" pitchFamily="34" charset="0"/>
              </a:rPr>
              <a:t>You can’t change a listed building…</a:t>
            </a:r>
          </a:p>
          <a:p>
            <a:endParaRPr lang="en-GB" dirty="0"/>
          </a:p>
        </p:txBody>
      </p:sp>
      <p:sp>
        <p:nvSpPr>
          <p:cNvPr id="18" name="Multiplication Sign 17">
            <a:extLst>
              <a:ext uri="{FF2B5EF4-FFF2-40B4-BE49-F238E27FC236}">
                <a16:creationId xmlns:a16="http://schemas.microsoft.com/office/drawing/2014/main" id="{778380E4-F803-4A44-8D72-0E851D2D3B5B}"/>
              </a:ext>
            </a:extLst>
          </p:cNvPr>
          <p:cNvSpPr/>
          <p:nvPr/>
        </p:nvSpPr>
        <p:spPr>
          <a:xfrm>
            <a:off x="4761674" y="5433534"/>
            <a:ext cx="936104" cy="1440160"/>
          </a:xfrm>
          <a:prstGeom prst="mathMultiply">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2418280729"/>
      </p:ext>
    </p:extLst>
  </p:cSld>
  <p:clrMapOvr>
    <a:masterClrMapping/>
  </p:clrMapOvr>
  <mc:AlternateContent xmlns:mc="http://schemas.openxmlformats.org/markup-compatibility/2006" xmlns:p14="http://schemas.microsoft.com/office/powerpoint/2010/main">
    <mc:Choice Requires="p14">
      <p:transition spd="slow" p14:dur="2000" advTm="91206"/>
    </mc:Choice>
    <mc:Fallback xmlns="">
      <p:transition spd="slow" advTm="9120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par>
                                <p:cTn id="20" presetID="10"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p:bldP spid="13" grpId="0"/>
      <p:bldP spid="14" grpId="0"/>
      <p:bldP spid="15" grpId="0"/>
      <p:bldP spid="16" grpId="0"/>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a:extLst>
              <a:ext uri="{FF2B5EF4-FFF2-40B4-BE49-F238E27FC236}">
                <a16:creationId xmlns:a16="http://schemas.microsoft.com/office/drawing/2014/main" id="{564601E1-6038-4273-9AE1-34B0E8C91B0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78" t="8614" r="158" b="7251"/>
          <a:stretch/>
        </p:blipFill>
        <p:spPr bwMode="auto">
          <a:xfrm>
            <a:off x="-47717" y="3229700"/>
            <a:ext cx="9144000"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4">
            <a:extLst>
              <a:ext uri="{FF2B5EF4-FFF2-40B4-BE49-F238E27FC236}">
                <a16:creationId xmlns:a16="http://schemas.microsoft.com/office/drawing/2014/main" id="{31383454-E17F-4A04-AC68-F2367B4BE95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63112" y="2819401"/>
            <a:ext cx="1515193" cy="1490119"/>
          </a:xfrm>
          <a:prstGeom prst="rect">
            <a:avLst/>
          </a:prstGeom>
          <a:noFill/>
          <a:ln>
            <a:noFill/>
          </a:ln>
          <a:effectLst>
            <a:outerShdw blurRad="50800" dist="50800" dir="5400000" sx="2000" sy="2000" algn="ctr" rotWithShape="0">
              <a:srgbClr val="000000">
                <a:alpha val="43137"/>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a:extLst>
              <a:ext uri="{FF2B5EF4-FFF2-40B4-BE49-F238E27FC236}">
                <a16:creationId xmlns:a16="http://schemas.microsoft.com/office/drawing/2014/main" id="{DE4CD2A3-862A-4B62-9BE3-0398C9BBB061}"/>
              </a:ext>
            </a:extLst>
          </p:cNvPr>
          <p:cNvSpPr>
            <a:spLocks noGrp="1"/>
          </p:cNvSpPr>
          <p:nvPr>
            <p:ph type="title"/>
          </p:nvPr>
        </p:nvSpPr>
        <p:spPr/>
        <p:txBody>
          <a:bodyPr/>
          <a:lstStyle/>
          <a:p>
            <a:r>
              <a:rPr lang="en-GB" dirty="0">
                <a:latin typeface="Arial" panose="020B0604020202020204" pitchFamily="34" charset="0"/>
                <a:cs typeface="Arial" panose="020B0604020202020204" pitchFamily="34" charset="0"/>
              </a:rPr>
              <a:t>Listed Buildings</a:t>
            </a:r>
            <a:br>
              <a:rPr lang="en-GB" dirty="0">
                <a:latin typeface="Arial" panose="020B0604020202020204" pitchFamily="34" charset="0"/>
                <a:cs typeface="Arial" panose="020B0604020202020204" pitchFamily="34" charset="0"/>
              </a:rPr>
            </a:br>
            <a:r>
              <a:rPr lang="en-GB" sz="2800" dirty="0">
                <a:latin typeface="Arial" panose="020B0604020202020204" pitchFamily="34" charset="0"/>
                <a:cs typeface="Arial" panose="020B0604020202020204" pitchFamily="34" charset="0"/>
              </a:rPr>
              <a:t>What is covered by a Listing?</a:t>
            </a:r>
            <a:endParaRPr lang="en-GB" dirty="0">
              <a:latin typeface="Arial" panose="020B0604020202020204" pitchFamily="34" charset="0"/>
              <a:cs typeface="Arial" panose="020B0604020202020204" pitchFamily="34" charset="0"/>
            </a:endParaRPr>
          </a:p>
        </p:txBody>
      </p:sp>
      <p:pic>
        <p:nvPicPr>
          <p:cNvPr id="12" name="Picture 9">
            <a:extLst>
              <a:ext uri="{FF2B5EF4-FFF2-40B4-BE49-F238E27FC236}">
                <a16:creationId xmlns:a16="http://schemas.microsoft.com/office/drawing/2014/main" id="{82DFDA99-288C-4849-ABFF-7D8389A5D8E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262" y="2819401"/>
            <a:ext cx="1622418" cy="2043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7">
            <a:extLst>
              <a:ext uri="{FF2B5EF4-FFF2-40B4-BE49-F238E27FC236}">
                <a16:creationId xmlns:a16="http://schemas.microsoft.com/office/drawing/2014/main" id="{12BBEBAB-EEA8-42D2-AB95-9246CAD9E8F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25303" y="2819401"/>
            <a:ext cx="2904186" cy="14901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8">
            <a:extLst>
              <a:ext uri="{FF2B5EF4-FFF2-40B4-BE49-F238E27FC236}">
                <a16:creationId xmlns:a16="http://schemas.microsoft.com/office/drawing/2014/main" id="{353F23AE-1F61-47F6-9F23-AB1F493D62B0}"/>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3015"/>
          <a:stretch/>
        </p:blipFill>
        <p:spPr bwMode="auto">
          <a:xfrm>
            <a:off x="6487892" y="2846697"/>
            <a:ext cx="1691872" cy="17296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6">
            <a:extLst>
              <a:ext uri="{FF2B5EF4-FFF2-40B4-BE49-F238E27FC236}">
                <a16:creationId xmlns:a16="http://schemas.microsoft.com/office/drawing/2014/main" id="{9B82BAC4-A4F1-4585-9C77-22AAE57CC67F}"/>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2279"/>
          <a:stretch/>
        </p:blipFill>
        <p:spPr bwMode="auto">
          <a:xfrm>
            <a:off x="7357516" y="4725144"/>
            <a:ext cx="1565458" cy="17296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11">
            <a:extLst>
              <a:ext uri="{FF2B5EF4-FFF2-40B4-BE49-F238E27FC236}">
                <a16:creationId xmlns:a16="http://schemas.microsoft.com/office/drawing/2014/main" id="{CED35CE8-FEA1-431A-9590-545B9C83C11B}"/>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2623" t="12001" r="116" b="7687"/>
          <a:stretch/>
        </p:blipFill>
        <p:spPr bwMode="auto">
          <a:xfrm>
            <a:off x="17748" y="2834671"/>
            <a:ext cx="9108504" cy="40113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a:extLst>
              <a:ext uri="{FF2B5EF4-FFF2-40B4-BE49-F238E27FC236}">
                <a16:creationId xmlns:a16="http://schemas.microsoft.com/office/drawing/2014/main" id="{429265D5-1AC5-4625-BFBC-975F686E129B}"/>
              </a:ext>
            </a:extLst>
          </p:cNvPr>
          <p:cNvSpPr/>
          <p:nvPr/>
        </p:nvSpPr>
        <p:spPr>
          <a:xfrm>
            <a:off x="521043" y="1634342"/>
            <a:ext cx="7740860" cy="1138773"/>
          </a:xfrm>
          <a:prstGeom prst="rect">
            <a:avLst/>
          </a:prstGeom>
        </p:spPr>
        <p:txBody>
          <a:bodyPr wrap="square">
            <a:spAutoFit/>
          </a:bodyPr>
          <a:lstStyle/>
          <a:p>
            <a:r>
              <a:rPr lang="en-GB" dirty="0">
                <a:latin typeface="Arial" panose="020B0604020202020204" pitchFamily="34" charset="0"/>
                <a:cs typeface="Arial" panose="020B0604020202020204" pitchFamily="34" charset="0"/>
              </a:rPr>
              <a:t>All of the building is protected – </a:t>
            </a:r>
          </a:p>
          <a:p>
            <a:pPr marL="914400" lvl="1" indent="-457200">
              <a:buFont typeface="Courier New" panose="02070309020205020404" pitchFamily="49" charset="0"/>
              <a:buChar char="o"/>
            </a:pPr>
            <a:r>
              <a:rPr lang="en-GB" dirty="0">
                <a:latin typeface="Arial" panose="020B0604020202020204" pitchFamily="34" charset="0"/>
                <a:cs typeface="Arial" panose="020B0604020202020204" pitchFamily="34" charset="0"/>
              </a:rPr>
              <a:t>Externally - </a:t>
            </a:r>
            <a:r>
              <a:rPr lang="en-GB" sz="1400" dirty="0">
                <a:latin typeface="Arial" panose="020B0604020202020204" pitchFamily="34" charset="0"/>
                <a:cs typeface="Arial" panose="020B0604020202020204" pitchFamily="34" charset="0"/>
              </a:rPr>
              <a:t>front, back, sides, roof + any structure/building physically attached</a:t>
            </a:r>
            <a:endParaRPr lang="en-GB" dirty="0">
              <a:latin typeface="Arial" panose="020B0604020202020204" pitchFamily="34" charset="0"/>
              <a:cs typeface="Arial" panose="020B0604020202020204" pitchFamily="34" charset="0"/>
            </a:endParaRPr>
          </a:p>
          <a:p>
            <a:pPr marL="914400" lvl="1" indent="-457200">
              <a:buFont typeface="Courier New" panose="02070309020205020404" pitchFamily="49" charset="0"/>
              <a:buChar char="o"/>
            </a:pPr>
            <a:r>
              <a:rPr lang="en-GB" dirty="0">
                <a:latin typeface="Arial" panose="020B0604020202020204" pitchFamily="34" charset="0"/>
                <a:cs typeface="Arial" panose="020B0604020202020204" pitchFamily="34" charset="0"/>
              </a:rPr>
              <a:t>Internally - </a:t>
            </a:r>
            <a:r>
              <a:rPr lang="en-GB" sz="1400" dirty="0">
                <a:latin typeface="Arial" panose="020B0604020202020204" pitchFamily="34" charset="0"/>
                <a:cs typeface="Arial" panose="020B0604020202020204" pitchFamily="34" charset="0"/>
              </a:rPr>
              <a:t>layout, doors, fireplaces, windows, ceilings, fittings, wallpaper, panelling, historic building services etc</a:t>
            </a:r>
            <a:endParaRPr lang="en-GB"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826386427"/>
      </p:ext>
    </p:extLst>
  </p:cSld>
  <p:clrMapOvr>
    <a:masterClrMapping/>
  </p:clrMapOvr>
  <mc:AlternateContent xmlns:mc="http://schemas.openxmlformats.org/markup-compatibility/2006" xmlns:p14="http://schemas.microsoft.com/office/powerpoint/2010/main">
    <mc:Choice Requires="p14">
      <p:transition spd="slow" p14:dur="2000" advTm="53226"/>
    </mc:Choice>
    <mc:Fallback xmlns="">
      <p:transition spd="slow" advTm="532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animEffect transition="in" filter="fade">
                                      <p:cBhvr>
                                        <p:cTn id="20" dur="500"/>
                                        <p:tgtEl>
                                          <p:spTgt spid="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mph" presetSubtype="0" nodeType="clickEffect">
                                  <p:stCondLst>
                                    <p:cond delay="0"/>
                                  </p:stCondLst>
                                  <p:childTnLst>
                                    <p:set>
                                      <p:cBhvr>
                                        <p:cTn id="24" dur="indefinite"/>
                                        <p:tgtEl>
                                          <p:spTgt spid="10"/>
                                        </p:tgtEl>
                                        <p:attrNameLst>
                                          <p:attrName>style.opacity</p:attrName>
                                        </p:attrNameLst>
                                      </p:cBhvr>
                                      <p:to>
                                        <p:strVal val="0.5"/>
                                      </p:to>
                                    </p:set>
                                    <p:animEffect filter="image" prLst="opacity: 0.5">
                                      <p:cBhvr rctx="IE">
                                        <p:cTn id="25" dur="indefinite"/>
                                        <p:tgtEl>
                                          <p:spTgt spid="10"/>
                                        </p:tgtEl>
                                      </p:cBhvr>
                                    </p:animEffect>
                                  </p:childTnLst>
                                </p:cTn>
                              </p:par>
                              <p:par>
                                <p:cTn id="26" presetID="10" presetClass="entr" presetSubtype="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500"/>
                                        <p:tgtEl>
                                          <p:spTgt spid="8"/>
                                        </p:tgtEl>
                                      </p:cBhvr>
                                    </p:animEffect>
                                  </p:childTnLst>
                                </p:cTn>
                              </p:par>
                              <p:par>
                                <p:cTn id="54" presetID="9" presetClass="emph" presetSubtype="0" nodeType="withEffect">
                                  <p:stCondLst>
                                    <p:cond delay="0"/>
                                  </p:stCondLst>
                                  <p:childTnLst>
                                    <p:set>
                                      <p:cBhvr>
                                        <p:cTn id="55" dur="indefinite"/>
                                        <p:tgtEl>
                                          <p:spTgt spid="8"/>
                                        </p:tgtEl>
                                        <p:attrNameLst>
                                          <p:attrName>style.opacity</p:attrName>
                                        </p:attrNameLst>
                                      </p:cBhvr>
                                      <p:to>
                                        <p:strVal val="0.5"/>
                                      </p:to>
                                    </p:set>
                                    <p:animEffect filter="image" prLst="opacity: 0.5">
                                      <p:cBhvr rctx="IE">
                                        <p:cTn id="56" dur="indefinite"/>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0A9A166A-86E9-40F1-810C-AA500A614305}"/>
              </a:ext>
            </a:extLst>
          </p:cNvPr>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t="1957"/>
          <a:stretch/>
        </p:blipFill>
        <p:spPr bwMode="auto">
          <a:xfrm>
            <a:off x="-35631" y="362953"/>
            <a:ext cx="9179631" cy="60649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a:extLst>
              <a:ext uri="{FF2B5EF4-FFF2-40B4-BE49-F238E27FC236}">
                <a16:creationId xmlns:a16="http://schemas.microsoft.com/office/drawing/2014/main" id="{968950F7-7E42-4358-9454-5E10B2AEBA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5840" y="-62746"/>
            <a:ext cx="7452320" cy="6916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5">
            <a:extLst>
              <a:ext uri="{FF2B5EF4-FFF2-40B4-BE49-F238E27FC236}">
                <a16:creationId xmlns:a16="http://schemas.microsoft.com/office/drawing/2014/main" id="{960D6499-74DB-4284-B14C-54DAF22163B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611"/>
          <a:stretch/>
        </p:blipFill>
        <p:spPr bwMode="auto">
          <a:xfrm>
            <a:off x="-35631" y="25648"/>
            <a:ext cx="9179631" cy="68618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169918155"/>
      </p:ext>
    </p:extLst>
  </p:cSld>
  <p:clrMapOvr>
    <a:masterClrMapping/>
  </p:clrMapOvr>
  <mc:AlternateContent xmlns:mc="http://schemas.openxmlformats.org/markup-compatibility/2006" xmlns:p14="http://schemas.microsoft.com/office/powerpoint/2010/main">
    <mc:Choice Requires="p14">
      <p:transition spd="slow" p14:dur="2000" advTm="68228"/>
    </mc:Choice>
    <mc:Fallback xmlns="">
      <p:transition spd="slow" advTm="6822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CD2A3-862A-4B62-9BE3-0398C9BBB061}"/>
              </a:ext>
            </a:extLst>
          </p:cNvPr>
          <p:cNvSpPr>
            <a:spLocks noGrp="1"/>
          </p:cNvSpPr>
          <p:nvPr>
            <p:ph type="title"/>
          </p:nvPr>
        </p:nvSpPr>
        <p:spPr/>
        <p:txBody>
          <a:bodyPr/>
          <a:lstStyle/>
          <a:p>
            <a:r>
              <a:rPr lang="en-GB" dirty="0">
                <a:latin typeface="Arial" panose="020B0604020202020204" pitchFamily="34" charset="0"/>
                <a:cs typeface="Arial" panose="020B0604020202020204" pitchFamily="34" charset="0"/>
              </a:rPr>
              <a:t>Listed Buildings</a:t>
            </a:r>
            <a:br>
              <a:rPr lang="en-GB" dirty="0">
                <a:latin typeface="Arial" panose="020B0604020202020204" pitchFamily="34" charset="0"/>
                <a:cs typeface="Arial" panose="020B0604020202020204" pitchFamily="34" charset="0"/>
              </a:rPr>
            </a:br>
            <a:r>
              <a:rPr lang="en-GB" sz="2800" dirty="0">
                <a:latin typeface="Arial" panose="020B0604020202020204" pitchFamily="34" charset="0"/>
                <a:cs typeface="Arial" panose="020B0604020202020204" pitchFamily="34" charset="0"/>
              </a:rPr>
              <a:t>What is covered by a Listing?</a:t>
            </a:r>
            <a:endParaRPr lang="en-GB" dirty="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B94CD978-8C1E-49A2-AB76-BEF8EEB1CB0D}"/>
              </a:ext>
            </a:extLst>
          </p:cNvPr>
          <p:cNvSpPr/>
          <p:nvPr/>
        </p:nvSpPr>
        <p:spPr>
          <a:xfrm>
            <a:off x="582936" y="1706518"/>
            <a:ext cx="8136904" cy="2585323"/>
          </a:xfrm>
          <a:prstGeom prst="rect">
            <a:avLst/>
          </a:prstGeom>
        </p:spPr>
        <p:txBody>
          <a:bodyPr wrap="square">
            <a:spAutoFit/>
          </a:bodyPr>
          <a:lstStyle/>
          <a:p>
            <a:r>
              <a:rPr lang="en-GB" dirty="0"/>
              <a:t>Any building or structure located in the “Curtilage” of a Listed Building</a:t>
            </a:r>
          </a:p>
          <a:p>
            <a:endParaRPr lang="en-GB" dirty="0"/>
          </a:p>
          <a:p>
            <a:pPr marL="285750" indent="-285750">
              <a:buFont typeface="Courier New" panose="02070309020205020404" pitchFamily="49" charset="0"/>
              <a:buChar char="o"/>
            </a:pPr>
            <a:r>
              <a:rPr lang="en-GB" dirty="0"/>
              <a:t>Pre 1948</a:t>
            </a:r>
          </a:p>
          <a:p>
            <a:pPr marL="285750" indent="-285750">
              <a:buFont typeface="Courier New" panose="02070309020205020404" pitchFamily="49" charset="0"/>
              <a:buChar char="o"/>
            </a:pPr>
            <a:r>
              <a:rPr lang="en-GB" dirty="0"/>
              <a:t>historically associated with a main Listed Building</a:t>
            </a:r>
          </a:p>
          <a:p>
            <a:pPr marL="285750" indent="-285750">
              <a:buFont typeface="Courier New" panose="02070309020205020404" pitchFamily="49" charset="0"/>
              <a:buChar char="o"/>
            </a:pPr>
            <a:r>
              <a:rPr lang="en-GB" dirty="0"/>
              <a:t>in the same ownership at the time of listing</a:t>
            </a:r>
          </a:p>
          <a:p>
            <a:pPr marL="285750" indent="-285750">
              <a:buFont typeface="Courier New" panose="02070309020205020404" pitchFamily="49" charset="0"/>
              <a:buChar char="o"/>
            </a:pPr>
            <a:r>
              <a:rPr lang="en-GB" dirty="0"/>
              <a:t>not be divided by later development</a:t>
            </a:r>
          </a:p>
          <a:p>
            <a:endParaRPr lang="en-GB" dirty="0"/>
          </a:p>
          <a:p>
            <a:r>
              <a:rPr lang="en-GB" dirty="0"/>
              <a:t>Any Listing could include other buildings (e.g. steadings and gate lodges), walls, gates and </a:t>
            </a:r>
            <a:r>
              <a:rPr lang="en-GB" dirty="0" err="1"/>
              <a:t>gatepiers</a:t>
            </a:r>
            <a:r>
              <a:rPr lang="en-GB" dirty="0"/>
              <a:t> and garden structures (e.g. statues, fountains, follies)</a:t>
            </a:r>
          </a:p>
        </p:txBody>
      </p:sp>
      <p:pic>
        <p:nvPicPr>
          <p:cNvPr id="8" name="Picture 3">
            <a:extLst>
              <a:ext uri="{FF2B5EF4-FFF2-40B4-BE49-F238E27FC236}">
                <a16:creationId xmlns:a16="http://schemas.microsoft.com/office/drawing/2014/main" id="{62767A0D-1403-4E11-8A1F-CB988996BF3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9313"/>
          <a:stretch/>
        </p:blipFill>
        <p:spPr bwMode="auto">
          <a:xfrm>
            <a:off x="-10104" y="4505039"/>
            <a:ext cx="3763570" cy="23659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a:extLst>
              <a:ext uri="{FF2B5EF4-FFF2-40B4-BE49-F238E27FC236}">
                <a16:creationId xmlns:a16="http://schemas.microsoft.com/office/drawing/2014/main" id="{5884BCB7-EC8B-47A4-BB14-0EF05DC1B01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844"/>
          <a:stretch/>
        </p:blipFill>
        <p:spPr bwMode="auto">
          <a:xfrm>
            <a:off x="5436933" y="4505039"/>
            <a:ext cx="3707067" cy="2365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5">
            <a:extLst>
              <a:ext uri="{FF2B5EF4-FFF2-40B4-BE49-F238E27FC236}">
                <a16:creationId xmlns:a16="http://schemas.microsoft.com/office/drawing/2014/main" id="{37008BE5-3F62-4F58-9A14-E9456FF1779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58826" y="4513576"/>
            <a:ext cx="1498355" cy="2348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9971804"/>
      </p:ext>
    </p:extLst>
  </p:cSld>
  <p:clrMapOvr>
    <a:masterClrMapping/>
  </p:clrMapOvr>
  <mc:AlternateContent xmlns:mc="http://schemas.openxmlformats.org/markup-compatibility/2006" xmlns:p14="http://schemas.microsoft.com/office/powerpoint/2010/main">
    <mc:Choice Requires="p14">
      <p:transition spd="slow" p14:dur="2000" advTm="25646"/>
    </mc:Choice>
    <mc:Fallback xmlns="">
      <p:transition spd="slow" advTm="25646"/>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88F87-7737-4C52-8D1E-3E2354FFBC4D}"/>
              </a:ext>
            </a:extLst>
          </p:cNvPr>
          <p:cNvSpPr>
            <a:spLocks noGrp="1"/>
          </p:cNvSpPr>
          <p:nvPr>
            <p:ph type="title"/>
          </p:nvPr>
        </p:nvSpPr>
        <p:spPr/>
        <p:txBody>
          <a:bodyPr/>
          <a:lstStyle/>
          <a:p>
            <a:r>
              <a:rPr kumimoji="0" lang="en-GB" sz="4000" b="1" i="0" u="none" strike="noStrike" kern="1200" cap="none" spc="0" normalizeH="0" baseline="0" noProof="0" dirty="0">
                <a:ln>
                  <a:noFill/>
                </a:ln>
                <a:solidFill>
                  <a:srgbClr val="492F92"/>
                </a:solidFill>
                <a:effectLst/>
                <a:uLnTx/>
                <a:uFillTx/>
                <a:latin typeface="Arial" panose="020B0604020202020204" pitchFamily="34" charset="0"/>
                <a:ea typeface="Ebrima" panose="02000000000000000000" pitchFamily="2" charset="0"/>
                <a:cs typeface="Arial" panose="020B0604020202020204" pitchFamily="34" charset="0"/>
              </a:rPr>
              <a:t>Listed Buildings</a:t>
            </a:r>
            <a:br>
              <a:rPr kumimoji="0" lang="en-GB" sz="4000" b="1" i="0" u="none" strike="noStrike" kern="1200" cap="none" spc="0" normalizeH="0" baseline="0" noProof="0" dirty="0">
                <a:ln>
                  <a:noFill/>
                </a:ln>
                <a:solidFill>
                  <a:srgbClr val="492F92"/>
                </a:solidFill>
                <a:effectLst/>
                <a:uLnTx/>
                <a:uFillTx/>
                <a:latin typeface="Arial" panose="020B0604020202020204" pitchFamily="34" charset="0"/>
                <a:ea typeface="Ebrima" panose="02000000000000000000" pitchFamily="2" charset="0"/>
                <a:cs typeface="Arial" panose="020B0604020202020204" pitchFamily="34" charset="0"/>
              </a:rPr>
            </a:br>
            <a:r>
              <a:rPr kumimoji="0" lang="en-GB" sz="2800" b="1" i="0" u="none" strike="noStrike" kern="1200" cap="none" spc="0" normalizeH="0" baseline="0" noProof="0" dirty="0">
                <a:ln>
                  <a:noFill/>
                </a:ln>
                <a:solidFill>
                  <a:srgbClr val="492F92"/>
                </a:solidFill>
                <a:effectLst/>
                <a:uLnTx/>
                <a:uFillTx/>
                <a:latin typeface="Arial" panose="020B0604020202020204" pitchFamily="34" charset="0"/>
                <a:ea typeface="Ebrima" panose="02000000000000000000" pitchFamily="2" charset="0"/>
                <a:cs typeface="Arial" panose="020B0604020202020204" pitchFamily="34" charset="0"/>
              </a:rPr>
              <a:t>Listed Building Consent (LBC)</a:t>
            </a:r>
            <a:endParaRPr lang="en-GB" dirty="0"/>
          </a:p>
        </p:txBody>
      </p:sp>
      <p:sp>
        <p:nvSpPr>
          <p:cNvPr id="3" name="Content Placeholder 2">
            <a:extLst>
              <a:ext uri="{FF2B5EF4-FFF2-40B4-BE49-F238E27FC236}">
                <a16:creationId xmlns:a16="http://schemas.microsoft.com/office/drawing/2014/main" id="{DE63720A-106C-4C69-B1DD-6761B8441CCD}"/>
              </a:ext>
            </a:extLst>
          </p:cNvPr>
          <p:cNvSpPr>
            <a:spLocks noGrp="1"/>
          </p:cNvSpPr>
          <p:nvPr>
            <p:ph idx="1"/>
          </p:nvPr>
        </p:nvSpPr>
        <p:spPr>
          <a:xfrm>
            <a:off x="719572" y="1844824"/>
            <a:ext cx="7704856" cy="2952327"/>
          </a:xfrm>
        </p:spPr>
        <p:txBody>
          <a:bodyPr/>
          <a:lstStyle/>
          <a:p>
            <a:r>
              <a:rPr lang="en-GB" dirty="0"/>
              <a:t>Any external or internal alteration or extension of a listed building is </a:t>
            </a:r>
            <a:r>
              <a:rPr lang="en-GB" i="1" dirty="0"/>
              <a:t>likely</a:t>
            </a:r>
            <a:r>
              <a:rPr lang="en-GB" dirty="0"/>
              <a:t> to require Listed Building Consent</a:t>
            </a:r>
          </a:p>
          <a:p>
            <a:endParaRPr lang="en-GB" dirty="0"/>
          </a:p>
          <a:p>
            <a:r>
              <a:rPr lang="en-GB" dirty="0"/>
              <a:t>Any alteration or extension which </a:t>
            </a:r>
            <a:r>
              <a:rPr lang="en-GB" i="1" dirty="0"/>
              <a:t>materially affects the external appearance </a:t>
            </a:r>
            <a:r>
              <a:rPr lang="en-GB" dirty="0"/>
              <a:t>of the building will also require planning permission</a:t>
            </a:r>
          </a:p>
          <a:p>
            <a:endParaRPr lang="en-GB" dirty="0"/>
          </a:p>
          <a:p>
            <a:r>
              <a:rPr lang="en-GB" dirty="0"/>
              <a:t>Any development within the curtilage of a listed building is </a:t>
            </a:r>
            <a:r>
              <a:rPr lang="en-GB" i="1" dirty="0"/>
              <a:t>likely</a:t>
            </a:r>
            <a:r>
              <a:rPr lang="en-GB" dirty="0"/>
              <a:t> to require planning permission</a:t>
            </a:r>
          </a:p>
          <a:p>
            <a:endParaRPr lang="en-GB" dirty="0"/>
          </a:p>
          <a:p>
            <a:r>
              <a:rPr lang="en-GB" dirty="0"/>
              <a:t>Any alteration or extension of a </a:t>
            </a:r>
            <a:r>
              <a:rPr lang="en-GB" i="1" dirty="0"/>
              <a:t>curtilage listed building </a:t>
            </a:r>
            <a:r>
              <a:rPr lang="en-GB" dirty="0"/>
              <a:t>will also require listed building consent and where there is material change planning permission</a:t>
            </a:r>
          </a:p>
          <a:p>
            <a:endParaRPr lang="en-GB" dirty="0"/>
          </a:p>
          <a:p>
            <a:r>
              <a:rPr lang="en-GB" dirty="0"/>
              <a:t>Routine Repairs &amp; Maintenance – no LBC required</a:t>
            </a:r>
          </a:p>
        </p:txBody>
      </p:sp>
    </p:spTree>
    <p:extLst>
      <p:ext uri="{BB962C8B-B14F-4D97-AF65-F5344CB8AC3E}">
        <p14:creationId xmlns:p14="http://schemas.microsoft.com/office/powerpoint/2010/main" val="50137909"/>
      </p:ext>
    </p:extLst>
  </p:cSld>
  <p:clrMapOvr>
    <a:masterClrMapping/>
  </p:clrMapOvr>
  <mc:AlternateContent xmlns:mc="http://schemas.openxmlformats.org/markup-compatibility/2006" xmlns:p14="http://schemas.microsoft.com/office/powerpoint/2010/main">
    <mc:Choice Requires="p14">
      <p:transition spd="slow" p14:dur="2000" advTm="75547"/>
    </mc:Choice>
    <mc:Fallback xmlns="">
      <p:transition spd="slow" advTm="75547"/>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5464D-A726-4BD4-8019-2F023216B983}"/>
              </a:ext>
            </a:extLst>
          </p:cNvPr>
          <p:cNvSpPr>
            <a:spLocks noGrp="1"/>
          </p:cNvSpPr>
          <p:nvPr>
            <p:ph type="title"/>
          </p:nvPr>
        </p:nvSpPr>
        <p:spPr/>
        <p:txBody>
          <a:bodyPr/>
          <a:lstStyle/>
          <a:p>
            <a:r>
              <a:rPr lang="en-GB" dirty="0"/>
              <a:t>Conservation Areas</a:t>
            </a:r>
            <a:br>
              <a:rPr lang="en-GB" dirty="0"/>
            </a:br>
            <a:r>
              <a:rPr lang="en-GB" sz="1600" dirty="0">
                <a:latin typeface="Arial" panose="020B0604020202020204" pitchFamily="34" charset="0"/>
                <a:cs typeface="Arial" panose="020B0604020202020204" pitchFamily="34" charset="0"/>
              </a:rPr>
              <a:t>Planning (Listed Buildings and Conservation Areas) (Scotland) Act 1997</a:t>
            </a:r>
            <a:endParaRPr lang="en-GB" dirty="0"/>
          </a:p>
        </p:txBody>
      </p:sp>
      <p:sp>
        <p:nvSpPr>
          <p:cNvPr id="3" name="Content Placeholder 2">
            <a:extLst>
              <a:ext uri="{FF2B5EF4-FFF2-40B4-BE49-F238E27FC236}">
                <a16:creationId xmlns:a16="http://schemas.microsoft.com/office/drawing/2014/main" id="{BAF9528B-EF65-4E32-A5E4-3044091F1FE4}"/>
              </a:ext>
            </a:extLst>
          </p:cNvPr>
          <p:cNvSpPr>
            <a:spLocks noGrp="1"/>
          </p:cNvSpPr>
          <p:nvPr>
            <p:ph idx="1"/>
          </p:nvPr>
        </p:nvSpPr>
        <p:spPr>
          <a:xfrm>
            <a:off x="755576" y="1772816"/>
            <a:ext cx="5760640" cy="1210146"/>
          </a:xfrm>
        </p:spPr>
        <p:txBody>
          <a:bodyPr/>
          <a:lstStyle/>
          <a:p>
            <a:r>
              <a:rPr lang="en-GB" b="1" dirty="0">
                <a:latin typeface="Arial" panose="020B0604020202020204" pitchFamily="34" charset="0"/>
                <a:cs typeface="Arial" panose="020B0604020202020204" pitchFamily="34" charset="0"/>
              </a:rPr>
              <a:t>Section 64 </a:t>
            </a:r>
            <a:r>
              <a:rPr lang="en-GB" dirty="0">
                <a:latin typeface="Arial" panose="020B0604020202020204" pitchFamily="34" charset="0"/>
                <a:cs typeface="Arial" panose="020B0604020202020204" pitchFamily="34" charset="0"/>
              </a:rPr>
              <a:t>defines a Conservation area as an area where:</a:t>
            </a:r>
            <a:endParaRPr lang="en-GB" i="1" dirty="0"/>
          </a:p>
          <a:p>
            <a:r>
              <a:rPr lang="en-GB" i="1" dirty="0"/>
              <a:t>“</a:t>
            </a:r>
            <a:r>
              <a:rPr lang="en-GB" b="0" i="1" dirty="0">
                <a:solidFill>
                  <a:srgbClr val="000000"/>
                </a:solidFill>
                <a:effectLst/>
                <a:latin typeface="arial" panose="020B0604020202020204" pitchFamily="34" charset="0"/>
              </a:rPr>
              <a:t> special attention shall be paid to the desirability of preserving or enhancing the character or appearance of that area.</a:t>
            </a:r>
            <a:r>
              <a:rPr lang="en-GB" i="1" dirty="0"/>
              <a:t>”</a:t>
            </a:r>
          </a:p>
          <a:p>
            <a:endParaRPr lang="en-GB" dirty="0"/>
          </a:p>
          <a:p>
            <a:endParaRPr lang="en-GB" dirty="0"/>
          </a:p>
        </p:txBody>
      </p:sp>
      <p:pic>
        <p:nvPicPr>
          <p:cNvPr id="8" name="Picture 7">
            <a:extLst>
              <a:ext uri="{FF2B5EF4-FFF2-40B4-BE49-F238E27FC236}">
                <a16:creationId xmlns:a16="http://schemas.microsoft.com/office/drawing/2014/main" id="{2812012B-1A21-43F4-A506-64E6EBE5F214}"/>
              </a:ext>
            </a:extLst>
          </p:cNvPr>
          <p:cNvPicPr/>
          <p:nvPr/>
        </p:nvPicPr>
        <p:blipFill>
          <a:blip r:embed="rId3"/>
          <a:stretch>
            <a:fillRect/>
          </a:stretch>
        </p:blipFill>
        <p:spPr>
          <a:xfrm>
            <a:off x="-3600375" y="1268760"/>
            <a:ext cx="2771775" cy="2040255"/>
          </a:xfrm>
          <a:prstGeom prst="rect">
            <a:avLst/>
          </a:prstGeom>
        </p:spPr>
      </p:pic>
      <p:pic>
        <p:nvPicPr>
          <p:cNvPr id="7" name="Picture 76">
            <a:extLst>
              <a:ext uri="{FF2B5EF4-FFF2-40B4-BE49-F238E27FC236}">
                <a16:creationId xmlns:a16="http://schemas.microsoft.com/office/drawing/2014/main" id="{D8EC12FE-3A6B-4C3A-9F5F-285A35BA363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8304" y="1628800"/>
            <a:ext cx="1829346" cy="259767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7">
            <a:extLst>
              <a:ext uri="{FF2B5EF4-FFF2-40B4-BE49-F238E27FC236}">
                <a16:creationId xmlns:a16="http://schemas.microsoft.com/office/drawing/2014/main" id="{34C4980E-48DF-42D2-AA9B-13141F78787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08304" y="4289081"/>
            <a:ext cx="1835696" cy="259630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78">
            <a:extLst>
              <a:ext uri="{FF2B5EF4-FFF2-40B4-BE49-F238E27FC236}">
                <a16:creationId xmlns:a16="http://schemas.microsoft.com/office/drawing/2014/main" id="{57A2061E-2937-406D-AF17-A0BC4F77D43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31916" y="4278696"/>
            <a:ext cx="1835696" cy="26066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4E33B30-6D84-48F4-890A-398ACAFE59D5}"/>
              </a:ext>
            </a:extLst>
          </p:cNvPr>
          <p:cNvSpPr txBox="1"/>
          <p:nvPr/>
        </p:nvSpPr>
        <p:spPr>
          <a:xfrm>
            <a:off x="755576" y="3641536"/>
            <a:ext cx="4248472" cy="2523768"/>
          </a:xfrm>
          <a:prstGeom prst="rect">
            <a:avLst/>
          </a:prstGeom>
          <a:noFill/>
        </p:spPr>
        <p:txBody>
          <a:bodyPr wrap="square" rtlCol="0">
            <a:spAutoFit/>
          </a:bodyPr>
          <a:lstStyle/>
          <a:p>
            <a:r>
              <a:rPr lang="en-GB" sz="2000" b="1" i="0" dirty="0">
                <a:solidFill>
                  <a:srgbClr val="000000"/>
                </a:solidFill>
                <a:effectLst/>
                <a:latin typeface="arial" panose="020B0604020202020204" pitchFamily="34" charset="0"/>
              </a:rPr>
              <a:t>Section 63 </a:t>
            </a:r>
            <a:r>
              <a:rPr lang="en-GB" sz="2000" dirty="0">
                <a:solidFill>
                  <a:srgbClr val="000000"/>
                </a:solidFill>
                <a:latin typeface="arial" panose="020B0604020202020204" pitchFamily="34" charset="0"/>
              </a:rPr>
              <a:t>places a duty on the planning authority to:</a:t>
            </a:r>
          </a:p>
          <a:p>
            <a:r>
              <a:rPr lang="en-GB" sz="2000" b="0" i="1" dirty="0">
                <a:solidFill>
                  <a:srgbClr val="000000"/>
                </a:solidFill>
                <a:effectLst/>
                <a:latin typeface="arial" panose="020B0604020202020204" pitchFamily="34" charset="0"/>
              </a:rPr>
              <a:t>“formulate and publish, from time to time, proposals for the preservation and enhancement of any parts of their district which are conservation areas.”</a:t>
            </a:r>
            <a:endParaRPr lang="en-GB" sz="2000" i="1" dirty="0"/>
          </a:p>
          <a:p>
            <a:endParaRPr lang="en-GB" dirty="0"/>
          </a:p>
        </p:txBody>
      </p:sp>
    </p:spTree>
    <p:extLst>
      <p:ext uri="{BB962C8B-B14F-4D97-AF65-F5344CB8AC3E}">
        <p14:creationId xmlns:p14="http://schemas.microsoft.com/office/powerpoint/2010/main" val="2701019381"/>
      </p:ext>
    </p:extLst>
  </p:cSld>
  <p:clrMapOvr>
    <a:masterClrMapping/>
  </p:clrMapOvr>
  <mc:AlternateContent xmlns:mc="http://schemas.openxmlformats.org/markup-compatibility/2006" xmlns:p14="http://schemas.microsoft.com/office/powerpoint/2010/main">
    <mc:Choice Requires="p14">
      <p:transition spd="slow" p14:dur="2000" advTm="16232"/>
    </mc:Choice>
    <mc:Fallback xmlns="">
      <p:transition spd="slow" advTm="16232"/>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764F88C-FCE5-7B6B-E0BC-58461D894C07}"/>
              </a:ext>
            </a:extLst>
          </p:cNvPr>
          <p:cNvSpPr>
            <a:spLocks noGrp="1"/>
          </p:cNvSpPr>
          <p:nvPr>
            <p:ph type="title"/>
          </p:nvPr>
        </p:nvSpPr>
        <p:spPr>
          <a:xfrm>
            <a:off x="457200" y="274638"/>
            <a:ext cx="8229600" cy="706090"/>
          </a:xfrm>
        </p:spPr>
        <p:txBody>
          <a:bodyPr/>
          <a:lstStyle/>
          <a:p>
            <a:r>
              <a:rPr lang="en-US" dirty="0"/>
              <a:t>Conservation Areas</a:t>
            </a:r>
          </a:p>
        </p:txBody>
      </p:sp>
      <p:sp>
        <p:nvSpPr>
          <p:cNvPr id="4" name="Content Placeholder 3">
            <a:extLst>
              <a:ext uri="{FF2B5EF4-FFF2-40B4-BE49-F238E27FC236}">
                <a16:creationId xmlns:a16="http://schemas.microsoft.com/office/drawing/2014/main" id="{D00B25C5-F1C3-49A2-98BC-223EF78AF0B6}"/>
              </a:ext>
            </a:extLst>
          </p:cNvPr>
          <p:cNvSpPr>
            <a:spLocks noGrp="1"/>
          </p:cNvSpPr>
          <p:nvPr>
            <p:ph idx="10"/>
          </p:nvPr>
        </p:nvSpPr>
        <p:spPr>
          <a:xfrm>
            <a:off x="755576" y="1124744"/>
            <a:ext cx="7632848" cy="576064"/>
          </a:xfrm>
        </p:spPr>
        <p:txBody>
          <a:bodyPr>
            <a:normAutofit/>
          </a:bodyPr>
          <a:lstStyle/>
          <a:p>
            <a:pPr>
              <a:lnSpc>
                <a:spcPct val="90000"/>
              </a:lnSpc>
            </a:pPr>
            <a:endParaRPr lang="en-GB" sz="3300" dirty="0"/>
          </a:p>
        </p:txBody>
      </p:sp>
      <p:pic>
        <p:nvPicPr>
          <p:cNvPr id="6" name="Picture 5">
            <a:extLst>
              <a:ext uri="{FF2B5EF4-FFF2-40B4-BE49-F238E27FC236}">
                <a16:creationId xmlns:a16="http://schemas.microsoft.com/office/drawing/2014/main" id="{70AA4D2B-2A60-4EB1-8D7B-768B0162A3CE}"/>
              </a:ext>
            </a:extLst>
          </p:cNvPr>
          <p:cNvPicPr>
            <a:picLocks noChangeAspect="1"/>
          </p:cNvPicPr>
          <p:nvPr/>
        </p:nvPicPr>
        <p:blipFill rotWithShape="1">
          <a:blip r:embed="rId3"/>
          <a:srcRect l="-10761" t="1482" r="-3469" b="-1482"/>
          <a:stretch/>
        </p:blipFill>
        <p:spPr>
          <a:xfrm>
            <a:off x="-590535" y="4581078"/>
            <a:ext cx="6314663" cy="2736354"/>
          </a:xfrm>
          <a:prstGeom prst="rect">
            <a:avLst/>
          </a:prstGeom>
          <a:noFill/>
        </p:spPr>
      </p:pic>
      <p:pic>
        <p:nvPicPr>
          <p:cNvPr id="9" name="Picture 8">
            <a:extLst>
              <a:ext uri="{FF2B5EF4-FFF2-40B4-BE49-F238E27FC236}">
                <a16:creationId xmlns:a16="http://schemas.microsoft.com/office/drawing/2014/main" id="{5240D687-6F78-4C87-A7D1-4F545E3B1320}"/>
              </a:ext>
            </a:extLst>
          </p:cNvPr>
          <p:cNvPicPr>
            <a:picLocks noChangeAspect="1"/>
          </p:cNvPicPr>
          <p:nvPr/>
        </p:nvPicPr>
        <p:blipFill>
          <a:blip r:embed="rId4"/>
          <a:stretch>
            <a:fillRect/>
          </a:stretch>
        </p:blipFill>
        <p:spPr>
          <a:xfrm>
            <a:off x="5502955" y="4344922"/>
            <a:ext cx="3729945" cy="2595761"/>
          </a:xfrm>
          <a:prstGeom prst="rect">
            <a:avLst/>
          </a:prstGeom>
        </p:spPr>
      </p:pic>
      <p:pic>
        <p:nvPicPr>
          <p:cNvPr id="11" name="Picture 10">
            <a:extLst>
              <a:ext uri="{FF2B5EF4-FFF2-40B4-BE49-F238E27FC236}">
                <a16:creationId xmlns:a16="http://schemas.microsoft.com/office/drawing/2014/main" id="{3B729EED-9F30-44CB-A264-19A26D490BFB}"/>
              </a:ext>
            </a:extLst>
          </p:cNvPr>
          <p:cNvPicPr/>
          <p:nvPr/>
        </p:nvPicPr>
        <p:blipFill>
          <a:blip r:embed="rId5"/>
          <a:stretch>
            <a:fillRect/>
          </a:stretch>
        </p:blipFill>
        <p:spPr>
          <a:xfrm>
            <a:off x="2411760" y="1267485"/>
            <a:ext cx="4383351" cy="2449548"/>
          </a:xfrm>
          <a:prstGeom prst="rect">
            <a:avLst/>
          </a:prstGeom>
        </p:spPr>
      </p:pic>
      <p:pic>
        <p:nvPicPr>
          <p:cNvPr id="13" name="Picture 12">
            <a:extLst>
              <a:ext uri="{FF2B5EF4-FFF2-40B4-BE49-F238E27FC236}">
                <a16:creationId xmlns:a16="http://schemas.microsoft.com/office/drawing/2014/main" id="{1990C245-B6E4-4458-A884-80810B479AEA}"/>
              </a:ext>
            </a:extLst>
          </p:cNvPr>
          <p:cNvPicPr/>
          <p:nvPr/>
        </p:nvPicPr>
        <p:blipFill>
          <a:blip r:embed="rId6"/>
          <a:stretch>
            <a:fillRect/>
          </a:stretch>
        </p:blipFill>
        <p:spPr>
          <a:xfrm>
            <a:off x="5925507" y="2832057"/>
            <a:ext cx="3302953" cy="1457895"/>
          </a:xfrm>
          <a:prstGeom prst="rect">
            <a:avLst/>
          </a:prstGeom>
        </p:spPr>
      </p:pic>
      <p:sp>
        <p:nvSpPr>
          <p:cNvPr id="10" name="Rectangle 4">
            <a:extLst>
              <a:ext uri="{FF2B5EF4-FFF2-40B4-BE49-F238E27FC236}">
                <a16:creationId xmlns:a16="http://schemas.microsoft.com/office/drawing/2014/main" id="{8A300D1E-719B-48F3-B461-4E07A4E1E6AF}"/>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4" name="Rectangle 5">
            <a:extLst>
              <a:ext uri="{FF2B5EF4-FFF2-40B4-BE49-F238E27FC236}">
                <a16:creationId xmlns:a16="http://schemas.microsoft.com/office/drawing/2014/main" id="{01DF4527-094D-458C-93B7-58F61C214E5C}"/>
              </a:ext>
            </a:extLst>
          </p:cNvPr>
          <p:cNvSpPr>
            <a:spLocks noChangeArrowheads="1"/>
          </p:cNvSpPr>
          <p:nvPr/>
        </p:nvSpPr>
        <p:spPr bwMode="auto">
          <a:xfrm>
            <a:off x="0" y="27114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endParaRPr kumimoji="0" lang="en-GB" altLang="en-US" sz="1800" b="0" i="0" u="none" strike="noStrike" cap="none" normalizeH="0" baseline="0">
              <a:ln>
                <a:noFill/>
              </a:ln>
              <a:solidFill>
                <a:schemeClr val="tx1"/>
              </a:solidFill>
              <a:effectLst/>
              <a:latin typeface="Arial" panose="020B0604020202020204" pitchFamily="34" charset="0"/>
            </a:endParaRPr>
          </a:p>
        </p:txBody>
      </p:sp>
      <p:sp>
        <p:nvSpPr>
          <p:cNvPr id="15" name="Rectangle 6">
            <a:extLst>
              <a:ext uri="{FF2B5EF4-FFF2-40B4-BE49-F238E27FC236}">
                <a16:creationId xmlns:a16="http://schemas.microsoft.com/office/drawing/2014/main" id="{A5F44D3F-FD08-4170-B2AD-EB2E942CD6C4}"/>
              </a:ext>
            </a:extLst>
          </p:cNvPr>
          <p:cNvSpPr>
            <a:spLocks noChangeArrowheads="1"/>
          </p:cNvSpPr>
          <p:nvPr/>
        </p:nvSpPr>
        <p:spPr bwMode="auto">
          <a:xfrm>
            <a:off x="0" y="49657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1100" b="0" i="0" u="none" strike="noStrike" cap="none" normalizeH="0" baseline="0">
                <a:ln>
                  <a:noFill/>
                </a:ln>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     </a:t>
            </a:r>
            <a:endParaRPr kumimoji="0" lang="en-GB" altLang="en-US" sz="1800" b="0" i="0" u="none" strike="noStrike" cap="none" normalizeH="0" baseline="0">
              <a:ln>
                <a:noFill/>
              </a:ln>
              <a:solidFill>
                <a:schemeClr val="tx1"/>
              </a:solidFill>
              <a:effectLst/>
              <a:latin typeface="Arial" panose="020B0604020202020204" pitchFamily="34" charset="0"/>
            </a:endParaRPr>
          </a:p>
        </p:txBody>
      </p:sp>
      <p:pic>
        <p:nvPicPr>
          <p:cNvPr id="16" name="Picture 1">
            <a:extLst>
              <a:ext uri="{FF2B5EF4-FFF2-40B4-BE49-F238E27FC236}">
                <a16:creationId xmlns:a16="http://schemas.microsoft.com/office/drawing/2014/main" id="{20E41C4C-2DEF-45BB-AA7F-2FD5E8701E8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127800" y="-42806"/>
            <a:ext cx="2123728" cy="2832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Diagram, engineering drawing&#10;&#10;Description automatically generated">
            <a:extLst>
              <a:ext uri="{FF2B5EF4-FFF2-40B4-BE49-F238E27FC236}">
                <a16:creationId xmlns:a16="http://schemas.microsoft.com/office/drawing/2014/main" id="{8C04F93A-672A-41D2-A98B-EC7248F65D56}"/>
              </a:ext>
            </a:extLst>
          </p:cNvPr>
          <p:cNvPicPr/>
          <p:nvPr/>
        </p:nvPicPr>
        <p:blipFill rotWithShape="1">
          <a:blip r:embed="rId8">
            <a:extLst>
              <a:ext uri="{28A0092B-C50C-407E-A947-70E740481C1C}">
                <a14:useLocalDpi xmlns:a14="http://schemas.microsoft.com/office/drawing/2010/main" val="0"/>
              </a:ext>
            </a:extLst>
          </a:blip>
          <a:srcRect l="21471" r="21529" b="1"/>
          <a:stretch/>
        </p:blipFill>
        <p:spPr>
          <a:xfrm>
            <a:off x="0" y="615060"/>
            <a:ext cx="1951966" cy="2439958"/>
          </a:xfrm>
          <a:prstGeom prst="rect">
            <a:avLst/>
          </a:prstGeom>
          <a:noFill/>
        </p:spPr>
      </p:pic>
      <p:pic>
        <p:nvPicPr>
          <p:cNvPr id="17" name="Picture 16">
            <a:extLst>
              <a:ext uri="{FF2B5EF4-FFF2-40B4-BE49-F238E27FC236}">
                <a16:creationId xmlns:a16="http://schemas.microsoft.com/office/drawing/2014/main" id="{2629BFED-3332-40C5-9763-202F1E25908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41277"/>
          <a:stretch/>
        </p:blipFill>
        <p:spPr>
          <a:xfrm>
            <a:off x="-21589" y="3124299"/>
            <a:ext cx="4117301" cy="1813358"/>
          </a:xfrm>
          <a:prstGeom prst="rect">
            <a:avLst/>
          </a:prstGeom>
        </p:spPr>
      </p:pic>
    </p:spTree>
    <p:extLst>
      <p:ext uri="{BB962C8B-B14F-4D97-AF65-F5344CB8AC3E}">
        <p14:creationId xmlns:p14="http://schemas.microsoft.com/office/powerpoint/2010/main" val="1962060296"/>
      </p:ext>
    </p:extLst>
  </p:cSld>
  <p:clrMapOvr>
    <a:masterClrMapping/>
  </p:clrMapOvr>
  <mc:AlternateContent xmlns:mc="http://schemas.openxmlformats.org/markup-compatibility/2006" xmlns:p14="http://schemas.microsoft.com/office/powerpoint/2010/main">
    <mc:Choice Requires="p14">
      <p:transition spd="slow" p14:dur="2000" advTm="5240"/>
    </mc:Choice>
    <mc:Fallback xmlns="">
      <p:transition spd="slow" advTm="524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7866B-0936-4057-AA41-91488659E298}"/>
              </a:ext>
            </a:extLst>
          </p:cNvPr>
          <p:cNvSpPr>
            <a:spLocks noGrp="1"/>
          </p:cNvSpPr>
          <p:nvPr>
            <p:ph type="title"/>
          </p:nvPr>
        </p:nvSpPr>
        <p:spPr>
          <a:xfrm>
            <a:off x="457200" y="274638"/>
            <a:ext cx="8229600" cy="706090"/>
          </a:xfrm>
        </p:spPr>
        <p:txBody>
          <a:bodyPr>
            <a:normAutofit/>
          </a:bodyPr>
          <a:lstStyle/>
          <a:p>
            <a:pPr>
              <a:lnSpc>
                <a:spcPct val="90000"/>
              </a:lnSpc>
            </a:pPr>
            <a:r>
              <a:rPr lang="en-GB" sz="2200"/>
              <a:t>Conservation Areas</a:t>
            </a:r>
            <a:br>
              <a:rPr lang="en-GB" sz="2200"/>
            </a:br>
            <a:r>
              <a:rPr lang="en-GB" sz="2200"/>
              <a:t>Permitted Development</a:t>
            </a:r>
          </a:p>
        </p:txBody>
      </p:sp>
      <p:sp>
        <p:nvSpPr>
          <p:cNvPr id="3" name="Content Placeholder 2">
            <a:extLst>
              <a:ext uri="{FF2B5EF4-FFF2-40B4-BE49-F238E27FC236}">
                <a16:creationId xmlns:a16="http://schemas.microsoft.com/office/drawing/2014/main" id="{884B83D0-9970-4B0D-AAFA-BEEF743BD17E}"/>
              </a:ext>
            </a:extLst>
          </p:cNvPr>
          <p:cNvSpPr>
            <a:spLocks noGrp="1"/>
          </p:cNvSpPr>
          <p:nvPr>
            <p:ph idx="1"/>
          </p:nvPr>
        </p:nvSpPr>
        <p:spPr>
          <a:xfrm>
            <a:off x="755576" y="1772816"/>
            <a:ext cx="3744416" cy="4680520"/>
          </a:xfrm>
        </p:spPr>
        <p:txBody>
          <a:bodyPr>
            <a:normAutofit/>
          </a:bodyPr>
          <a:lstStyle/>
          <a:p>
            <a:pPr>
              <a:lnSpc>
                <a:spcPct val="90000"/>
              </a:lnSpc>
            </a:pPr>
            <a:r>
              <a:rPr lang="en-GB" sz="1800" dirty="0"/>
              <a:t>Most permitted development rights were removed in conservation areas by the General Permitted Development Order Amendment 2011</a:t>
            </a:r>
          </a:p>
          <a:p>
            <a:pPr>
              <a:lnSpc>
                <a:spcPct val="90000"/>
              </a:lnSpc>
            </a:pPr>
            <a:endParaRPr lang="en-GB" sz="1800" dirty="0"/>
          </a:p>
          <a:p>
            <a:pPr>
              <a:lnSpc>
                <a:spcPct val="90000"/>
              </a:lnSpc>
            </a:pPr>
            <a:r>
              <a:rPr lang="en-GB" sz="1800" dirty="0"/>
              <a:t>Most development – even small scale alterations – require planning permission</a:t>
            </a:r>
          </a:p>
          <a:p>
            <a:pPr>
              <a:lnSpc>
                <a:spcPct val="90000"/>
              </a:lnSpc>
            </a:pPr>
            <a:endParaRPr lang="en-GB" sz="1800" dirty="0"/>
          </a:p>
          <a:p>
            <a:pPr>
              <a:lnSpc>
                <a:spcPct val="90000"/>
              </a:lnSpc>
            </a:pPr>
            <a:r>
              <a:rPr lang="en-GB" sz="1800" dirty="0"/>
              <a:t>Demolition is controlled through a separate consent process called Conservation Area Consent</a:t>
            </a:r>
          </a:p>
          <a:p>
            <a:pPr>
              <a:lnSpc>
                <a:spcPct val="90000"/>
              </a:lnSpc>
            </a:pPr>
            <a:endParaRPr lang="en-GB" sz="1800" dirty="0"/>
          </a:p>
          <a:p>
            <a:pPr>
              <a:lnSpc>
                <a:spcPct val="90000"/>
              </a:lnSpc>
            </a:pPr>
            <a:r>
              <a:rPr lang="en-GB" sz="1800" dirty="0"/>
              <a:t>Trees receive extra protection in a conservation area</a:t>
            </a:r>
          </a:p>
        </p:txBody>
      </p:sp>
      <p:pic>
        <p:nvPicPr>
          <p:cNvPr id="5" name="Picture 1">
            <a:extLst>
              <a:ext uri="{FF2B5EF4-FFF2-40B4-BE49-F238E27FC236}">
                <a16:creationId xmlns:a16="http://schemas.microsoft.com/office/drawing/2014/main" id="{529CF330-420B-414F-AD2B-A3D492A3332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2178" r="24422"/>
          <a:stretch/>
        </p:blipFill>
        <p:spPr bwMode="auto">
          <a:xfrm>
            <a:off x="4644008" y="1772816"/>
            <a:ext cx="3744416" cy="46805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4298482"/>
      </p:ext>
    </p:extLst>
  </p:cSld>
  <p:clrMapOvr>
    <a:masterClrMapping/>
  </p:clrMapOvr>
  <mc:AlternateContent xmlns:mc="http://schemas.openxmlformats.org/markup-compatibility/2006" xmlns:p14="http://schemas.microsoft.com/office/powerpoint/2010/main">
    <mc:Choice Requires="p14">
      <p:transition spd="slow" p14:dur="2000" advTm="55207"/>
    </mc:Choice>
    <mc:Fallback xmlns="">
      <p:transition spd="slow" advTm="55207"/>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1A42D75F-84EE-4F40-8A31-B005C1B8B714}"/>
              </a:ext>
            </a:extLst>
          </p:cNvPr>
          <p:cNvSpPr txBox="1">
            <a:spLocks/>
          </p:cNvSpPr>
          <p:nvPr/>
        </p:nvSpPr>
        <p:spPr>
          <a:xfrm>
            <a:off x="683568" y="1700808"/>
            <a:ext cx="8229600" cy="2448273"/>
          </a:xfrm>
          <a:prstGeom prst="rect">
            <a:avLst/>
          </a:prstGeom>
        </p:spPr>
        <p:txBody>
          <a:bodyPr>
            <a:normAutofit/>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2000" kern="1200" baseline="0">
                <a:solidFill>
                  <a:schemeClr val="tx1"/>
                </a:solidFill>
                <a:latin typeface="Ebrima" panose="02000000000000000000" pitchFamily="2" charset="0"/>
                <a:ea typeface="Ebrima" panose="02000000000000000000" pitchFamily="2" charset="0"/>
                <a:cs typeface="Ebrima" panose="02000000000000000000" pitchFamily="2"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Ebrima" panose="02000000000000000000" pitchFamily="2" charset="0"/>
                <a:ea typeface="Ebrima" panose="02000000000000000000" pitchFamily="2" charset="0"/>
                <a:cs typeface="Ebrima" panose="02000000000000000000" pitchFamily="2" charset="0"/>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Ebrima" panose="02000000000000000000" pitchFamily="2" charset="0"/>
                <a:ea typeface="Ebrima" panose="02000000000000000000" pitchFamily="2" charset="0"/>
                <a:cs typeface="Ebrima" panose="02000000000000000000" pitchFamily="2"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Ebrima" panose="02000000000000000000" pitchFamily="2" charset="0"/>
                <a:ea typeface="Ebrima" panose="02000000000000000000" pitchFamily="2" charset="0"/>
                <a:cs typeface="Ebrima" panose="02000000000000000000" pitchFamily="2"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Ebrima" panose="02000000000000000000" pitchFamily="2" charset="0"/>
                <a:ea typeface="Ebrima" panose="02000000000000000000" pitchFamily="2" charset="0"/>
                <a:cs typeface="Ebrima" panose="02000000000000000000" pitchFamily="2"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342900" indent="-342900">
              <a:buFont typeface="Arial" panose="020B0604020202020204" pitchFamily="34" charset="0"/>
              <a:buChar char="•"/>
            </a:pPr>
            <a:r>
              <a:rPr lang="en-GB" sz="1800" dirty="0">
                <a:latin typeface="Arial" panose="020B0604020202020204" pitchFamily="34" charset="0"/>
                <a:cs typeface="Arial" panose="020B0604020202020204" pitchFamily="34" charset="0"/>
              </a:rPr>
              <a:t>Help create Scotland’s distinctive character</a:t>
            </a:r>
          </a:p>
          <a:p>
            <a:pPr marL="342900" indent="-342900">
              <a:buFont typeface="Arial" panose="020B0604020202020204" pitchFamily="34" charset="0"/>
              <a:buChar char="•"/>
            </a:pPr>
            <a:r>
              <a:rPr lang="en-GB" sz="1800" dirty="0">
                <a:latin typeface="Arial" panose="020B0604020202020204" pitchFamily="34" charset="0"/>
                <a:cs typeface="Arial" panose="020B0604020202020204" pitchFamily="34" charset="0"/>
              </a:rPr>
              <a:t>Record of people’s relationship with buildings and the land</a:t>
            </a:r>
          </a:p>
          <a:p>
            <a:pPr marL="342900" indent="-342900">
              <a:buFont typeface="Arial" panose="020B0604020202020204" pitchFamily="34" charset="0"/>
              <a:buChar char="•"/>
            </a:pPr>
            <a:r>
              <a:rPr lang="en-GB" sz="1800" dirty="0">
                <a:latin typeface="Arial" panose="020B0604020202020204" pitchFamily="34" charset="0"/>
                <a:cs typeface="Arial" panose="020B0604020202020204" pitchFamily="34" charset="0"/>
              </a:rPr>
              <a:t>Give an area local and regional distinctiveness – A sense of place</a:t>
            </a:r>
          </a:p>
          <a:p>
            <a:pPr marL="342900" indent="-342900">
              <a:buFont typeface="Arial" panose="020B0604020202020204" pitchFamily="34" charset="0"/>
              <a:buChar char="•"/>
            </a:pPr>
            <a:r>
              <a:rPr lang="en-GB" sz="1800" dirty="0">
                <a:latin typeface="Arial" panose="020B0604020202020204" pitchFamily="34" charset="0"/>
                <a:cs typeface="Arial" panose="020B0604020202020204" pitchFamily="34" charset="0"/>
              </a:rPr>
              <a:t>Help the vibrancy of an area</a:t>
            </a:r>
          </a:p>
          <a:p>
            <a:pPr marL="342900" indent="-342900">
              <a:buFont typeface="Arial" panose="020B0604020202020204" pitchFamily="34" charset="0"/>
              <a:buChar char="•"/>
            </a:pPr>
            <a:r>
              <a:rPr lang="en-GB" sz="1800" dirty="0">
                <a:latin typeface="Arial" panose="020B0604020202020204" pitchFamily="34" charset="0"/>
                <a:cs typeface="Arial" panose="020B0604020202020204" pitchFamily="34" charset="0"/>
              </a:rPr>
              <a:t>Can act as a catalyst for regeneration </a:t>
            </a:r>
          </a:p>
          <a:p>
            <a:pPr marL="342900" indent="-342900">
              <a:buFont typeface="Arial" panose="020B0604020202020204" pitchFamily="34" charset="0"/>
              <a:buChar char="•"/>
            </a:pPr>
            <a:r>
              <a:rPr lang="en-GB" sz="1800" dirty="0">
                <a:latin typeface="Arial" panose="020B0604020202020204" pitchFamily="34" charset="0"/>
                <a:cs typeface="Arial" panose="020B0604020202020204" pitchFamily="34" charset="0"/>
              </a:rPr>
              <a:t>Key economic driver – tourism, support construction industry, support traditional craft skills</a:t>
            </a:r>
          </a:p>
        </p:txBody>
      </p:sp>
      <p:pic>
        <p:nvPicPr>
          <p:cNvPr id="6" name="Picture 4">
            <a:extLst>
              <a:ext uri="{FF2B5EF4-FFF2-40B4-BE49-F238E27FC236}">
                <a16:creationId xmlns:a16="http://schemas.microsoft.com/office/drawing/2014/main" id="{1CC94EE1-51ED-46F6-B1FC-00B4B1B8C9E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9165" b="-1"/>
          <a:stretch/>
        </p:blipFill>
        <p:spPr bwMode="auto">
          <a:xfrm>
            <a:off x="0" y="4115382"/>
            <a:ext cx="9144000" cy="4348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1">
            <a:extLst>
              <a:ext uri="{FF2B5EF4-FFF2-40B4-BE49-F238E27FC236}">
                <a16:creationId xmlns:a16="http://schemas.microsoft.com/office/drawing/2014/main" id="{B422339C-1C28-45CF-8B66-21E93C212024}"/>
              </a:ext>
            </a:extLst>
          </p:cNvPr>
          <p:cNvSpPr>
            <a:spLocks noGrp="1"/>
          </p:cNvSpPr>
          <p:nvPr>
            <p:ph type="title"/>
          </p:nvPr>
        </p:nvSpPr>
        <p:spPr>
          <a:xfrm>
            <a:off x="457200" y="274638"/>
            <a:ext cx="8229600" cy="1209675"/>
          </a:xfrm>
        </p:spPr>
        <p:txBody>
          <a:bodyPr/>
          <a:lstStyle/>
          <a:p>
            <a:r>
              <a:rPr lang="en-GB" dirty="0">
                <a:latin typeface="Arial" panose="020B0604020202020204" pitchFamily="34" charset="0"/>
                <a:cs typeface="Arial" panose="020B0604020202020204" pitchFamily="34" charset="0"/>
              </a:rPr>
              <a:t>Historic Buildings &amp; Areas</a:t>
            </a:r>
            <a:br>
              <a:rPr lang="en-GB" dirty="0">
                <a:latin typeface="Arial" panose="020B0604020202020204" pitchFamily="34" charset="0"/>
                <a:cs typeface="Arial" panose="020B0604020202020204" pitchFamily="34" charset="0"/>
              </a:rPr>
            </a:br>
            <a:r>
              <a:rPr lang="en-GB" sz="2800" dirty="0">
                <a:latin typeface="Arial" panose="020B0604020202020204" pitchFamily="34" charset="0"/>
                <a:cs typeface="Arial" panose="020B0604020202020204" pitchFamily="34" charset="0"/>
              </a:rPr>
              <a:t>Why do they matter…?</a:t>
            </a:r>
            <a:endParaRPr lang="en-GB"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557064738"/>
      </p:ext>
    </p:extLst>
  </p:cSld>
  <p:clrMapOvr>
    <a:masterClrMapping/>
  </p:clrMapOvr>
  <mc:AlternateContent xmlns:mc="http://schemas.openxmlformats.org/markup-compatibility/2006" xmlns:p14="http://schemas.microsoft.com/office/powerpoint/2010/main">
    <mc:Choice Requires="p14">
      <p:transition spd="slow" p14:dur="2000" advTm="66487"/>
    </mc:Choice>
    <mc:Fallback xmlns="">
      <p:transition spd="slow" advTm="664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fade">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fade">
                                      <p:cBhvr>
                                        <p:cTn id="3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DF258-6518-49A4-96F6-55FE9D37C393}"/>
              </a:ext>
            </a:extLst>
          </p:cNvPr>
          <p:cNvSpPr>
            <a:spLocks noGrp="1"/>
          </p:cNvSpPr>
          <p:nvPr>
            <p:ph type="title"/>
          </p:nvPr>
        </p:nvSpPr>
        <p:spPr/>
        <p:txBody>
          <a:bodyPr/>
          <a:lstStyle/>
          <a:p>
            <a:r>
              <a:rPr lang="en-GB" dirty="0"/>
              <a:t>General Principles </a:t>
            </a:r>
            <a:br>
              <a:rPr lang="en-GB" dirty="0"/>
            </a:br>
            <a:r>
              <a:rPr lang="en-GB" sz="2800" dirty="0"/>
              <a:t>Managing Change</a:t>
            </a:r>
            <a:br>
              <a:rPr lang="en-GB" dirty="0"/>
            </a:br>
            <a:endParaRPr lang="en-GB" dirty="0"/>
          </a:p>
        </p:txBody>
      </p:sp>
      <p:pic>
        <p:nvPicPr>
          <p:cNvPr id="5" name="Picture63">
            <a:extLst>
              <a:ext uri="{FF2B5EF4-FFF2-40B4-BE49-F238E27FC236}">
                <a16:creationId xmlns:a16="http://schemas.microsoft.com/office/drawing/2014/main" id="{D9314D64-1BF9-4EB9-BD82-C7EFFE35B71C}"/>
              </a:ext>
            </a:extLst>
          </p:cNvPr>
          <p:cNvPicPr>
            <a:picLocks noGrp="1"/>
          </p:cNvPicPr>
          <p:nvPr>
            <p:ph idx="1"/>
          </p:nvPr>
        </p:nvPicPr>
        <p:blipFill>
          <a:blip r:embed="rId3" cstate="print"/>
          <a:stretch>
            <a:fillRect/>
          </a:stretch>
        </p:blipFill>
        <p:spPr>
          <a:xfrm>
            <a:off x="323528" y="1844824"/>
            <a:ext cx="4589937" cy="3600400"/>
          </a:xfrm>
          <a:prstGeom prst="rect">
            <a:avLst/>
          </a:prstGeom>
        </p:spPr>
      </p:pic>
      <p:pic>
        <p:nvPicPr>
          <p:cNvPr id="6" name="Picture64">
            <a:extLst>
              <a:ext uri="{FF2B5EF4-FFF2-40B4-BE49-F238E27FC236}">
                <a16:creationId xmlns:a16="http://schemas.microsoft.com/office/drawing/2014/main" id="{05E13F78-7551-4CBA-A5C6-87739C1F2D37}"/>
              </a:ext>
            </a:extLst>
          </p:cNvPr>
          <p:cNvPicPr/>
          <p:nvPr/>
        </p:nvPicPr>
        <p:blipFill>
          <a:blip r:embed="rId4" cstate="print"/>
          <a:stretch>
            <a:fillRect/>
          </a:stretch>
        </p:blipFill>
        <p:spPr>
          <a:xfrm>
            <a:off x="5242813" y="1844824"/>
            <a:ext cx="3600400" cy="3600400"/>
          </a:xfrm>
          <a:prstGeom prst="rect">
            <a:avLst/>
          </a:prstGeom>
        </p:spPr>
      </p:pic>
    </p:spTree>
    <p:extLst>
      <p:ext uri="{BB962C8B-B14F-4D97-AF65-F5344CB8AC3E}">
        <p14:creationId xmlns:p14="http://schemas.microsoft.com/office/powerpoint/2010/main" val="3122608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96526C5-027D-4F21-BDED-F87A4B73661F}"/>
              </a:ext>
            </a:extLst>
          </p:cNvPr>
          <p:cNvPicPr>
            <a:picLocks noChangeAspect="1"/>
          </p:cNvPicPr>
          <p:nvPr/>
        </p:nvPicPr>
        <p:blipFill>
          <a:blip r:embed="rId3"/>
          <a:stretch>
            <a:fillRect/>
          </a:stretch>
        </p:blipFill>
        <p:spPr>
          <a:xfrm>
            <a:off x="4558727" y="2520280"/>
            <a:ext cx="4471324" cy="4221088"/>
          </a:xfrm>
          <a:prstGeom prst="rect">
            <a:avLst/>
          </a:prstGeom>
        </p:spPr>
      </p:pic>
      <p:sp>
        <p:nvSpPr>
          <p:cNvPr id="2" name="Title 1">
            <a:extLst>
              <a:ext uri="{FF2B5EF4-FFF2-40B4-BE49-F238E27FC236}">
                <a16:creationId xmlns:a16="http://schemas.microsoft.com/office/drawing/2014/main" id="{519C2EA5-D1F2-46A0-8672-DFB1D9E6DAFA}"/>
              </a:ext>
            </a:extLst>
          </p:cNvPr>
          <p:cNvSpPr>
            <a:spLocks noGrp="1"/>
          </p:cNvSpPr>
          <p:nvPr>
            <p:ph type="title"/>
          </p:nvPr>
        </p:nvSpPr>
        <p:spPr/>
        <p:txBody>
          <a:bodyPr/>
          <a:lstStyle/>
          <a:p>
            <a:r>
              <a:rPr lang="en-GB" dirty="0">
                <a:latin typeface="Arial" panose="020B0604020202020204" pitchFamily="34" charset="0"/>
                <a:cs typeface="Arial" panose="020B0604020202020204" pitchFamily="34" charset="0"/>
              </a:rPr>
              <a:t>Listed Buildings</a:t>
            </a:r>
            <a:br>
              <a:rPr lang="en-GB" dirty="0">
                <a:latin typeface="Arial" panose="020B0604020202020204" pitchFamily="34" charset="0"/>
                <a:cs typeface="Arial" panose="020B0604020202020204" pitchFamily="34" charset="0"/>
              </a:rPr>
            </a:br>
            <a:r>
              <a:rPr lang="en-GB" sz="2800" dirty="0">
                <a:latin typeface="Arial" panose="020B0604020202020204" pitchFamily="34" charset="0"/>
                <a:cs typeface="Arial" panose="020B0604020202020204" pitchFamily="34" charset="0"/>
              </a:rPr>
              <a:t>What is a Listed Building?</a:t>
            </a:r>
            <a:endParaRPr lang="en-GB"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43F2CBA3-667D-4511-813F-E5803D82F164}"/>
              </a:ext>
            </a:extLst>
          </p:cNvPr>
          <p:cNvSpPr>
            <a:spLocks noGrp="1"/>
          </p:cNvSpPr>
          <p:nvPr>
            <p:ph idx="1"/>
          </p:nvPr>
        </p:nvSpPr>
        <p:spPr>
          <a:xfrm>
            <a:off x="185957" y="1895598"/>
            <a:ext cx="4314035" cy="3117577"/>
          </a:xfrm>
        </p:spPr>
        <p:txBody>
          <a:bodyPr/>
          <a:lstStyle/>
          <a:p>
            <a:pPr marL="457200" indent="-457200" algn="l">
              <a:buFont typeface="Courier New" panose="02070309020205020404" pitchFamily="49" charset="0"/>
              <a:buChar char="o"/>
            </a:pPr>
            <a:r>
              <a:rPr lang="en-GB" sz="1800" dirty="0">
                <a:latin typeface="Arial" panose="020B0604020202020204" pitchFamily="34" charset="0"/>
                <a:cs typeface="Arial" panose="020B0604020202020204" pitchFamily="34" charset="0"/>
              </a:rPr>
              <a:t>Building of </a:t>
            </a:r>
            <a:r>
              <a:rPr lang="en-GB" sz="1800" b="1" dirty="0">
                <a:latin typeface="Arial" panose="020B0604020202020204" pitchFamily="34" charset="0"/>
                <a:cs typeface="Arial" panose="020B0604020202020204" pitchFamily="34" charset="0"/>
              </a:rPr>
              <a:t>special</a:t>
            </a:r>
            <a:r>
              <a:rPr lang="en-GB" sz="1800" dirty="0">
                <a:latin typeface="Arial" panose="020B0604020202020204" pitchFamily="34" charset="0"/>
                <a:cs typeface="Arial" panose="020B0604020202020204" pitchFamily="34" charset="0"/>
              </a:rPr>
              <a:t> architectural or historic interest</a:t>
            </a:r>
          </a:p>
          <a:p>
            <a:pPr marL="457200" indent="-457200" algn="l">
              <a:buFont typeface="Courier New" panose="02070309020205020404" pitchFamily="49" charset="0"/>
              <a:buChar char="o"/>
            </a:pPr>
            <a:r>
              <a:rPr lang="en-GB" sz="1800" dirty="0">
                <a:latin typeface="Arial" panose="020B0604020202020204" pitchFamily="34" charset="0"/>
                <a:cs typeface="Arial" panose="020B0604020202020204" pitchFamily="34" charset="0"/>
              </a:rPr>
              <a:t>Legal protection – Planning (Listed Buildings and Conservation Areas) (Scotland) Act 1997</a:t>
            </a:r>
          </a:p>
          <a:p>
            <a:pPr marL="457200" indent="-457200" algn="l">
              <a:buFont typeface="Courier New" panose="02070309020205020404" pitchFamily="49" charset="0"/>
              <a:buChar char="o"/>
            </a:pPr>
            <a:r>
              <a:rPr lang="en-GB" sz="1800" dirty="0">
                <a:latin typeface="Arial" panose="020B0604020202020204" pitchFamily="34" charset="0"/>
                <a:cs typeface="Arial" panose="020B0604020202020204" pitchFamily="34" charset="0"/>
              </a:rPr>
              <a:t>The role of Historic Environment Scotland</a:t>
            </a:r>
          </a:p>
          <a:p>
            <a:pPr marL="457200" indent="-457200" algn="l">
              <a:buFont typeface="Courier New" panose="02070309020205020404" pitchFamily="49" charset="0"/>
              <a:buChar char="o"/>
            </a:pPr>
            <a:r>
              <a:rPr lang="en-GB" sz="1800" dirty="0">
                <a:latin typeface="Arial" panose="020B0604020202020204" pitchFamily="34" charset="0"/>
                <a:cs typeface="Arial" panose="020B0604020202020204" pitchFamily="34" charset="0"/>
              </a:rPr>
              <a:t>3050 Listed Buildings in Highland</a:t>
            </a:r>
          </a:p>
          <a:p>
            <a:pPr marL="457200" indent="-457200" algn="l">
              <a:buFont typeface="Courier New" panose="02070309020205020404" pitchFamily="49" charset="0"/>
              <a:buChar char="o"/>
            </a:pPr>
            <a:r>
              <a:rPr lang="en-GB" sz="1800" dirty="0">
                <a:latin typeface="Arial" panose="020B0604020202020204" pitchFamily="34" charset="0"/>
                <a:cs typeface="Arial" panose="020B0604020202020204" pitchFamily="34" charset="0"/>
              </a:rPr>
              <a:t>They come in all shapes and sizes………….</a:t>
            </a:r>
          </a:p>
          <a:p>
            <a:endParaRPr lang="en-GB" dirty="0"/>
          </a:p>
        </p:txBody>
      </p:sp>
      <p:pic>
        <p:nvPicPr>
          <p:cNvPr id="9" name="Picture 8">
            <a:extLst>
              <a:ext uri="{FF2B5EF4-FFF2-40B4-BE49-F238E27FC236}">
                <a16:creationId xmlns:a16="http://schemas.microsoft.com/office/drawing/2014/main" id="{0F781367-F935-4B09-9426-1DCA8E201F4E}"/>
              </a:ext>
            </a:extLst>
          </p:cNvPr>
          <p:cNvPicPr>
            <a:picLocks noChangeAspect="1"/>
          </p:cNvPicPr>
          <p:nvPr/>
        </p:nvPicPr>
        <p:blipFill>
          <a:blip r:embed="rId4"/>
          <a:stretch>
            <a:fillRect/>
          </a:stretch>
        </p:blipFill>
        <p:spPr>
          <a:xfrm>
            <a:off x="401981" y="5205613"/>
            <a:ext cx="3737971" cy="1535755"/>
          </a:xfrm>
          <a:prstGeom prst="rect">
            <a:avLst/>
          </a:prstGeom>
        </p:spPr>
      </p:pic>
    </p:spTree>
    <p:extLst>
      <p:ext uri="{BB962C8B-B14F-4D97-AF65-F5344CB8AC3E}">
        <p14:creationId xmlns:p14="http://schemas.microsoft.com/office/powerpoint/2010/main" val="2335589138"/>
      </p:ext>
    </p:extLst>
  </p:cSld>
  <p:clrMapOvr>
    <a:masterClrMapping/>
  </p:clrMapOvr>
  <mc:AlternateContent xmlns:mc="http://schemas.openxmlformats.org/markup-compatibility/2006" xmlns:p14="http://schemas.microsoft.com/office/powerpoint/2010/main">
    <mc:Choice Requires="p14">
      <p:transition spd="slow" p14:dur="2000" advTm="59770"/>
    </mc:Choice>
    <mc:Fallback xmlns="">
      <p:transition spd="slow" advTm="5977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79C56-C7DC-42DE-83BE-94E24780A5DC}"/>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933D5776-FFEC-46E3-91E5-63AA5FAA07D0}"/>
              </a:ext>
            </a:extLst>
          </p:cNvPr>
          <p:cNvSpPr>
            <a:spLocks noGrp="1"/>
          </p:cNvSpPr>
          <p:nvPr>
            <p:ph idx="1"/>
          </p:nvPr>
        </p:nvSpPr>
        <p:spPr/>
        <p:txBody>
          <a:bodyPr/>
          <a:lstStyle/>
          <a:p>
            <a:endParaRPr lang="en-GB"/>
          </a:p>
        </p:txBody>
      </p:sp>
      <p:sp>
        <p:nvSpPr>
          <p:cNvPr id="4" name="Content Placeholder 3">
            <a:extLst>
              <a:ext uri="{FF2B5EF4-FFF2-40B4-BE49-F238E27FC236}">
                <a16:creationId xmlns:a16="http://schemas.microsoft.com/office/drawing/2014/main" id="{0B02FA9C-69F8-495C-B4CD-6CA9A51F0388}"/>
              </a:ext>
            </a:extLst>
          </p:cNvPr>
          <p:cNvSpPr>
            <a:spLocks noGrp="1"/>
          </p:cNvSpPr>
          <p:nvPr>
            <p:ph idx="10"/>
          </p:nvPr>
        </p:nvSpPr>
        <p:spPr/>
        <p:txBody>
          <a:bodyPr/>
          <a:lstStyle/>
          <a:p>
            <a:endParaRPr lang="en-GB"/>
          </a:p>
        </p:txBody>
      </p:sp>
      <p:pic>
        <p:nvPicPr>
          <p:cNvPr id="6" name="Picture 4">
            <a:extLst>
              <a:ext uri="{FF2B5EF4-FFF2-40B4-BE49-F238E27FC236}">
                <a16:creationId xmlns:a16="http://schemas.microsoft.com/office/drawing/2014/main" id="{B9C97D9F-0831-4320-AD15-2ED575F4494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02553" y="476672"/>
            <a:ext cx="4248472" cy="2218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a:extLst>
              <a:ext uri="{FF2B5EF4-FFF2-40B4-BE49-F238E27FC236}">
                <a16:creationId xmlns:a16="http://schemas.microsoft.com/office/drawing/2014/main" id="{2AFF6FB3-B91B-42FE-A730-BCFF72E9A0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07222" y="3573016"/>
            <a:ext cx="2752591" cy="3555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a:extLst>
              <a:ext uri="{FF2B5EF4-FFF2-40B4-BE49-F238E27FC236}">
                <a16:creationId xmlns:a16="http://schemas.microsoft.com/office/drawing/2014/main" id="{180082B1-B681-450F-8574-A968A27DAFD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694" t="14659" r="2070" b="184"/>
          <a:stretch/>
        </p:blipFill>
        <p:spPr bwMode="auto">
          <a:xfrm>
            <a:off x="-972616" y="0"/>
            <a:ext cx="11521280" cy="68878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a:extLst>
              <a:ext uri="{FF2B5EF4-FFF2-40B4-BE49-F238E27FC236}">
                <a16:creationId xmlns:a16="http://schemas.microsoft.com/office/drawing/2014/main" id="{4FB90D92-20B2-4BE2-9A39-F64C62090B1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7413" r="6940"/>
          <a:stretch/>
        </p:blipFill>
        <p:spPr bwMode="auto">
          <a:xfrm>
            <a:off x="10190052" y="3068960"/>
            <a:ext cx="3545081" cy="28255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8162735"/>
      </p:ext>
    </p:extLst>
  </p:cSld>
  <p:clrMapOvr>
    <a:masterClrMapping/>
  </p:clrMapOvr>
  <mc:AlternateContent xmlns:mc="http://schemas.openxmlformats.org/markup-compatibility/2006" xmlns:p14="http://schemas.microsoft.com/office/powerpoint/2010/main">
    <mc:Choice Requires="p14">
      <p:transition spd="med" p14:dur="700" advTm="11124">
        <p:fade/>
      </p:transition>
    </mc:Choice>
    <mc:Fallback xmlns="">
      <p:transition spd="med" advTm="111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52512-49E8-43E0-A6D0-53D3596FDB0F}"/>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5E08FCC9-A661-4D69-B82A-C0B1D94B9519}"/>
              </a:ext>
            </a:extLst>
          </p:cNvPr>
          <p:cNvSpPr>
            <a:spLocks noGrp="1"/>
          </p:cNvSpPr>
          <p:nvPr>
            <p:ph idx="1"/>
          </p:nvPr>
        </p:nvSpPr>
        <p:spPr/>
        <p:txBody>
          <a:bodyPr/>
          <a:lstStyle/>
          <a:p>
            <a:endParaRPr lang="en-GB"/>
          </a:p>
        </p:txBody>
      </p:sp>
      <p:sp>
        <p:nvSpPr>
          <p:cNvPr id="4" name="Content Placeholder 3">
            <a:extLst>
              <a:ext uri="{FF2B5EF4-FFF2-40B4-BE49-F238E27FC236}">
                <a16:creationId xmlns:a16="http://schemas.microsoft.com/office/drawing/2014/main" id="{C1E1EF8D-7A3D-4B18-83F0-8E5832573159}"/>
              </a:ext>
            </a:extLst>
          </p:cNvPr>
          <p:cNvSpPr>
            <a:spLocks noGrp="1"/>
          </p:cNvSpPr>
          <p:nvPr>
            <p:ph idx="10"/>
          </p:nvPr>
        </p:nvSpPr>
        <p:spPr/>
        <p:txBody>
          <a:bodyPr/>
          <a:lstStyle/>
          <a:p>
            <a:endParaRPr lang="en-GB"/>
          </a:p>
        </p:txBody>
      </p:sp>
      <p:pic>
        <p:nvPicPr>
          <p:cNvPr id="5" name="Picture 4">
            <a:extLst>
              <a:ext uri="{FF2B5EF4-FFF2-40B4-BE49-F238E27FC236}">
                <a16:creationId xmlns:a16="http://schemas.microsoft.com/office/drawing/2014/main" id="{EBE9E7E1-A509-4227-AA21-1D811BBE7EC0}"/>
              </a:ext>
            </a:extLst>
          </p:cNvPr>
          <p:cNvPicPr>
            <a:picLocks noChangeAspect="1"/>
          </p:cNvPicPr>
          <p:nvPr/>
        </p:nvPicPr>
        <p:blipFill rotWithShape="1">
          <a:blip r:embed="rId3">
            <a:extLst>
              <a:ext uri="{28A0092B-C50C-407E-A947-70E740481C1C}">
                <a14:useLocalDpi xmlns:a14="http://schemas.microsoft.com/office/drawing/2010/main" val="0"/>
              </a:ext>
            </a:extLst>
          </a:blip>
          <a:srcRect l="5082" b="11239"/>
          <a:stretch/>
        </p:blipFill>
        <p:spPr>
          <a:xfrm>
            <a:off x="-870650" y="14924"/>
            <a:ext cx="10987266" cy="6843076"/>
          </a:xfrm>
          <a:prstGeom prst="rect">
            <a:avLst/>
          </a:prstGeom>
        </p:spPr>
      </p:pic>
    </p:spTree>
    <p:extLst>
      <p:ext uri="{BB962C8B-B14F-4D97-AF65-F5344CB8AC3E}">
        <p14:creationId xmlns:p14="http://schemas.microsoft.com/office/powerpoint/2010/main" val="1335650393"/>
      </p:ext>
    </p:extLst>
  </p:cSld>
  <p:clrMapOvr>
    <a:masterClrMapping/>
  </p:clrMapOvr>
  <mc:AlternateContent xmlns:mc="http://schemas.openxmlformats.org/markup-compatibility/2006" xmlns:p14="http://schemas.microsoft.com/office/powerpoint/2010/main">
    <mc:Choice Requires="p14">
      <p:transition spd="med" p14:dur="700" advTm="5465">
        <p:fade/>
      </p:transition>
    </mc:Choice>
    <mc:Fallback xmlns="">
      <p:transition spd="med" advTm="5465">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5" name="Picture 4"/>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193" t="28584" r="-1" b="4000"/>
          <a:stretch/>
        </p:blipFill>
        <p:spPr bwMode="auto">
          <a:xfrm>
            <a:off x="0" y="0"/>
            <a:ext cx="9124340" cy="6858000"/>
          </a:xfrm>
          <a:prstGeom prst="rect">
            <a:avLst/>
          </a:prstGeom>
          <a:noFill/>
          <a:ln>
            <a:noFill/>
          </a:ln>
          <a:effectLst/>
          <a:extLst>
            <a:ext uri="{909E8E84-426E-40DD-AFC4-6F175D3DCCD1}">
              <a14:hiddenFill xmlns:a14="http://schemas.microsoft.com/office/drawing/2010/main">
                <a:blipFill dpi="0" rotWithShape="0">
                  <a:blip/>
                  <a:srcRect t="7545" b="8990"/>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94099519"/>
      </p:ext>
    </p:extLst>
  </p:cSld>
  <p:clrMapOvr>
    <a:masterClrMapping/>
  </p:clrMapOvr>
  <mc:AlternateContent xmlns:mc="http://schemas.openxmlformats.org/markup-compatibility/2006" xmlns:p14="http://schemas.microsoft.com/office/powerpoint/2010/main">
    <mc:Choice Requires="p14">
      <p:transition spd="med" p14:dur="700" advTm="6569">
        <p:fade/>
      </p:transition>
    </mc:Choice>
    <mc:Fallback xmlns="">
      <p:transition spd="med" advTm="6569">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92D66-A675-432F-B666-D4DE3DACA712}"/>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7F562C2A-93E5-4BA9-84A1-CED37E6A6BC4}"/>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34E6D301-1B45-43FA-A1B8-F92F87D047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 y="1102432"/>
            <a:ext cx="9191380" cy="4653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38509243"/>
      </p:ext>
    </p:extLst>
  </p:cSld>
  <p:clrMapOvr>
    <a:masterClrMapping/>
  </p:clrMapOvr>
  <mc:AlternateContent xmlns:mc="http://schemas.openxmlformats.org/markup-compatibility/2006" xmlns:p14="http://schemas.microsoft.com/office/powerpoint/2010/main">
    <mc:Choice Requires="p14">
      <p:transition spd="med" p14:dur="700" advTm="8042">
        <p:fade/>
      </p:transition>
    </mc:Choice>
    <mc:Fallback xmlns="">
      <p:transition spd="med" advTm="804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BE6C9-2BA2-42AC-B85E-39A6735B6EA1}"/>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02D04462-C29D-4475-B1E0-1D4F9CAC38C8}"/>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C5828D93-A7A7-4CD0-BA4C-BC8394216994}"/>
              </a:ext>
            </a:extLst>
          </p:cNvPr>
          <p:cNvPicPr>
            <a:picLocks noChangeAspect="1"/>
          </p:cNvPicPr>
          <p:nvPr/>
        </p:nvPicPr>
        <p:blipFill>
          <a:blip r:embed="rId3"/>
          <a:stretch>
            <a:fillRect/>
          </a:stretch>
        </p:blipFill>
        <p:spPr>
          <a:xfrm>
            <a:off x="-612576" y="-27384"/>
            <a:ext cx="10297144" cy="6885876"/>
          </a:xfrm>
          <a:prstGeom prst="rect">
            <a:avLst/>
          </a:prstGeom>
        </p:spPr>
      </p:pic>
    </p:spTree>
    <p:extLst>
      <p:ext uri="{BB962C8B-B14F-4D97-AF65-F5344CB8AC3E}">
        <p14:creationId xmlns:p14="http://schemas.microsoft.com/office/powerpoint/2010/main" val="1556285956"/>
      </p:ext>
    </p:extLst>
  </p:cSld>
  <p:clrMapOvr>
    <a:masterClrMapping/>
  </p:clrMapOvr>
  <mc:AlternateContent xmlns:mc="http://schemas.openxmlformats.org/markup-compatibility/2006" xmlns:p14="http://schemas.microsoft.com/office/powerpoint/2010/main">
    <mc:Choice Requires="p14">
      <p:transition spd="med" p14:dur="700" advTm="4976">
        <p:fade/>
      </p:transition>
    </mc:Choice>
    <mc:Fallback xmlns="">
      <p:transition spd="med" advTm="4976">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26580-5738-4FB4-9475-9F71C27391DA}"/>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D5CB2A93-DFBB-4685-A73B-F1F2E4489F11}"/>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4C7DA8D6-495C-4AF0-8913-C32247679C4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527" t="12013" r="10329" b="10954"/>
          <a:stretch/>
        </p:blipFill>
        <p:spPr bwMode="auto">
          <a:xfrm>
            <a:off x="1" y="0"/>
            <a:ext cx="9144000" cy="7117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9575538"/>
      </p:ext>
    </p:extLst>
  </p:cSld>
  <p:clrMapOvr>
    <a:masterClrMapping/>
  </p:clrMapOvr>
  <mc:AlternateContent xmlns:mc="http://schemas.openxmlformats.org/markup-compatibility/2006" xmlns:p14="http://schemas.microsoft.com/office/powerpoint/2010/main">
    <mc:Choice Requires="p14">
      <p:transition spd="med" p14:dur="700" advTm="13883">
        <p:fade/>
      </p:transition>
    </mc:Choice>
    <mc:Fallback xmlns="">
      <p:transition spd="med" advTm="13883">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16.2|28.7"/>
</p:tagLst>
</file>

<file path=ppt/tags/tag2.xml><?xml version="1.0" encoding="utf-8"?>
<p:tagLst xmlns:a="http://schemas.openxmlformats.org/drawingml/2006/main" xmlns:r="http://schemas.openxmlformats.org/officeDocument/2006/relationships" xmlns:p="http://schemas.openxmlformats.org/presentationml/2006/main">
  <p:tag name="TIMING" val="|3.9|7.8|2.3|8.8|8.3|9.7"/>
</p:tagLst>
</file>

<file path=ppt/tags/tag3.xml><?xml version="1.0" encoding="utf-8"?>
<p:tagLst xmlns:a="http://schemas.openxmlformats.org/drawingml/2006/main" xmlns:r="http://schemas.openxmlformats.org/officeDocument/2006/relationships" xmlns:p="http://schemas.openxmlformats.org/presentationml/2006/main">
  <p:tag name="TIMING" val="|7.3|10|7.6|33.9|12.7"/>
</p:tagLst>
</file>

<file path=ppt/tags/tag4.xml><?xml version="1.0" encoding="utf-8"?>
<p:tagLst xmlns:a="http://schemas.openxmlformats.org/drawingml/2006/main" xmlns:r="http://schemas.openxmlformats.org/officeDocument/2006/relationships" xmlns:p="http://schemas.openxmlformats.org/presentationml/2006/main">
  <p:tag name="TIMING" val="|1.5|19.1|3.1|1.4|1.4|1.7|1.9|2.6|4|8.8"/>
</p:tagLst>
</file>

<file path=ppt/tags/tag5.xml><?xml version="1.0" encoding="utf-8"?>
<p:tagLst xmlns:a="http://schemas.openxmlformats.org/drawingml/2006/main" xmlns:r="http://schemas.openxmlformats.org/officeDocument/2006/relationships" xmlns:p="http://schemas.openxmlformats.org/presentationml/2006/main">
  <p:tag name="TIMING" val="|32.2|29.9"/>
</p:tagLst>
</file>

<file path=ppt/theme/theme1.xml><?xml version="1.0" encoding="utf-8"?>
<a:theme xmlns:a="http://schemas.openxmlformats.org/drawingml/2006/main" name="Text Slide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customXsn xmlns="http://schemas.microsoft.com/office/2006/metadata/customXsn">
  <xsnLocation/>
  <cached>True</cached>
  <openByDefault>True</openByDefault>
  <xsnScope/>
</customXsn>
</file>

<file path=customXml/item3.xml><?xml version="1.0" encoding="utf-8"?>
<ct:contentTypeSchema xmlns:ct="http://schemas.microsoft.com/office/2006/metadata/contentType" xmlns:ma="http://schemas.microsoft.com/office/2006/metadata/properties/metaAttributes" ct:_="" ma:_="" ma:contentTypeName="Document" ma:contentTypeID="0x010100422F9AFA46EC4446A30ACEEFFCEA41E4" ma:contentTypeVersion="4" ma:contentTypeDescription="Create a new document." ma:contentTypeScope="" ma:versionID="547922cd463df4b173c76084b794f86f">
  <xsd:schema xmlns:xsd="http://www.w3.org/2001/XMLSchema" xmlns:xs="http://www.w3.org/2001/XMLSchema" xmlns:p="http://schemas.microsoft.com/office/2006/metadata/properties" xmlns:ns2="ae2a3707-3c95-4370-989f-d06e3bed8ddf" targetNamespace="http://schemas.microsoft.com/office/2006/metadata/properties" ma:root="true" ma:fieldsID="6b3ffc57d98c41797e122a7fbf5eb715" ns2:_="">
    <xsd:import namespace="ae2a3707-3c95-4370-989f-d06e3bed8ddf"/>
    <xsd:element name="properties">
      <xsd:complexType>
        <xsd:sequence>
          <xsd:element name="documentManagement">
            <xsd:complexType>
              <xsd:all>
                <xsd:element ref="ns2:Meeting" minOccurs="0"/>
                <xsd:element ref="ns2:Document_x0020_Type" minOccurs="0"/>
                <xsd:element ref="ns2:Meeting_x0020_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e2a3707-3c95-4370-989f-d06e3bed8ddf" elementFormDefault="qualified">
    <xsd:import namespace="http://schemas.microsoft.com/office/2006/documentManagement/types"/>
    <xsd:import namespace="http://schemas.microsoft.com/office/infopath/2007/PartnerControls"/>
    <xsd:element name="Meeting" ma:index="8" nillable="true" ma:displayName="Meeting" ma:internalName="Meeting">
      <xsd:simpleType>
        <xsd:restriction base="dms:Text">
          <xsd:maxLength value="255"/>
        </xsd:restriction>
      </xsd:simpleType>
    </xsd:element>
    <xsd:element name="Document_x0020_Type" ma:index="9" nillable="true" ma:displayName="Document Type" ma:format="Dropdown" ma:internalName="Document_x0020_Type">
      <xsd:simpleType>
        <xsd:restriction base="dms:Choice">
          <xsd:enumeration value="Agenda"/>
          <xsd:enumeration value="Appendix"/>
          <xsd:enumeration value="Briefing"/>
          <xsd:enumeration value="Note of Meeting"/>
          <xsd:enumeration value="Presentation"/>
          <xsd:enumeration value="Report"/>
        </xsd:restriction>
      </xsd:simpleType>
    </xsd:element>
    <xsd:element name="Meeting_x0020_Date" ma:index="10" nillable="true" ma:displayName="Meeting Date" ma:format="DateOnly" ma:internalName="Meeting_x0020_Dat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Meeting xmlns="ae2a3707-3c95-4370-989f-d06e3bed8ddf">Prep for Engagement Session 20 April 2018</Meeting>
    <Document_x0020_Type xmlns="ae2a3707-3c95-4370-989f-d06e3bed8ddf">Presentation</Document_x0020_Type>
    <Meeting_x0020_Date xmlns="ae2a3707-3c95-4370-989f-d06e3bed8ddf" xsi:nil="true"/>
  </documentManagement>
</p:properties>
</file>

<file path=customXml/itemProps1.xml><?xml version="1.0" encoding="utf-8"?>
<ds:datastoreItem xmlns:ds="http://schemas.openxmlformats.org/officeDocument/2006/customXml" ds:itemID="{2C9CD9E6-B50C-4DD6-9FAD-952D8378F391}">
  <ds:schemaRefs>
    <ds:schemaRef ds:uri="http://schemas.microsoft.com/sharepoint/v3/contenttype/forms"/>
  </ds:schemaRefs>
</ds:datastoreItem>
</file>

<file path=customXml/itemProps2.xml><?xml version="1.0" encoding="utf-8"?>
<ds:datastoreItem xmlns:ds="http://schemas.openxmlformats.org/officeDocument/2006/customXml" ds:itemID="{B37AD135-A8D8-41F6-A781-CB5C35E1D8AA}">
  <ds:schemaRefs>
    <ds:schemaRef ds:uri="http://schemas.microsoft.com/office/2006/metadata/customXsn"/>
  </ds:schemaRefs>
</ds:datastoreItem>
</file>

<file path=customXml/itemProps3.xml><?xml version="1.0" encoding="utf-8"?>
<ds:datastoreItem xmlns:ds="http://schemas.openxmlformats.org/officeDocument/2006/customXml" ds:itemID="{3A329F43-EC97-47D9-83D2-4D43338D004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e2a3707-3c95-4370-989f-d06e3bed8dd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C36A481C-987A-4410-A92A-CFA2A08A6E69}">
  <ds:schemaRefs>
    <ds:schemaRef ds:uri="http://purl.org/dc/dcmitype/"/>
    <ds:schemaRef ds:uri="http://purl.org/dc/terms/"/>
    <ds:schemaRef ds:uri="ae2a3707-3c95-4370-989f-d06e3bed8ddf"/>
    <ds:schemaRef ds:uri="http://schemas.microsoft.com/office/2006/documentManagement/types"/>
    <ds:schemaRef ds:uri="http://schemas.openxmlformats.org/package/2006/metadata/core-properties"/>
    <ds:schemaRef ds:uri="http://schemas.microsoft.com/office/2006/metadata/properties"/>
    <ds:schemaRef ds:uri="http://schemas.microsoft.com/office/infopath/2007/PartnerControls"/>
    <ds:schemaRef ds:uri="http://www.w3.org/XML/1998/namespac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HC Corporate Template</Template>
  <TotalTime>5228</TotalTime>
  <Words>2611</Words>
  <Application>Microsoft Office PowerPoint</Application>
  <PresentationFormat>On-screen Show (4:3)</PresentationFormat>
  <Paragraphs>195</Paragraphs>
  <Slides>20</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Arial</vt:lpstr>
      <vt:lpstr>Calibri</vt:lpstr>
      <vt:lpstr>Courier New</vt:lpstr>
      <vt:lpstr>Ebrima</vt:lpstr>
      <vt:lpstr>univers</vt:lpstr>
      <vt:lpstr>Text Slides</vt:lpstr>
      <vt:lpstr>ENVIRONMENT TEAM </vt:lpstr>
      <vt:lpstr>Historic Buildings &amp; Areas Why do they matter…?</vt:lpstr>
      <vt:lpstr>Listed Buildings What is a Listed Building?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Listed Buildings The A, B, Cs…</vt:lpstr>
      <vt:lpstr>Listed Buildings What is covered by a Listing?</vt:lpstr>
      <vt:lpstr>Listed Buildings What is covered by a Listing?</vt:lpstr>
      <vt:lpstr>PowerPoint Presentation</vt:lpstr>
      <vt:lpstr>Listed Buildings What is covered by a Listing?</vt:lpstr>
      <vt:lpstr>Listed Buildings Listed Building Consent (LBC)</vt:lpstr>
      <vt:lpstr>Conservation Areas Planning (Listed Buildings and Conservation Areas) (Scotland) Act 1997</vt:lpstr>
      <vt:lpstr>Conservation Areas</vt:lpstr>
      <vt:lpstr>Conservation Areas Permitted Development</vt:lpstr>
      <vt:lpstr>General Principles  Managing Change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douglasc</dc:creator>
  <cp:lastModifiedBy>Kirsty Smailes (Business Management (P&amp;G))</cp:lastModifiedBy>
  <cp:revision>167</cp:revision>
  <cp:lastPrinted>2022-06-06T09:17:43Z</cp:lastPrinted>
  <dcterms:created xsi:type="dcterms:W3CDTF">2018-04-12T13:53:44Z</dcterms:created>
  <dcterms:modified xsi:type="dcterms:W3CDTF">2022-06-09T13:17:03Z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a57e0011-4d92-40e2-893e-f4c1b165f48a</vt:lpwstr>
  </property>
  <property fmtid="{D5CDD505-2E9C-101B-9397-08002B2CF9AE}" pid="3" name="TITUS">
    <vt:lpwstr>&lt;div style="text-align: center;"&gt;&lt;span style="font-family: Arial; font-weight: bold; font-size: large;"&gt;OFFICIAL&lt;/span&gt;&lt;/div&gt;</vt:lpwstr>
  </property>
  <property fmtid="{D5CDD505-2E9C-101B-9397-08002B2CF9AE}" pid="4" name="HCClassification">
    <vt:lpwstr>OFFICIAL</vt:lpwstr>
  </property>
  <property fmtid="{D5CDD505-2E9C-101B-9397-08002B2CF9AE}" pid="5" name="HCMarking">
    <vt:lpwstr>Enable Marking</vt:lpwstr>
  </property>
  <property fmtid="{D5CDD505-2E9C-101B-9397-08002B2CF9AE}" pid="6" name="_AdHocReviewCycleID">
    <vt:i4>1799839177</vt:i4>
  </property>
  <property fmtid="{D5CDD505-2E9C-101B-9397-08002B2CF9AE}" pid="7" name="_NewReviewCycle">
    <vt:lpwstr/>
  </property>
  <property fmtid="{D5CDD505-2E9C-101B-9397-08002B2CF9AE}" pid="8" name="_EmailSubject">
    <vt:lpwstr>URGENT REQUEST IN SCOTT'S ABSENCE!</vt:lpwstr>
  </property>
  <property fmtid="{D5CDD505-2E9C-101B-9397-08002B2CF9AE}" pid="9" name="_AuthorEmail">
    <vt:lpwstr>David.Cowie@highland.gov.uk</vt:lpwstr>
  </property>
  <property fmtid="{D5CDD505-2E9C-101B-9397-08002B2CF9AE}" pid="10" name="_AuthorEmailDisplayName">
    <vt:lpwstr>David Cowie</vt:lpwstr>
  </property>
  <property fmtid="{D5CDD505-2E9C-101B-9397-08002B2CF9AE}" pid="11" name="ContentTypeId">
    <vt:lpwstr>0x010100422F9AFA46EC4446A30ACEEFFCEA41E4</vt:lpwstr>
  </property>
</Properties>
</file>