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2"/>
  </p:notesMasterIdLst>
  <p:handoutMasterIdLst>
    <p:handoutMasterId r:id="rId23"/>
  </p:handoutMasterIdLst>
  <p:sldIdLst>
    <p:sldId id="264" r:id="rId3"/>
    <p:sldId id="269" r:id="rId4"/>
    <p:sldId id="281" r:id="rId5"/>
    <p:sldId id="277" r:id="rId6"/>
    <p:sldId id="301" r:id="rId7"/>
    <p:sldId id="275" r:id="rId8"/>
    <p:sldId id="279" r:id="rId9"/>
    <p:sldId id="296" r:id="rId10"/>
    <p:sldId id="285" r:id="rId11"/>
    <p:sldId id="287" r:id="rId12"/>
    <p:sldId id="294" r:id="rId13"/>
    <p:sldId id="286" r:id="rId14"/>
    <p:sldId id="300" r:id="rId15"/>
    <p:sldId id="283" r:id="rId16"/>
    <p:sldId id="284" r:id="rId17"/>
    <p:sldId id="293" r:id="rId18"/>
    <p:sldId id="297" r:id="rId19"/>
    <p:sldId id="295" r:id="rId20"/>
    <p:sldId id="302" r:id="rId21"/>
  </p:sldIdLst>
  <p:sldSz cx="9144000" cy="6858000" type="screen4x3"/>
  <p:notesSz cx="6810375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lison Clark" initials="AC" lastIdx="12" clrIdx="0">
    <p:extLst>
      <p:ext uri="{19B8F6BF-5375-455C-9EA6-DF929625EA0E}">
        <p15:presenceInfo xmlns:p15="http://schemas.microsoft.com/office/powerpoint/2012/main" userId="S::alclark@highland.gov.uk::05cee53f-48ff-42c2-90ae-fdc7efeb5e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92F92"/>
    <a:srgbClr val="2F7C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2E38D80-874D-40C9-9BEF-578E3DAD131E}" v="25" dt="2022-06-13T16:01:34.6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72" d="100"/>
          <a:sy n="72" d="100"/>
        </p:scale>
        <p:origin x="135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8B8586-D29D-47C7-A198-41C5AD91C0D9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86B3D99-4FE5-4926-974B-BE145E9919E6}">
      <dgm:prSet/>
      <dgm:spPr/>
      <dgm:t>
        <a:bodyPr/>
        <a:lstStyle/>
        <a:p>
          <a:r>
            <a:rPr lang="en-GB" b="1" dirty="0"/>
            <a:t>A set of equality outcomes </a:t>
          </a:r>
        </a:p>
        <a:p>
          <a:r>
            <a:rPr lang="en-GB" b="1" dirty="0"/>
            <a:t>(review every 4 years)</a:t>
          </a:r>
          <a:endParaRPr lang="en-US" b="1" dirty="0"/>
        </a:p>
      </dgm:t>
    </dgm:pt>
    <dgm:pt modelId="{4E5188EB-FA16-4FAA-838E-D7985A51400B}" type="parTrans" cxnId="{E7C10CC1-EFE5-4C38-B2B2-CDD98D1C5DF1}">
      <dgm:prSet/>
      <dgm:spPr/>
      <dgm:t>
        <a:bodyPr/>
        <a:lstStyle/>
        <a:p>
          <a:endParaRPr lang="en-US"/>
        </a:p>
      </dgm:t>
    </dgm:pt>
    <dgm:pt modelId="{DD41B7E7-54ED-4BDA-A6DB-D8595024C539}" type="sibTrans" cxnId="{E7C10CC1-EFE5-4C38-B2B2-CDD98D1C5DF1}">
      <dgm:prSet/>
      <dgm:spPr/>
      <dgm:t>
        <a:bodyPr/>
        <a:lstStyle/>
        <a:p>
          <a:endParaRPr lang="en-US"/>
        </a:p>
      </dgm:t>
    </dgm:pt>
    <dgm:pt modelId="{D2ADA049-D111-4506-BA2A-1C83396ABA4C}">
      <dgm:prSet/>
      <dgm:spPr/>
      <dgm:t>
        <a:bodyPr/>
        <a:lstStyle/>
        <a:p>
          <a:r>
            <a:rPr lang="en-GB" b="1" dirty="0"/>
            <a:t>Progress on equality outcomes </a:t>
          </a:r>
        </a:p>
        <a:p>
          <a:r>
            <a:rPr lang="en-GB" b="1" dirty="0"/>
            <a:t>(every 2 years)</a:t>
          </a:r>
          <a:endParaRPr lang="en-US" b="1" dirty="0"/>
        </a:p>
      </dgm:t>
    </dgm:pt>
    <dgm:pt modelId="{A3381E63-22A7-451B-BBA0-947395DF13FE}" type="parTrans" cxnId="{AA37EC88-B5E8-4D6C-93DA-109015D50729}">
      <dgm:prSet/>
      <dgm:spPr/>
      <dgm:t>
        <a:bodyPr/>
        <a:lstStyle/>
        <a:p>
          <a:endParaRPr lang="en-US"/>
        </a:p>
      </dgm:t>
    </dgm:pt>
    <dgm:pt modelId="{73E4EDBA-FF7D-45E7-83BD-56C1912B4DF9}" type="sibTrans" cxnId="{AA37EC88-B5E8-4D6C-93DA-109015D50729}">
      <dgm:prSet/>
      <dgm:spPr/>
      <dgm:t>
        <a:bodyPr/>
        <a:lstStyle/>
        <a:p>
          <a:endParaRPr lang="en-US"/>
        </a:p>
      </dgm:t>
    </dgm:pt>
    <dgm:pt modelId="{50135236-C436-4E92-A762-2B27FDC10D79}">
      <dgm:prSet/>
      <dgm:spPr/>
      <dgm:t>
        <a:bodyPr/>
        <a:lstStyle/>
        <a:p>
          <a:r>
            <a:rPr lang="en-GB" b="1" dirty="0"/>
            <a:t>Mainstreaming equality report, including the yearly gathering and use of employee information (every 2 years)</a:t>
          </a:r>
          <a:endParaRPr lang="en-US" b="1" dirty="0"/>
        </a:p>
      </dgm:t>
    </dgm:pt>
    <dgm:pt modelId="{78A266F7-E7D6-4D51-8766-AD979F9721DA}" type="parTrans" cxnId="{759360BA-F952-4D03-8646-9531D497CFD8}">
      <dgm:prSet/>
      <dgm:spPr/>
      <dgm:t>
        <a:bodyPr/>
        <a:lstStyle/>
        <a:p>
          <a:endParaRPr lang="en-US"/>
        </a:p>
      </dgm:t>
    </dgm:pt>
    <dgm:pt modelId="{2666CD74-69AC-4F07-9A90-5E6F5E1BE49B}" type="sibTrans" cxnId="{759360BA-F952-4D03-8646-9531D497CFD8}">
      <dgm:prSet/>
      <dgm:spPr/>
      <dgm:t>
        <a:bodyPr/>
        <a:lstStyle/>
        <a:p>
          <a:endParaRPr lang="en-US"/>
        </a:p>
      </dgm:t>
    </dgm:pt>
    <dgm:pt modelId="{37F099BC-25D4-4B40-B345-E04266316192}">
      <dgm:prSet/>
      <dgm:spPr/>
      <dgm:t>
        <a:bodyPr/>
        <a:lstStyle/>
        <a:p>
          <a:r>
            <a:rPr lang="en-GB" b="1" dirty="0"/>
            <a:t>An equal pay statement, and information on occupational segregation (every 4 years)</a:t>
          </a:r>
          <a:endParaRPr lang="en-US" b="1" dirty="0"/>
        </a:p>
      </dgm:t>
    </dgm:pt>
    <dgm:pt modelId="{B6A103A2-F88E-48DB-BB51-923DAF13EDBE}" type="parTrans" cxnId="{170E87A8-74E0-4154-AD06-64C0A7CAAEAE}">
      <dgm:prSet/>
      <dgm:spPr/>
      <dgm:t>
        <a:bodyPr/>
        <a:lstStyle/>
        <a:p>
          <a:endParaRPr lang="en-US"/>
        </a:p>
      </dgm:t>
    </dgm:pt>
    <dgm:pt modelId="{3EC595E0-E669-4218-A3C2-EA7DD4822851}" type="sibTrans" cxnId="{170E87A8-74E0-4154-AD06-64C0A7CAAEAE}">
      <dgm:prSet/>
      <dgm:spPr/>
      <dgm:t>
        <a:bodyPr/>
        <a:lstStyle/>
        <a:p>
          <a:endParaRPr lang="en-US"/>
        </a:p>
      </dgm:t>
    </dgm:pt>
    <dgm:pt modelId="{C8D48D5F-F004-4838-A03C-486958D76620}">
      <dgm:prSet/>
      <dgm:spPr/>
      <dgm:t>
        <a:bodyPr/>
        <a:lstStyle/>
        <a:p>
          <a:r>
            <a:rPr lang="en-GB" b="1" dirty="0"/>
            <a:t>Pay Gap information </a:t>
          </a:r>
        </a:p>
        <a:p>
          <a:r>
            <a:rPr lang="en-GB" b="1" dirty="0"/>
            <a:t>(every 2 years)</a:t>
          </a:r>
          <a:endParaRPr lang="en-US" b="1" dirty="0"/>
        </a:p>
      </dgm:t>
    </dgm:pt>
    <dgm:pt modelId="{BB8ACF18-2959-4747-BFBB-3FE0F86EA727}" type="parTrans" cxnId="{2A72B9C7-ECBB-4D6D-B717-FFDFC4C7C7A1}">
      <dgm:prSet/>
      <dgm:spPr/>
      <dgm:t>
        <a:bodyPr/>
        <a:lstStyle/>
        <a:p>
          <a:endParaRPr lang="en-US"/>
        </a:p>
      </dgm:t>
    </dgm:pt>
    <dgm:pt modelId="{15C96D8E-39C8-4F23-A10D-4A63587E69D9}" type="sibTrans" cxnId="{2A72B9C7-ECBB-4D6D-B717-FFDFC4C7C7A1}">
      <dgm:prSet/>
      <dgm:spPr/>
      <dgm:t>
        <a:bodyPr/>
        <a:lstStyle/>
        <a:p>
          <a:endParaRPr lang="en-US"/>
        </a:p>
      </dgm:t>
    </dgm:pt>
    <dgm:pt modelId="{DE236CE8-AEAB-4773-9451-984FA3291CDC}">
      <dgm:prSet/>
      <dgm:spPr/>
      <dgm:t>
        <a:bodyPr/>
        <a:lstStyle/>
        <a:p>
          <a:r>
            <a:rPr lang="en-GB" b="1" dirty="0"/>
            <a:t>And to publish these in accessible manner</a:t>
          </a:r>
          <a:endParaRPr lang="en-US" b="1" dirty="0"/>
        </a:p>
      </dgm:t>
    </dgm:pt>
    <dgm:pt modelId="{03466BF3-3A29-402B-B02B-5DA1F7472D40}" type="parTrans" cxnId="{5955247D-32F3-4F30-BEB2-FF6033BAD15B}">
      <dgm:prSet/>
      <dgm:spPr/>
      <dgm:t>
        <a:bodyPr/>
        <a:lstStyle/>
        <a:p>
          <a:endParaRPr lang="en-US"/>
        </a:p>
      </dgm:t>
    </dgm:pt>
    <dgm:pt modelId="{646D5920-8A2C-4EF2-9C6B-397F8907BB4D}" type="sibTrans" cxnId="{5955247D-32F3-4F30-BEB2-FF6033BAD15B}">
      <dgm:prSet/>
      <dgm:spPr/>
      <dgm:t>
        <a:bodyPr/>
        <a:lstStyle/>
        <a:p>
          <a:endParaRPr lang="en-US"/>
        </a:p>
      </dgm:t>
    </dgm:pt>
    <dgm:pt modelId="{58A50470-D6BB-467A-9BC8-845A2CFD4402}" type="pres">
      <dgm:prSet presAssocID="{388B8586-D29D-47C7-A198-41C5AD91C0D9}" presName="diagram" presStyleCnt="0">
        <dgm:presLayoutVars>
          <dgm:dir/>
          <dgm:resizeHandles val="exact"/>
        </dgm:presLayoutVars>
      </dgm:prSet>
      <dgm:spPr/>
    </dgm:pt>
    <dgm:pt modelId="{3780D8F4-D433-4659-980A-A9FD7AE9A0EE}" type="pres">
      <dgm:prSet presAssocID="{E86B3D99-4FE5-4926-974B-BE145E9919E6}" presName="node" presStyleLbl="node1" presStyleIdx="0" presStyleCnt="6">
        <dgm:presLayoutVars>
          <dgm:bulletEnabled val="1"/>
        </dgm:presLayoutVars>
      </dgm:prSet>
      <dgm:spPr/>
    </dgm:pt>
    <dgm:pt modelId="{9D4E7CCD-F65C-478E-A99C-02DF31F92516}" type="pres">
      <dgm:prSet presAssocID="{DD41B7E7-54ED-4BDA-A6DB-D8595024C539}" presName="sibTrans" presStyleCnt="0"/>
      <dgm:spPr/>
    </dgm:pt>
    <dgm:pt modelId="{BA032D4A-5951-48BB-AD0A-7292DA1504BD}" type="pres">
      <dgm:prSet presAssocID="{D2ADA049-D111-4506-BA2A-1C83396ABA4C}" presName="node" presStyleLbl="node1" presStyleIdx="1" presStyleCnt="6">
        <dgm:presLayoutVars>
          <dgm:bulletEnabled val="1"/>
        </dgm:presLayoutVars>
      </dgm:prSet>
      <dgm:spPr/>
    </dgm:pt>
    <dgm:pt modelId="{2A22E020-66DC-4A30-9968-8F719E1D1864}" type="pres">
      <dgm:prSet presAssocID="{73E4EDBA-FF7D-45E7-83BD-56C1912B4DF9}" presName="sibTrans" presStyleCnt="0"/>
      <dgm:spPr/>
    </dgm:pt>
    <dgm:pt modelId="{0B4E69CD-CF7B-4393-A4F7-4B6E16817AF1}" type="pres">
      <dgm:prSet presAssocID="{50135236-C436-4E92-A762-2B27FDC10D79}" presName="node" presStyleLbl="node1" presStyleIdx="2" presStyleCnt="6">
        <dgm:presLayoutVars>
          <dgm:bulletEnabled val="1"/>
        </dgm:presLayoutVars>
      </dgm:prSet>
      <dgm:spPr/>
    </dgm:pt>
    <dgm:pt modelId="{5B17929A-B019-4107-BBA8-52D222E657EE}" type="pres">
      <dgm:prSet presAssocID="{2666CD74-69AC-4F07-9A90-5E6F5E1BE49B}" presName="sibTrans" presStyleCnt="0"/>
      <dgm:spPr/>
    </dgm:pt>
    <dgm:pt modelId="{11C66698-65E5-4F25-BBFF-AB3BDEA73F87}" type="pres">
      <dgm:prSet presAssocID="{37F099BC-25D4-4B40-B345-E04266316192}" presName="node" presStyleLbl="node1" presStyleIdx="3" presStyleCnt="6">
        <dgm:presLayoutVars>
          <dgm:bulletEnabled val="1"/>
        </dgm:presLayoutVars>
      </dgm:prSet>
      <dgm:spPr/>
    </dgm:pt>
    <dgm:pt modelId="{19C40BEE-A9FA-47F3-9972-0116116BE677}" type="pres">
      <dgm:prSet presAssocID="{3EC595E0-E669-4218-A3C2-EA7DD4822851}" presName="sibTrans" presStyleCnt="0"/>
      <dgm:spPr/>
    </dgm:pt>
    <dgm:pt modelId="{34B8202B-1BED-4E6B-A645-6A5B70FB4815}" type="pres">
      <dgm:prSet presAssocID="{C8D48D5F-F004-4838-A03C-486958D76620}" presName="node" presStyleLbl="node1" presStyleIdx="4" presStyleCnt="6">
        <dgm:presLayoutVars>
          <dgm:bulletEnabled val="1"/>
        </dgm:presLayoutVars>
      </dgm:prSet>
      <dgm:spPr/>
    </dgm:pt>
    <dgm:pt modelId="{43FE354A-C3E0-4445-8B08-6FCA5D180351}" type="pres">
      <dgm:prSet presAssocID="{15C96D8E-39C8-4F23-A10D-4A63587E69D9}" presName="sibTrans" presStyleCnt="0"/>
      <dgm:spPr/>
    </dgm:pt>
    <dgm:pt modelId="{3CC772B9-9B5F-40D1-902F-99736783BD4F}" type="pres">
      <dgm:prSet presAssocID="{DE236CE8-AEAB-4773-9451-984FA3291CDC}" presName="node" presStyleLbl="node1" presStyleIdx="5" presStyleCnt="6">
        <dgm:presLayoutVars>
          <dgm:bulletEnabled val="1"/>
        </dgm:presLayoutVars>
      </dgm:prSet>
      <dgm:spPr/>
    </dgm:pt>
  </dgm:ptLst>
  <dgm:cxnLst>
    <dgm:cxn modelId="{731A9518-57AD-4F29-BEDF-7B953789B0C3}" type="presOf" srcId="{E86B3D99-4FE5-4926-974B-BE145E9919E6}" destId="{3780D8F4-D433-4659-980A-A9FD7AE9A0EE}" srcOrd="0" destOrd="0" presId="urn:microsoft.com/office/officeart/2005/8/layout/default"/>
    <dgm:cxn modelId="{55672160-19C2-4EA6-ACFD-326EED5E32B9}" type="presOf" srcId="{50135236-C436-4E92-A762-2B27FDC10D79}" destId="{0B4E69CD-CF7B-4393-A4F7-4B6E16817AF1}" srcOrd="0" destOrd="0" presId="urn:microsoft.com/office/officeart/2005/8/layout/default"/>
    <dgm:cxn modelId="{648E2363-CF52-4763-B1E1-ABD76F6268FC}" type="presOf" srcId="{D2ADA049-D111-4506-BA2A-1C83396ABA4C}" destId="{BA032D4A-5951-48BB-AD0A-7292DA1504BD}" srcOrd="0" destOrd="0" presId="urn:microsoft.com/office/officeart/2005/8/layout/default"/>
    <dgm:cxn modelId="{5955247D-32F3-4F30-BEB2-FF6033BAD15B}" srcId="{388B8586-D29D-47C7-A198-41C5AD91C0D9}" destId="{DE236CE8-AEAB-4773-9451-984FA3291CDC}" srcOrd="5" destOrd="0" parTransId="{03466BF3-3A29-402B-B02B-5DA1F7472D40}" sibTransId="{646D5920-8A2C-4EF2-9C6B-397F8907BB4D}"/>
    <dgm:cxn modelId="{AA37EC88-B5E8-4D6C-93DA-109015D50729}" srcId="{388B8586-D29D-47C7-A198-41C5AD91C0D9}" destId="{D2ADA049-D111-4506-BA2A-1C83396ABA4C}" srcOrd="1" destOrd="0" parTransId="{A3381E63-22A7-451B-BBA0-947395DF13FE}" sibTransId="{73E4EDBA-FF7D-45E7-83BD-56C1912B4DF9}"/>
    <dgm:cxn modelId="{98CDAA90-18AF-4A4A-8F43-01BCB54EE8FE}" type="presOf" srcId="{C8D48D5F-F004-4838-A03C-486958D76620}" destId="{34B8202B-1BED-4E6B-A645-6A5B70FB4815}" srcOrd="0" destOrd="0" presId="urn:microsoft.com/office/officeart/2005/8/layout/default"/>
    <dgm:cxn modelId="{7AD27891-73AB-4F28-8FBA-A302BB01E24B}" type="presOf" srcId="{388B8586-D29D-47C7-A198-41C5AD91C0D9}" destId="{58A50470-D6BB-467A-9BC8-845A2CFD4402}" srcOrd="0" destOrd="0" presId="urn:microsoft.com/office/officeart/2005/8/layout/default"/>
    <dgm:cxn modelId="{170E87A8-74E0-4154-AD06-64C0A7CAAEAE}" srcId="{388B8586-D29D-47C7-A198-41C5AD91C0D9}" destId="{37F099BC-25D4-4B40-B345-E04266316192}" srcOrd="3" destOrd="0" parTransId="{B6A103A2-F88E-48DB-BB51-923DAF13EDBE}" sibTransId="{3EC595E0-E669-4218-A3C2-EA7DD4822851}"/>
    <dgm:cxn modelId="{759360BA-F952-4D03-8646-9531D497CFD8}" srcId="{388B8586-D29D-47C7-A198-41C5AD91C0D9}" destId="{50135236-C436-4E92-A762-2B27FDC10D79}" srcOrd="2" destOrd="0" parTransId="{78A266F7-E7D6-4D51-8766-AD979F9721DA}" sibTransId="{2666CD74-69AC-4F07-9A90-5E6F5E1BE49B}"/>
    <dgm:cxn modelId="{E7C10CC1-EFE5-4C38-B2B2-CDD98D1C5DF1}" srcId="{388B8586-D29D-47C7-A198-41C5AD91C0D9}" destId="{E86B3D99-4FE5-4926-974B-BE145E9919E6}" srcOrd="0" destOrd="0" parTransId="{4E5188EB-FA16-4FAA-838E-D7985A51400B}" sibTransId="{DD41B7E7-54ED-4BDA-A6DB-D8595024C539}"/>
    <dgm:cxn modelId="{2A72B9C7-ECBB-4D6D-B717-FFDFC4C7C7A1}" srcId="{388B8586-D29D-47C7-A198-41C5AD91C0D9}" destId="{C8D48D5F-F004-4838-A03C-486958D76620}" srcOrd="4" destOrd="0" parTransId="{BB8ACF18-2959-4747-BFBB-3FE0F86EA727}" sibTransId="{15C96D8E-39C8-4F23-A10D-4A63587E69D9}"/>
    <dgm:cxn modelId="{7F1150CE-166C-4004-B732-01BC1C3AAF8A}" type="presOf" srcId="{DE236CE8-AEAB-4773-9451-984FA3291CDC}" destId="{3CC772B9-9B5F-40D1-902F-99736783BD4F}" srcOrd="0" destOrd="0" presId="urn:microsoft.com/office/officeart/2005/8/layout/default"/>
    <dgm:cxn modelId="{311B09D1-6001-47B6-8BAD-3F71FB2BABD5}" type="presOf" srcId="{37F099BC-25D4-4B40-B345-E04266316192}" destId="{11C66698-65E5-4F25-BBFF-AB3BDEA73F87}" srcOrd="0" destOrd="0" presId="urn:microsoft.com/office/officeart/2005/8/layout/default"/>
    <dgm:cxn modelId="{1EEA74B0-C9F9-449E-BA06-7CA8377EAAC2}" type="presParOf" srcId="{58A50470-D6BB-467A-9BC8-845A2CFD4402}" destId="{3780D8F4-D433-4659-980A-A9FD7AE9A0EE}" srcOrd="0" destOrd="0" presId="urn:microsoft.com/office/officeart/2005/8/layout/default"/>
    <dgm:cxn modelId="{AAF17828-1DFC-4869-85AD-0F410839A512}" type="presParOf" srcId="{58A50470-D6BB-467A-9BC8-845A2CFD4402}" destId="{9D4E7CCD-F65C-478E-A99C-02DF31F92516}" srcOrd="1" destOrd="0" presId="urn:microsoft.com/office/officeart/2005/8/layout/default"/>
    <dgm:cxn modelId="{9687E638-CF5E-4C4C-84A4-8BADFAC05DD0}" type="presParOf" srcId="{58A50470-D6BB-467A-9BC8-845A2CFD4402}" destId="{BA032D4A-5951-48BB-AD0A-7292DA1504BD}" srcOrd="2" destOrd="0" presId="urn:microsoft.com/office/officeart/2005/8/layout/default"/>
    <dgm:cxn modelId="{14D24A02-F1A3-410A-A2E7-EACA39597955}" type="presParOf" srcId="{58A50470-D6BB-467A-9BC8-845A2CFD4402}" destId="{2A22E020-66DC-4A30-9968-8F719E1D1864}" srcOrd="3" destOrd="0" presId="urn:microsoft.com/office/officeart/2005/8/layout/default"/>
    <dgm:cxn modelId="{1CAEF474-475E-42DE-9257-65F317F4F722}" type="presParOf" srcId="{58A50470-D6BB-467A-9BC8-845A2CFD4402}" destId="{0B4E69CD-CF7B-4393-A4F7-4B6E16817AF1}" srcOrd="4" destOrd="0" presId="urn:microsoft.com/office/officeart/2005/8/layout/default"/>
    <dgm:cxn modelId="{B0AE51BB-379B-46F1-B3BE-462329A0D7EF}" type="presParOf" srcId="{58A50470-D6BB-467A-9BC8-845A2CFD4402}" destId="{5B17929A-B019-4107-BBA8-52D222E657EE}" srcOrd="5" destOrd="0" presId="urn:microsoft.com/office/officeart/2005/8/layout/default"/>
    <dgm:cxn modelId="{EEB8C1FA-08A2-496A-8C63-9F63F02BB015}" type="presParOf" srcId="{58A50470-D6BB-467A-9BC8-845A2CFD4402}" destId="{11C66698-65E5-4F25-BBFF-AB3BDEA73F87}" srcOrd="6" destOrd="0" presId="urn:microsoft.com/office/officeart/2005/8/layout/default"/>
    <dgm:cxn modelId="{0B61E9A9-D447-4F8C-BCFC-7F8FA930080B}" type="presParOf" srcId="{58A50470-D6BB-467A-9BC8-845A2CFD4402}" destId="{19C40BEE-A9FA-47F3-9972-0116116BE677}" srcOrd="7" destOrd="0" presId="urn:microsoft.com/office/officeart/2005/8/layout/default"/>
    <dgm:cxn modelId="{AAFF8E42-10C5-4D35-B97B-127A9D39CA7E}" type="presParOf" srcId="{58A50470-D6BB-467A-9BC8-845A2CFD4402}" destId="{34B8202B-1BED-4E6B-A645-6A5B70FB4815}" srcOrd="8" destOrd="0" presId="urn:microsoft.com/office/officeart/2005/8/layout/default"/>
    <dgm:cxn modelId="{4DCBEE5C-C8C2-4049-87E2-F05D8C0940A9}" type="presParOf" srcId="{58A50470-D6BB-467A-9BC8-845A2CFD4402}" destId="{43FE354A-C3E0-4445-8B08-6FCA5D180351}" srcOrd="9" destOrd="0" presId="urn:microsoft.com/office/officeart/2005/8/layout/default"/>
    <dgm:cxn modelId="{3F3196B5-8C50-4A3E-9C1A-06CC6F126095}" type="presParOf" srcId="{58A50470-D6BB-467A-9BC8-845A2CFD4402}" destId="{3CC772B9-9B5F-40D1-902F-99736783BD4F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80D8F4-D433-4659-980A-A9FD7AE9A0EE}">
      <dsp:nvSpPr>
        <dsp:cNvPr id="0" name=""/>
        <dsp:cNvSpPr/>
      </dsp:nvSpPr>
      <dsp:spPr>
        <a:xfrm>
          <a:off x="0" y="3000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A set of equality outcomes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(review every 4 years)</a:t>
          </a:r>
          <a:endParaRPr lang="en-US" sz="1800" b="1" kern="1200" dirty="0"/>
        </a:p>
      </dsp:txBody>
      <dsp:txXfrm>
        <a:off x="0" y="300028"/>
        <a:ext cx="2565285" cy="1539171"/>
      </dsp:txXfrm>
    </dsp:sp>
    <dsp:sp modelId="{BA032D4A-5951-48BB-AD0A-7292DA1504BD}">
      <dsp:nvSpPr>
        <dsp:cNvPr id="0" name=""/>
        <dsp:cNvSpPr/>
      </dsp:nvSpPr>
      <dsp:spPr>
        <a:xfrm>
          <a:off x="2821813" y="3000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Progress on equality outcomes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(every 2 years)</a:t>
          </a:r>
          <a:endParaRPr lang="en-US" sz="1800" b="1" kern="1200" dirty="0"/>
        </a:p>
      </dsp:txBody>
      <dsp:txXfrm>
        <a:off x="2821813" y="300028"/>
        <a:ext cx="2565285" cy="1539171"/>
      </dsp:txXfrm>
    </dsp:sp>
    <dsp:sp modelId="{0B4E69CD-CF7B-4393-A4F7-4B6E16817AF1}">
      <dsp:nvSpPr>
        <dsp:cNvPr id="0" name=""/>
        <dsp:cNvSpPr/>
      </dsp:nvSpPr>
      <dsp:spPr>
        <a:xfrm>
          <a:off x="5643627" y="3000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Mainstreaming equality report, including the yearly gathering and use of employee information (every 2 years)</a:t>
          </a:r>
          <a:endParaRPr lang="en-US" sz="1800" b="1" kern="1200" dirty="0"/>
        </a:p>
      </dsp:txBody>
      <dsp:txXfrm>
        <a:off x="5643627" y="300028"/>
        <a:ext cx="2565285" cy="1539171"/>
      </dsp:txXfrm>
    </dsp:sp>
    <dsp:sp modelId="{11C66698-65E5-4F25-BBFF-AB3BDEA73F87}">
      <dsp:nvSpPr>
        <dsp:cNvPr id="0" name=""/>
        <dsp:cNvSpPr/>
      </dsp:nvSpPr>
      <dsp:spPr>
        <a:xfrm>
          <a:off x="0" y="20957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An equal pay statement, and information on occupational segregation (every 4 years)</a:t>
          </a:r>
          <a:endParaRPr lang="en-US" sz="1800" b="1" kern="1200" dirty="0"/>
        </a:p>
      </dsp:txBody>
      <dsp:txXfrm>
        <a:off x="0" y="2095728"/>
        <a:ext cx="2565285" cy="1539171"/>
      </dsp:txXfrm>
    </dsp:sp>
    <dsp:sp modelId="{34B8202B-1BED-4E6B-A645-6A5B70FB4815}">
      <dsp:nvSpPr>
        <dsp:cNvPr id="0" name=""/>
        <dsp:cNvSpPr/>
      </dsp:nvSpPr>
      <dsp:spPr>
        <a:xfrm>
          <a:off x="2821813" y="20957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Pay Gap information 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(every 2 years)</a:t>
          </a:r>
          <a:endParaRPr lang="en-US" sz="1800" b="1" kern="1200" dirty="0"/>
        </a:p>
      </dsp:txBody>
      <dsp:txXfrm>
        <a:off x="2821813" y="2095728"/>
        <a:ext cx="2565285" cy="1539171"/>
      </dsp:txXfrm>
    </dsp:sp>
    <dsp:sp modelId="{3CC772B9-9B5F-40D1-902F-99736783BD4F}">
      <dsp:nvSpPr>
        <dsp:cNvPr id="0" name=""/>
        <dsp:cNvSpPr/>
      </dsp:nvSpPr>
      <dsp:spPr>
        <a:xfrm>
          <a:off x="5643627" y="2095728"/>
          <a:ext cx="2565285" cy="153917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800" b="1" kern="1200" dirty="0"/>
            <a:t>And to publish these in accessible manner</a:t>
          </a:r>
          <a:endParaRPr lang="en-US" sz="1800" b="1" kern="1200" dirty="0"/>
        </a:p>
      </dsp:txBody>
      <dsp:txXfrm>
        <a:off x="5643627" y="2095728"/>
        <a:ext cx="2565285" cy="15391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3DE6A9-B5E9-490D-B889-1CC33586F091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65D1D-29FC-47E2-A574-DEFA3174C723}" type="slidenum">
              <a:rPr lang="en-GB" smtClean="0"/>
              <a:t>‹#›</a:t>
            </a:fld>
            <a:endParaRPr lang="en-GB"/>
          </a:p>
        </p:txBody>
      </p:sp>
      <p:sp>
        <p:nvSpPr>
          <p:cNvPr id="6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7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25301886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7636" y="0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DE036E-460B-4C1D-A880-EABA5EF82C50}" type="datetimeFigureOut">
              <a:rPr lang="en-GB" smtClean="0"/>
              <a:t>13/06/2022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8875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1038" y="4722694"/>
            <a:ext cx="544830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7636" y="9443662"/>
            <a:ext cx="2951163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7AA53-D485-48C4-A1C3-631D24EF3759}" type="slidenum">
              <a:rPr lang="en-GB" smtClean="0"/>
              <a:t>‹#›</a:t>
            </a:fld>
            <a:endParaRPr lang="en-GB"/>
          </a:p>
        </p:txBody>
      </p:sp>
      <p:sp>
        <p:nvSpPr>
          <p:cNvPr id="8" name="hc" descr="OFFICIAL"/>
          <p:cNvSpPr txBox="1"/>
          <p:nvPr/>
        </p:nvSpPr>
        <p:spPr>
          <a:xfrm>
            <a:off x="0" y="0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  <p:sp>
        <p:nvSpPr>
          <p:cNvPr id="9" name="fc" descr="OFFICIAL"/>
          <p:cNvSpPr txBox="1"/>
          <p:nvPr/>
        </p:nvSpPr>
        <p:spPr>
          <a:xfrm>
            <a:off x="0" y="9569669"/>
            <a:ext cx="6810375" cy="246221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GB" sz="1000" b="1" i="0" u="none" baseline="0">
                <a:solidFill>
                  <a:srgbClr val="000000"/>
                </a:solidFill>
                <a:latin typeface="arial"/>
              </a:rPr>
              <a:t>OFFICIAL</a:t>
            </a:r>
          </a:p>
        </p:txBody>
      </p:sp>
    </p:spTree>
    <p:extLst>
      <p:ext uri="{BB962C8B-B14F-4D97-AF65-F5344CB8AC3E}">
        <p14:creationId xmlns:p14="http://schemas.microsoft.com/office/powerpoint/2010/main" val="36149433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qualityhumanrights.com/en/public-sector-equality-duty-scotland" TargetMode="External"/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www.highland.gov.uk/info/751/equality_diversity_and_citizenship/313/equal_opportunities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 specific duties are intended to support the Public Sector Duty, in particular the positive duties to advance equality and foster good relations.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Giving ‘due regard’ means giving proper and proportionate consideration – not a tick box exercise.</a:t>
            </a:r>
          </a:p>
          <a:p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It’s about tackling and removing inequalities that are built into to structures and practices.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92573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There are additional specific duties introduced by Regulations in Scotland -  </a:t>
            </a:r>
            <a:r>
              <a:rPr lang="en-GB" sz="1400" u="sng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the Scottish specific duties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These require the Council to identify and produce a set of equality outcomes every four years which are identified priorities where we would like to see change, and to report and review equality work on a regular basis, including: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Progress with equality outcomes, 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Mainstreaming information – details of how we build equality into the everyday work of the Council</a:t>
            </a:r>
          </a:p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Employment information by protected characteristic, and Equal Pay Statement and Pay Gap information.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Details of reports and current equality </a:t>
            </a: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outcoes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 can be found on the Council website.</a:t>
            </a:r>
          </a:p>
          <a:p>
            <a:pPr lvl="0">
              <a:defRPr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https://www.highland.gov.uk/info/751/equality_diversity_and_citizenship/313/equal_opportunities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defRPr/>
            </a:pP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427AA53-D485-48C4-A1C3-631D24EF3759}" type="slidenum">
              <a:rPr lang="en-GB" smtClean="0"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02934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612000" y="1844824"/>
            <a:ext cx="7920000" cy="15696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Presentation main </a:t>
            </a:r>
            <a:br>
              <a:rPr lang="en-US" dirty="0"/>
            </a:br>
            <a:r>
              <a:rPr lang="en-US" dirty="0"/>
              <a:t>title in English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>
          <a:xfrm>
            <a:off x="638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 b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fld id="{873F4A99-A038-4481-9EC3-4F7C6E9CD0D0}" type="datetimeFigureOut">
              <a:rPr lang="en-GB" smtClean="0"/>
              <a:pPr/>
              <a:t>13/06/2022</a:t>
            </a:fld>
            <a:endParaRPr lang="en-GB" dirty="0"/>
          </a:p>
        </p:txBody>
      </p:sp>
      <p:cxnSp>
        <p:nvCxnSpPr>
          <p:cNvPr id="11" name="Straight Connector 10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789040"/>
            <a:ext cx="7920000" cy="1584175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buNone/>
              <a:defRPr sz="4800" b="1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>
                <a:solidFill>
                  <a:srgbClr val="2F7C3A"/>
                </a:solidFill>
              </a:rPr>
              <a:t>Presentation main </a:t>
            </a:r>
            <a:br>
              <a:rPr lang="en-US" dirty="0">
                <a:solidFill>
                  <a:srgbClr val="2F7C3A"/>
                </a:solidFill>
              </a:rPr>
            </a:br>
            <a:r>
              <a:rPr lang="en-US" dirty="0">
                <a:solidFill>
                  <a:srgbClr val="2F7C3A"/>
                </a:solidFill>
              </a:rPr>
              <a:t>title in Gaelic</a:t>
            </a:r>
            <a:endParaRPr lang="en-GB" dirty="0">
              <a:solidFill>
                <a:srgbClr val="2F7C3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4243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2423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838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1772816"/>
            <a:ext cx="3744416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72374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n Layout + Sub-title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  <p:sp>
        <p:nvSpPr>
          <p:cNvPr id="7" name="Content Placeholder 2"/>
          <p:cNvSpPr>
            <a:spLocks noGrp="1"/>
          </p:cNvSpPr>
          <p:nvPr>
            <p:ph idx="11" hasCustomPrompt="1"/>
          </p:nvPr>
        </p:nvSpPr>
        <p:spPr>
          <a:xfrm>
            <a:off x="4644008" y="2348880"/>
            <a:ext cx="3744416" cy="4104456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9486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843607" y="548680"/>
            <a:ext cx="264827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caption title </a:t>
            </a:r>
            <a:endParaRPr lang="en-GB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635896" y="548680"/>
            <a:ext cx="4762872" cy="5853113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4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18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43607" y="1710730"/>
            <a:ext cx="264827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body text</a:t>
            </a:r>
          </a:p>
        </p:txBody>
      </p:sp>
    </p:spTree>
    <p:extLst>
      <p:ext uri="{BB962C8B-B14F-4D97-AF65-F5344CB8AC3E}">
        <p14:creationId xmlns:p14="http://schemas.microsoft.com/office/powerpoint/2010/main" val="5742688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5153744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photo title</a:t>
            </a:r>
            <a:endParaRPr lang="en-GB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4"/>
            <a:ext cx="5486400" cy="447240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720482"/>
            <a:ext cx="5486400" cy="8768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photo description</a:t>
            </a:r>
          </a:p>
        </p:txBody>
      </p:sp>
    </p:spTree>
    <p:extLst>
      <p:ext uri="{BB962C8B-B14F-4D97-AF65-F5344CB8AC3E}">
        <p14:creationId xmlns:p14="http://schemas.microsoft.com/office/powerpoint/2010/main" val="18923442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12000" y="1846800"/>
            <a:ext cx="7920000" cy="1582200"/>
          </a:xfrm>
          <a:prstGeom prst="rect">
            <a:avLst/>
          </a:prstGeom>
        </p:spPr>
        <p:txBody>
          <a:bodyPr/>
          <a:lstStyle>
            <a:lvl1pPr>
              <a:defRPr sz="48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</a:t>
            </a:r>
            <a:br>
              <a:rPr lang="en-US" dirty="0"/>
            </a:br>
            <a:r>
              <a:rPr lang="en-US" dirty="0"/>
              <a:t>Section title in English</a:t>
            </a:r>
            <a:endParaRPr lang="en-GB" dirty="0"/>
          </a:p>
        </p:txBody>
      </p:sp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2000" y="3886200"/>
            <a:ext cx="7920000" cy="163103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800">
                <a:solidFill>
                  <a:srgbClr val="2F7C3A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Section title in Gaelic</a:t>
            </a:r>
            <a:endParaRPr lang="en-GB" dirty="0"/>
          </a:p>
        </p:txBody>
      </p:sp>
      <p:cxnSp>
        <p:nvCxnSpPr>
          <p:cNvPr id="7" name="Straight Connector 6"/>
          <p:cNvCxnSpPr/>
          <p:nvPr userDrawn="1"/>
        </p:nvCxnSpPr>
        <p:spPr bwMode="auto">
          <a:xfrm>
            <a:off x="612000" y="3643869"/>
            <a:ext cx="7920000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98115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20926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922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Line 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5567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 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65920" y="1772816"/>
            <a:ext cx="7622504" cy="4680520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124744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91208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-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210146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6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2348880"/>
            <a:ext cx="7632848" cy="4032449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000" baseline="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lvl="0"/>
            <a:r>
              <a:rPr lang="en-US" dirty="0"/>
              <a:t>Click to edit body text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Click to edit bullet lists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Content Placeholder 2"/>
          <p:cNvSpPr>
            <a:spLocks noGrp="1"/>
          </p:cNvSpPr>
          <p:nvPr>
            <p:ph idx="10" hasCustomPrompt="1"/>
          </p:nvPr>
        </p:nvSpPr>
        <p:spPr>
          <a:xfrm>
            <a:off x="755576" y="1700809"/>
            <a:ext cx="7632848" cy="576064"/>
          </a:xfrm>
          <a:prstGeom prst="rect">
            <a:avLst/>
          </a:prstGeo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600" baseline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  <a:lvl2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2pPr>
            <a:lvl3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3pPr>
            <a:lvl4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4pPr>
            <a:lvl5pPr>
              <a:defRPr sz="2000"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sz="3600" dirty="0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Click to edit 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8058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1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706090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one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196752"/>
            <a:ext cx="7632848" cy="5256584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>
            <a:off x="899592" y="1052736"/>
            <a:ext cx="7632408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08264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ullet List - 2 line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354162"/>
          </a:xfrm>
          <a:prstGeom prst="rect">
            <a:avLst/>
          </a:prstGeom>
        </p:spPr>
        <p:txBody>
          <a:bodyPr/>
          <a:lstStyle>
            <a:lvl1pPr>
              <a:defRPr sz="4000" b="1">
                <a:solidFill>
                  <a:srgbClr val="492F92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two line title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755576" y="1772816"/>
            <a:ext cx="7632848" cy="468052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bullet list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cxnSp>
        <p:nvCxnSpPr>
          <p:cNvPr id="6" name="Straight Connector 5"/>
          <p:cNvCxnSpPr/>
          <p:nvPr userDrawn="1"/>
        </p:nvCxnSpPr>
        <p:spPr bwMode="auto">
          <a:xfrm>
            <a:off x="755576" y="1628800"/>
            <a:ext cx="7776424" cy="0"/>
          </a:xfrm>
          <a:prstGeom prst="line">
            <a:avLst/>
          </a:prstGeom>
          <a:ln w="50800" cap="rnd">
            <a:gradFill flip="none" rotWithShape="1">
              <a:gsLst>
                <a:gs pos="0">
                  <a:srgbClr val="492F92"/>
                </a:gs>
                <a:gs pos="50000">
                  <a:schemeClr val="bg1"/>
                </a:gs>
                <a:gs pos="100000">
                  <a:srgbClr val="007C4D"/>
                </a:gs>
              </a:gsLst>
              <a:lin ang="0" scaled="1"/>
              <a:tileRect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60532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2" Type="http://schemas.openxmlformats.org/officeDocument/2006/relationships/slideLayout" Target="../slideLayouts/slideLayout4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05" y="0"/>
            <a:ext cx="3899495" cy="180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53433" y="6296079"/>
            <a:ext cx="1800000" cy="561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6014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67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372529" cy="23760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2289" y="4482000"/>
            <a:ext cx="1371711" cy="237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82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5" r:id="rId2"/>
    <p:sldLayoutId id="2147483676" r:id="rId3"/>
    <p:sldLayoutId id="2147483668" r:id="rId4"/>
    <p:sldLayoutId id="2147483666" r:id="rId5"/>
    <p:sldLayoutId id="2147483669" r:id="rId6"/>
    <p:sldLayoutId id="2147483670" r:id="rId7"/>
    <p:sldLayoutId id="2147483672" r:id="rId8"/>
    <p:sldLayoutId id="2147483671" r:id="rId9"/>
    <p:sldLayoutId id="2147483674" r:id="rId10"/>
    <p:sldLayoutId id="2147483673" r:id="rId11"/>
    <p:sldLayoutId id="2147483678" r:id="rId12"/>
    <p:sldLayoutId id="214748367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Vp9Z5k0dEE" TargetMode="Externa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highland.gov.uk/info/751/equality_diversity_and_citizenship/313/equal_opportunities" TargetMode="Externa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Isabel.Mclellan@highland.gov.uk" TargetMode="External"/><Relationship Id="rId2" Type="http://schemas.openxmlformats.org/officeDocument/2006/relationships/hyperlink" Target="mailto:rosemary.mackinnon@highland.gov.uk" TargetMode="External"/><Relationship Id="rId1" Type="http://schemas.openxmlformats.org/officeDocument/2006/relationships/slideLayout" Target="../slideLayouts/slideLayout8.xml"/><Relationship Id="rId5" Type="http://schemas.openxmlformats.org/officeDocument/2006/relationships/hyperlink" Target="https://www.equalityadvisoryservice.com/" TargetMode="External"/><Relationship Id="rId4" Type="http://schemas.openxmlformats.org/officeDocument/2006/relationships/hyperlink" Target="https://equalityhumanrights.com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8.xml"/><Relationship Id="rId1" Type="http://schemas.openxmlformats.org/officeDocument/2006/relationships/video" Target="https://www.youtube.com/embed/VXLtKlmtrvM?feature=oembed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UrceekTO_PM" TargetMode="Externa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4400" dirty="0"/>
              <a:t>Equality, Diversity and Inclusion </a:t>
            </a:r>
            <a:br>
              <a:rPr lang="en-GB" sz="4400" dirty="0"/>
            </a:br>
            <a:r>
              <a:rPr lang="en-GB" sz="4400" dirty="0"/>
              <a:t>Briefing 14 June 2022</a:t>
            </a:r>
            <a:br>
              <a:rPr lang="en-GB" sz="3600" dirty="0"/>
            </a:br>
            <a:br>
              <a:rPr lang="en-GB" dirty="0"/>
            </a:b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612000" y="3789040"/>
            <a:ext cx="7920000" cy="1200329"/>
          </a:xfrm>
        </p:spPr>
        <p:txBody>
          <a:bodyPr/>
          <a:lstStyle/>
          <a:p>
            <a:r>
              <a:rPr lang="en-GB" sz="3600" dirty="0"/>
              <a:t>Roles and Responsibilities of Elected Members</a:t>
            </a:r>
          </a:p>
        </p:txBody>
      </p:sp>
    </p:spTree>
    <p:extLst>
      <p:ext uri="{BB962C8B-B14F-4D97-AF65-F5344CB8AC3E}">
        <p14:creationId xmlns:p14="http://schemas.microsoft.com/office/powerpoint/2010/main" val="18320217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666A78-D7FA-40D6-A8D7-429D61E3B3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Council’s role as an employer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6FD912-002F-4AA8-9FF9-714607F630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Preventing discrimination in the workplace </a:t>
            </a:r>
            <a:b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(policies, terms and conditions, training)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Fair recruitment and selection 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Equalities employee data and Gender Pay Gap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Supporting staff Mental health and wellbeing – Employee Assistance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Programme, Occupational Health,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Mental Health and </a:t>
            </a:r>
            <a:r>
              <a:rPr lang="en-GB">
                <a:latin typeface="Arial" panose="020B0604020202020204" pitchFamily="34" charset="0"/>
                <a:cs typeface="Arial" panose="020B0604020202020204" pitchFamily="34" charset="0"/>
              </a:rPr>
              <a:t>Wellbeing toolkit)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Understanding unconscious bias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961982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967BF0-E61A-4B13-A6FA-F39471D352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706090"/>
          </a:xfrm>
        </p:spPr>
        <p:txBody>
          <a:bodyPr/>
          <a:lstStyle/>
          <a:p>
            <a:r>
              <a:rPr lang="en-GB" dirty="0"/>
              <a:t>   Your role as an elected 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FB5C6E-E580-42A9-8FB8-1FB17C207F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196752"/>
            <a:ext cx="5472608" cy="5256584"/>
          </a:xfrm>
        </p:spPr>
        <p:txBody>
          <a:bodyPr/>
          <a:lstStyle/>
          <a:p>
            <a:pPr marL="0" indent="0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Involvement in appointments 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Follow recruitment and selection practices to avoid discrimination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Treat all candidates with dignity and respect, giving them the opportunity to present their skills and experience effectively</a:t>
            </a:r>
          </a:p>
          <a:p>
            <a:r>
              <a:rPr lang="en-GB" dirty="0">
                <a:solidFill>
                  <a:srgbClr val="030303"/>
                </a:solidFill>
                <a:latin typeface="Roboto"/>
                <a:ea typeface="Calibri" panose="020F0502020204030204" pitchFamily="34" charset="0"/>
                <a:cs typeface="Times New Roman" panose="02020603050405020304" pitchFamily="18" charset="0"/>
              </a:rPr>
              <a:t>Be aware of the potentially negative influence of unconscious bias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7E8D63F3-7AD2-4D55-B4F7-E770BA989A35}"/>
              </a:ext>
            </a:extLst>
          </p:cNvPr>
          <p:cNvSpPr txBox="1">
            <a:spLocks/>
          </p:cNvSpPr>
          <p:nvPr/>
        </p:nvSpPr>
        <p:spPr>
          <a:xfrm>
            <a:off x="5929808" y="1772816"/>
            <a:ext cx="3168352" cy="2376264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Learn more about unconscious bias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sz="1800" u="sng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https://www.youtube.com/watch?v=dVp9Z5k0dEE</a:t>
            </a:r>
            <a:endParaRPr lang="en-GB" sz="1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387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D55573-4464-4AD7-8672-CBA2D225E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Public Sector Equality 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DB2DF3-9E2F-493D-BB17-3BC75A21DC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90000"/>
              </a:lnSpc>
              <a:buNone/>
            </a:pPr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The (general) Public Sector equality duty requires public authorities to have regard to the need to:</a:t>
            </a: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Eliminate discrimination, harassment and victimisation</a:t>
            </a: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Advance equality of opportunity between those who have protected characteristics and those who don’t, and</a:t>
            </a:r>
          </a:p>
          <a:p>
            <a:pPr marL="980100" lvl="3" indent="-342900">
              <a:buClr>
                <a:srgbClr val="492F92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remove barriers</a:t>
            </a:r>
          </a:p>
          <a:p>
            <a:pPr marL="980100" lvl="3" indent="-342900">
              <a:buClr>
                <a:srgbClr val="492F92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meet different needs </a:t>
            </a:r>
          </a:p>
          <a:p>
            <a:pPr marL="980100" lvl="3" indent="-342900">
              <a:buClr>
                <a:srgbClr val="492F92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encourage participation</a:t>
            </a:r>
          </a:p>
          <a:p>
            <a:pPr>
              <a:lnSpc>
                <a:spcPct val="90000"/>
              </a:lnSpc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Foster good relations between those who have protected characteristics and those who don’t</a:t>
            </a:r>
          </a:p>
          <a:p>
            <a:pPr marL="980100" lvl="3" indent="-3429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tackle prejudice, promote understanding of difference</a:t>
            </a:r>
          </a:p>
          <a:p>
            <a:pPr marL="980100" lvl="3" indent="-3429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improve integration</a:t>
            </a:r>
          </a:p>
          <a:p>
            <a:pPr marL="980100" lvl="3" indent="-342900">
              <a:buClr>
                <a:srgbClr val="7030A0"/>
              </a:buClr>
              <a:buFont typeface="Wingdings" panose="05000000000000000000" pitchFamily="2" charset="2"/>
              <a:buChar char="Ø"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reduce bullying and harassment</a:t>
            </a:r>
          </a:p>
          <a:p>
            <a:pPr>
              <a:lnSpc>
                <a:spcPct val="90000"/>
              </a:lnSpc>
            </a:pP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Bef>
                <a:spcPts val="200"/>
              </a:spcBef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936018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id="{E52FC7F7-4C19-4DD4-9DF9-43DBA9DFA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616" y="260648"/>
            <a:ext cx="8229600" cy="529568"/>
          </a:xfrm>
        </p:spPr>
        <p:txBody>
          <a:bodyPr/>
          <a:lstStyle/>
          <a:p>
            <a:r>
              <a:rPr lang="en-GB" dirty="0"/>
              <a:t>Specific Equality Duties: Scotland</a:t>
            </a:r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4400F700-14D3-49BF-96E1-FE89D6D19B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628800"/>
            <a:ext cx="7837184" cy="4752528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Specific Duties</a:t>
            </a:r>
          </a:p>
          <a:p>
            <a:pPr marL="285750" indent="-285750">
              <a:spcBef>
                <a:spcPts val="12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Help with the performance of the general equality duty</a:t>
            </a:r>
          </a:p>
          <a:p>
            <a:pPr marL="285750" indent="-285750">
              <a:spcBef>
                <a:spcPts val="12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Help you have due regard to equality in everything you do</a:t>
            </a:r>
          </a:p>
          <a:p>
            <a:pPr marL="285750" indent="-285750">
              <a:spcBef>
                <a:spcPts val="12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Outcomes duty helps to focus on a change you want to achieve</a:t>
            </a:r>
          </a:p>
          <a:p>
            <a:pPr marL="285750" indent="-285750">
              <a:spcBef>
                <a:spcPts val="1200"/>
              </a:spcBef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Should be about tackling structural / group based inequalities</a:t>
            </a:r>
          </a:p>
        </p:txBody>
      </p:sp>
    </p:spTree>
    <p:extLst>
      <p:ext uri="{BB962C8B-B14F-4D97-AF65-F5344CB8AC3E}">
        <p14:creationId xmlns:p14="http://schemas.microsoft.com/office/powerpoint/2010/main" val="1589549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9A6BD2-7701-4E3E-8A8B-5F1F85446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1560" y="274638"/>
            <a:ext cx="8352928" cy="706090"/>
          </a:xfrm>
        </p:spPr>
        <p:txBody>
          <a:bodyPr>
            <a:normAutofit/>
          </a:bodyPr>
          <a:lstStyle/>
          <a:p>
            <a:r>
              <a:rPr lang="en-GB" dirty="0"/>
              <a:t>  Scottish Specific Equality Duties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4595342B-5A9C-45E9-AC51-58D5A3309B2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83605" y="1196752"/>
            <a:ext cx="7632700" cy="529568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ctr">
              <a:lnSpc>
                <a:spcPct val="90000"/>
              </a:lnSpc>
              <a:buNone/>
            </a:pPr>
            <a:r>
              <a:rPr lang="en-GB" sz="2800" b="1" dirty="0">
                <a:latin typeface="Arial" panose="020B0604020202020204" pitchFamily="34" charset="0"/>
                <a:cs typeface="Arial" panose="020B0604020202020204" pitchFamily="34" charset="0"/>
              </a:rPr>
              <a:t>Require the Council to publish: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26C8CAF-3658-44E3-A375-55661C3F1FD1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50287080"/>
              </p:ext>
            </p:extLst>
          </p:nvPr>
        </p:nvGraphicFramePr>
        <p:xfrm>
          <a:off x="395536" y="1942344"/>
          <a:ext cx="8208912" cy="3934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EE791F76-6FB4-4F74-B428-983A9CAAF6E7}"/>
              </a:ext>
            </a:extLst>
          </p:cNvPr>
          <p:cNvSpPr txBox="1"/>
          <p:nvPr/>
        </p:nvSpPr>
        <p:spPr>
          <a:xfrm>
            <a:off x="395536" y="5937713"/>
            <a:ext cx="748883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hlinkClick r:id="rId8"/>
              </a:rPr>
              <a:t>https://www.highland.gov.uk/info/751/equality_diversity_and_citizenship/313/equal_opportunities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353127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DF4C17-C2DC-4E25-AC30-F8510CB29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 Inclusion at Highland Council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3D74D4-EFA1-460F-B9AF-ABB9C91360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 a councillor, you are ideally placed to understand the barriers to social inclusion that members of your community face.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‘inclusive’ services and policies are you aware of within the council?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how inclusive do you think the council’s services are at the present time?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are there any groups that could benefit from greater social inclusion?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59001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7F01D-F8AA-4A90-97C4-94EC128AF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How well do you know your community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E71625-B3F3-4470-8858-E09C66BC3E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72816"/>
            <a:ext cx="7931224" cy="4680520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the minority groups in your area? Consider ethnicity, culture, religion, age and social status. Do you have contacts for these groups?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 groups are most vulnerable and why? Are there services provided specifically for them and if so are these well communicated?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169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F7EA76-D0B6-492E-A127-D09A331AC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AF1910-A700-4E81-9600-1C8C2B7790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What if we get it wrong?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Reputational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Legal Challenge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Discrimination (Employment Tribunal; Sherriff Court: ASN Tribunal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Judicial Review (PSED)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Financial (settlements, but also changing practices)</a:t>
            </a: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Investigations and inquiries</a:t>
            </a:r>
          </a:p>
          <a:p>
            <a:pPr marL="0" indent="0">
              <a:buNone/>
            </a:pPr>
            <a:endParaRPr lang="en-GB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Equality and Human Rights Commission (EHRC) is the regulatory body.</a:t>
            </a:r>
          </a:p>
        </p:txBody>
      </p:sp>
    </p:spTree>
    <p:extLst>
      <p:ext uri="{BB962C8B-B14F-4D97-AF65-F5344CB8AC3E}">
        <p14:creationId xmlns:p14="http://schemas.microsoft.com/office/powerpoint/2010/main" val="2010806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C54C-7BF9-4E95-A6BF-38278DE7D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Top tips for Members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3BAED-4933-4037-B85D-F1A61014E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aware that local authorities are subject to equality duties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Members have a role in scrutiny and inclusive community engagement </a:t>
            </a:r>
          </a:p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Be assured that equality and inequality implications are considered in proposals and decisions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Members role in recruitment – be aware of equality and diversity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Deter discriminatory behaviours or those that breach human rights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Respond to complaints of discrimination, which may include carrying out an investigation</a:t>
            </a:r>
          </a:p>
          <a:p>
            <a:pPr lvl="0"/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Consider equality issues in your community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538541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4CC54C-7BF9-4E95-A6BF-38278DE7D1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93BAED-4933-4037-B85D-F1A61014E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Rosemary Mackinnon, Principal Policy Officer – Equalities,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rosemary.mackinnon@highland.gov.uk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Isabel McLellan, HR Business Partner,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Isabel.Mclellan@highland.gov.uk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Equality and Human Rights Commission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https://equalityhumanrights.com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Equality Advisory and Support Service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  <a:hlinkClick r:id="rId5"/>
              </a:rPr>
              <a:t>https://www.equalityadvisoryservice.com/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0273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Briefing aims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755576" y="2060848"/>
            <a:ext cx="7632848" cy="4392488"/>
          </a:xfrm>
        </p:spPr>
        <p:txBody>
          <a:bodyPr/>
          <a:lstStyle/>
          <a:p>
            <a:pPr marL="285750" indent="-285750"/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Your role as an Elected Member</a:t>
            </a: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Significant inequalities</a:t>
            </a: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Legislation</a:t>
            </a: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Meeting our duties</a:t>
            </a:r>
          </a:p>
          <a:p>
            <a:pPr marL="285750" indent="-28575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Responsibilities and governance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0"/>
          </p:nvPr>
        </p:nvSpPr>
        <p:spPr>
          <a:xfrm>
            <a:off x="755576" y="1124744"/>
            <a:ext cx="7632848" cy="936104"/>
          </a:xfrm>
        </p:spPr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800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n-GB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 help members </a:t>
            </a:r>
            <a:r>
              <a:rPr lang="en-GB" sz="28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understand the Council’s obligations regarding equality, diversity and inclusion as an employer, service provider and community leaders.</a:t>
            </a:r>
            <a:endParaRPr lang="en-GB" sz="2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081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B86DB4-F9C8-40C7-9022-FB9F554EE7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3952" y="274638"/>
            <a:ext cx="7632848" cy="1354162"/>
          </a:xfrm>
        </p:spPr>
        <p:txBody>
          <a:bodyPr/>
          <a:lstStyle/>
          <a:p>
            <a:r>
              <a:rPr lang="en-GB" sz="4000" b="1" dirty="0">
                <a:effectLst/>
                <a:latin typeface="inherit"/>
                <a:ea typeface="Times New Roman" panose="02020603050405020304" pitchFamily="18" charset="0"/>
                <a:cs typeface="Times New Roman" panose="02020603050405020304" pitchFamily="18" charset="0"/>
              </a:rPr>
              <a:t>Why the Equality Act is important to you as a councillor</a:t>
            </a:r>
            <a:br>
              <a:rPr lang="en-GB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D3F8B6-E119-4558-8176-535D8436D6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72816"/>
            <a:ext cx="7632848" cy="4680520"/>
          </a:xfrm>
        </p:spPr>
        <p:txBody>
          <a:bodyPr/>
          <a:lstStyle/>
          <a:p>
            <a:pPr marL="0" indent="0"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Understanding and complying with the Equality Act will help you and the Council to: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act lawfully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treat people fairly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fully understand your community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make the best decisions for your community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 seen as fair and non-discriminatory</a:t>
            </a:r>
            <a:endParaRPr lang="en-GB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GB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build a good reputation for you and the council</a:t>
            </a:r>
            <a:r>
              <a:rPr lang="en-GB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GB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0300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F0AF60-919F-46CD-8577-AE3E6AEEB0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Legislation: The Equality Act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6D79A4A-C52A-4C75-8218-3FFD1B717DC3}"/>
              </a:ext>
            </a:extLst>
          </p:cNvPr>
          <p:cNvSpPr txBox="1"/>
          <p:nvPr/>
        </p:nvSpPr>
        <p:spPr>
          <a:xfrm>
            <a:off x="386252" y="1700808"/>
            <a:ext cx="38884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>
                <a:latin typeface="Arial" panose="020B0604020202020204" pitchFamily="34" charset="0"/>
                <a:cs typeface="Arial" panose="020B0604020202020204" pitchFamily="34" charset="0"/>
              </a:rPr>
              <a:t>Protected Characteristics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Age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Disability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Gender Reassignment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Marriage and Civil Partnership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Pregnancy and Maternity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Religion and Belief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Sex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Sexual Orientation</a:t>
            </a:r>
          </a:p>
        </p:txBody>
      </p:sp>
      <p:pic>
        <p:nvPicPr>
          <p:cNvPr id="5" name="Online Media 5" title="Protected characteristics">
            <a:hlinkClick r:id="" action="ppaction://media"/>
            <a:extLst>
              <a:ext uri="{FF2B5EF4-FFF2-40B4-BE49-F238E27FC236}">
                <a16:creationId xmlns:a16="http://schemas.microsoft.com/office/drawing/2014/main" id="{02C2C5D4-6420-4016-981F-7A2EE7C6E627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4748794" y="2006706"/>
            <a:ext cx="4287702" cy="235839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834825E-FC0F-4D93-9B40-93E150ECF3B1}"/>
              </a:ext>
            </a:extLst>
          </p:cNvPr>
          <p:cNvSpPr txBox="1"/>
          <p:nvPr/>
        </p:nvSpPr>
        <p:spPr>
          <a:xfrm>
            <a:off x="3635896" y="5013176"/>
            <a:ext cx="51218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https://www.youtube.com/watch?v=VXLtKlmtrvM</a:t>
            </a:r>
          </a:p>
        </p:txBody>
      </p:sp>
    </p:spTree>
    <p:extLst>
      <p:ext uri="{BB962C8B-B14F-4D97-AF65-F5344CB8AC3E}">
        <p14:creationId xmlns:p14="http://schemas.microsoft.com/office/powerpoint/2010/main" val="25683938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1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 vol="80000">
                <p:cTn id="12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BF4D6-5DE3-4CF4-A0A1-23C7A06145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dirty="0"/>
              <a:t>  Legislation: Fairer Scotland Duty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168C76-3C83-4726-9200-14C942B11E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Places a legal duty on certain public bodies when making strategic</a:t>
            </a:r>
            <a:r>
              <a:rPr lang="en-GB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 decisions </a:t>
            </a:r>
            <a:r>
              <a:rPr lang="en-GB" sz="2800" dirty="0"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rPr>
              <a:t>to consider how they can reduce inequality of outcome caused by socio-economic disadvantage (poverty), including impact due to:</a:t>
            </a:r>
            <a:endParaRPr lang="en-GB" alt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low income </a:t>
            </a: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low wealth </a:t>
            </a: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material depravation</a:t>
            </a: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area deprivation</a:t>
            </a:r>
          </a:p>
          <a:p>
            <a:pPr marL="723900" lvl="0" indent="-361950" eaLnBrk="0" fontAlgn="base" hangingPunct="0">
              <a:spcAft>
                <a:spcPct val="0"/>
              </a:spcAft>
              <a:buFontTx/>
              <a:buChar char="•"/>
            </a:pPr>
            <a:r>
              <a:rPr lang="en-GB" altLang="en-US" dirty="0">
                <a:latin typeface="Arial" panose="020B0604020202020204" pitchFamily="34" charset="0"/>
                <a:cs typeface="Arial" panose="020B0604020202020204" pitchFamily="34" charset="0"/>
              </a:rPr>
              <a:t>socio-economic background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01616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615C89-A005-475A-A48F-F680A76F98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Significant inequalities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7C8ADF-6269-40A7-B9B1-8A140035FB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196752"/>
            <a:ext cx="7920880" cy="5256584"/>
          </a:xfrm>
        </p:spPr>
        <p:txBody>
          <a:bodyPr/>
          <a:lstStyle/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Disabled people, lone mothers and ethnic minority groups more likely to live in poverty.</a:t>
            </a:r>
          </a:p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LGBT+ adults, women and disabled people have poorer mental health and wellbeing.</a:t>
            </a:r>
          </a:p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Lower attainment and high exclusion rates for disabled pupils and Gypsy Traveller pupils.</a:t>
            </a:r>
          </a:p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LGBT+ pupils experience high rates of bullying.</a:t>
            </a:r>
          </a:p>
          <a:p>
            <a:pPr lvl="0"/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Racially aggravated crimes most commonly reported hate crime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increased also for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other protected characteristics.</a:t>
            </a: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						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(EHRC/Scottish Government)</a:t>
            </a:r>
          </a:p>
          <a:p>
            <a:pPr marL="0" lvl="0" indent="0">
              <a:spcBef>
                <a:spcPts val="0"/>
              </a:spcBef>
              <a:buNone/>
            </a:pPr>
            <a:endParaRPr lang="en-GB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1903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8C5DDC-342F-4B97-9B1F-EE9733920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274638"/>
            <a:ext cx="7211144" cy="1354162"/>
          </a:xfrm>
        </p:spPr>
        <p:txBody>
          <a:bodyPr/>
          <a:lstStyle/>
          <a:p>
            <a:r>
              <a:rPr lang="en-GB" dirty="0"/>
              <a:t>Significant Inequalities – impact of Covid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F64319-60B6-4375-B373-4F336EE868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552" y="1772816"/>
            <a:ext cx="7848872" cy="4680520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Loss of social support due to diminished or interrupted care and support made disabled people, ethnic minorities, older people and children and young people more vulnerable.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Older and disabled people were less likely to have access to digital services; older adults most at risk of digital exclusion.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800" dirty="0">
                <a:latin typeface="Arial" panose="020B0604020202020204" pitchFamily="34" charset="0"/>
                <a:cs typeface="Arial" panose="020B0604020202020204" pitchFamily="34" charset="0"/>
              </a:rPr>
              <a:t>Women, disabled people, younger people were most likely to experience reduction in earnings.</a:t>
            </a:r>
          </a:p>
          <a:p>
            <a:pPr marL="1257300" lvl="3" indent="0">
              <a:spcBef>
                <a:spcPts val="0"/>
              </a:spcBef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	            </a:t>
            </a: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(EHRC/Scottish Government)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03707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FE37BF-927A-4D78-987F-A6DC51FCE5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Different experiences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ACDF4-9AD5-4266-98DD-E3BA71860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People have different experiences of society and everyday life in their communities. The decisions taken by the council will have an impact on this. 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Watch this short video and reflect on how council services could impact on the lives of disabled people</a:t>
            </a: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b="1" dirty="0">
                <a:solidFill>
                  <a:srgbClr val="21212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Social Model of Disability 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u="sng" dirty="0">
                <a:solidFill>
                  <a:srgbClr val="0563C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https://youtu.be/UrceekTO_PM</a:t>
            </a:r>
            <a:r>
              <a:rPr lang="en-GB" dirty="0">
                <a:solidFill>
                  <a:srgbClr val="21212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38986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CBC34D-3256-4B5D-A0D4-8AB714AE5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576" y="274638"/>
            <a:ext cx="7931224" cy="1354162"/>
          </a:xfrm>
        </p:spPr>
        <p:txBody>
          <a:bodyPr/>
          <a:lstStyle/>
          <a:p>
            <a:r>
              <a:rPr lang="en-GB" sz="3600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</a:t>
            </a:r>
            <a:r>
              <a:rPr lang="en-GB" sz="3600" b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ow different people experience council services differently</a:t>
            </a: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A565B4-5CC6-404E-9788-DB7B4A0792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7000"/>
              </a:lnSpc>
              <a:spcAft>
                <a:spcPts val="1500"/>
              </a:spcAft>
              <a:buNone/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While the Council provides universal services, many of our services focus on people in need.</a:t>
            </a: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Can you think of any times when disabled people might experience council services differently from non-disabled people? </a:t>
            </a: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When might older people experience services differently? </a:t>
            </a:r>
          </a:p>
          <a:p>
            <a:pPr>
              <a:lnSpc>
                <a:spcPct val="107000"/>
              </a:lnSpc>
              <a:spcAft>
                <a:spcPts val="1500"/>
              </a:spcAft>
            </a:pPr>
            <a:r>
              <a:rPr lang="en-GB" sz="2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sort of services do men and women, or boys and girls, experience differently? </a:t>
            </a:r>
            <a:endParaRPr lang="en-GB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65574341"/>
      </p:ext>
    </p:extLst>
  </p:cSld>
  <p:clrMapOvr>
    <a:masterClrMapping/>
  </p:clrMapOvr>
</p:sld>
</file>

<file path=ppt/theme/theme1.xml><?xml version="1.0" encoding="utf-8"?>
<a:theme xmlns:a="http://schemas.openxmlformats.org/drawingml/2006/main" name="HC Corporate Template ICT APPROVED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xt Slid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HC Corporate Template -OnScreen 4;3</Template>
  <TotalTime>623</TotalTime>
  <Words>1360</Words>
  <Application>Microsoft Office PowerPoint</Application>
  <PresentationFormat>On-screen Show (4:3)</PresentationFormat>
  <Paragraphs>154</Paragraphs>
  <Slides>19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19</vt:i4>
      </vt:variant>
    </vt:vector>
  </HeadingPairs>
  <TitlesOfParts>
    <vt:vector size="28" baseType="lpstr">
      <vt:lpstr>arial</vt:lpstr>
      <vt:lpstr>arial</vt:lpstr>
      <vt:lpstr>Calibri</vt:lpstr>
      <vt:lpstr>Ebrima</vt:lpstr>
      <vt:lpstr>inherit</vt:lpstr>
      <vt:lpstr>Roboto</vt:lpstr>
      <vt:lpstr>Wingdings</vt:lpstr>
      <vt:lpstr>HC Corporate Template ICT APPROVED</vt:lpstr>
      <vt:lpstr>Text Slides</vt:lpstr>
      <vt:lpstr>Equality, Diversity and Inclusion  Briefing 14 June 2022  </vt:lpstr>
      <vt:lpstr>Briefing aims</vt:lpstr>
      <vt:lpstr>Why the Equality Act is important to you as a councillor </vt:lpstr>
      <vt:lpstr>Legislation: The Equality Act</vt:lpstr>
      <vt:lpstr>  Legislation: Fairer Scotland Duty</vt:lpstr>
      <vt:lpstr>Significant inequalities</vt:lpstr>
      <vt:lpstr>Significant Inequalities – impact of Covid</vt:lpstr>
      <vt:lpstr>Different experiences</vt:lpstr>
      <vt:lpstr>How different people experience council services differently</vt:lpstr>
      <vt:lpstr>Council’s role as an employer</vt:lpstr>
      <vt:lpstr>   Your role as an elected member</vt:lpstr>
      <vt:lpstr>Public Sector Equality Duty</vt:lpstr>
      <vt:lpstr>Specific Equality Duties: Scotland</vt:lpstr>
      <vt:lpstr>  Scottish Specific Equality Duties</vt:lpstr>
      <vt:lpstr> Inclusion at Highland Council</vt:lpstr>
      <vt:lpstr>How well do you know your community</vt:lpstr>
      <vt:lpstr>Risks</vt:lpstr>
      <vt:lpstr>Top tips for Members</vt:lpstr>
      <vt:lpstr>Contacts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Rosemary MacKinnon (Policy and Reform)</dc:creator>
  <cp:lastModifiedBy>Rosemary MacKinnon (Policy and Reform)</cp:lastModifiedBy>
  <cp:revision>4</cp:revision>
  <cp:lastPrinted>2017-01-18T14:17:09Z</cp:lastPrinted>
  <dcterms:created xsi:type="dcterms:W3CDTF">2022-06-08T20:15:15Z</dcterms:created>
  <dcterms:modified xsi:type="dcterms:W3CDTF">2022-06-13T20:54:42Z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a57e0011-4d92-40e2-893e-f4c1b165f48a</vt:lpwstr>
  </property>
  <property fmtid="{D5CDD505-2E9C-101B-9397-08002B2CF9AE}" pid="3" name="TITUS">
    <vt:lpwstr>&lt;div style="text-align: center;"&gt;&lt;span style="font-family: Arial; font-weight: bold; font-size: large;"&gt;OFFICIAL&lt;/span&gt;&lt;/div&gt;</vt:lpwstr>
  </property>
  <property fmtid="{D5CDD505-2E9C-101B-9397-08002B2CF9AE}" pid="4" name="HCClassification">
    <vt:lpwstr>OFFICIAL</vt:lpwstr>
  </property>
  <property fmtid="{D5CDD505-2E9C-101B-9397-08002B2CF9AE}" pid="5" name="HCMarking">
    <vt:lpwstr>Enable Marking</vt:lpwstr>
  </property>
</Properties>
</file>