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4"/>
    <p:sldMasterId id="2147483682" r:id="rId5"/>
  </p:sldMasterIdLst>
  <p:notesMasterIdLst>
    <p:notesMasterId r:id="rId23"/>
  </p:notesMasterIdLst>
  <p:sldIdLst>
    <p:sldId id="289" r:id="rId6"/>
    <p:sldId id="305" r:id="rId7"/>
    <p:sldId id="309" r:id="rId8"/>
    <p:sldId id="301" r:id="rId9"/>
    <p:sldId id="266" r:id="rId10"/>
    <p:sldId id="306" r:id="rId11"/>
    <p:sldId id="308" r:id="rId12"/>
    <p:sldId id="311" r:id="rId13"/>
    <p:sldId id="304" r:id="rId14"/>
    <p:sldId id="312" r:id="rId15"/>
    <p:sldId id="315" r:id="rId16"/>
    <p:sldId id="295" r:id="rId17"/>
    <p:sldId id="313" r:id="rId18"/>
    <p:sldId id="310" r:id="rId19"/>
    <p:sldId id="316" r:id="rId20"/>
    <p:sldId id="317" r:id="rId21"/>
    <p:sldId id="307" r:id="rId22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rima" panose="02000000000000000000" pitchFamily="2" charset="0"/>
      <p:regular r:id="rId28"/>
      <p:bold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291" autoAdjust="0"/>
  </p:normalViewPr>
  <p:slideViewPr>
    <p:cSldViewPr>
      <p:cViewPr varScale="1">
        <p:scale>
          <a:sx n="106" d="100"/>
          <a:sy n="106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70" d="100"/>
          <a:sy n="70" d="100"/>
        </p:scale>
        <p:origin x="2550" y="-53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Capital Plan Borrowing (£’000)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36113720813916"/>
          <c:y val="0.41933028876701411"/>
          <c:w val="0.79613966892745569"/>
          <c:h val="0.41992646810328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Sheet1!$B$22:$F$22</c:f>
              <c:numCache>
                <c:formatCode>"£"#,##0_);[Red]\("£"#,##0\)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A-41EB-8392-0747FF0E7673}"/>
            </c:ext>
          </c:extLst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Investment Existing Homes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Sheet1!$B$23:$F$23</c:f>
            </c:numRef>
          </c:val>
          <c:extLst>
            <c:ext xmlns:c16="http://schemas.microsoft.com/office/drawing/2014/chart" uri="{C3380CC4-5D6E-409C-BE32-E72D297353CC}">
              <c16:uniqueId val="{00000001-51CA-41EB-8392-0747FF0E7673}"/>
            </c:ext>
          </c:extLst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Investment New Homes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Sheet1!$B$24:$F$24</c:f>
            </c:numRef>
          </c:val>
          <c:extLst>
            <c:ext xmlns:c16="http://schemas.microsoft.com/office/drawing/2014/chart" uri="{C3380CC4-5D6E-409C-BE32-E72D297353CC}">
              <c16:uniqueId val="{00000002-51CA-41EB-8392-0747FF0E7673}"/>
            </c:ext>
          </c:extLst>
        </c:ser>
        <c:ser>
          <c:idx val="3"/>
          <c:order val="3"/>
          <c:tx>
            <c:strRef>
              <c:f>Sheet1!$A$25</c:f>
              <c:strCache>
                <c:ptCount val="1"/>
                <c:pt idx="0">
                  <c:v>Borrowing Existing Homes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Sheet1!$B$25:$F$25</c:f>
              <c:numCache>
                <c:formatCode>#,##0</c:formatCode>
                <c:ptCount val="5"/>
                <c:pt idx="0">
                  <c:v>7700</c:v>
                </c:pt>
                <c:pt idx="1">
                  <c:v>19252</c:v>
                </c:pt>
                <c:pt idx="2">
                  <c:v>19930</c:v>
                </c:pt>
                <c:pt idx="3">
                  <c:v>20564</c:v>
                </c:pt>
                <c:pt idx="4">
                  <c:v>21153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CA-41EB-8392-0747FF0E7673}"/>
            </c:ext>
          </c:extLst>
        </c:ser>
        <c:ser>
          <c:idx val="4"/>
          <c:order val="4"/>
          <c:tx>
            <c:strRef>
              <c:f>Sheet1!$A$26</c:f>
              <c:strCache>
                <c:ptCount val="1"/>
                <c:pt idx="0">
                  <c:v>Borrowing New Homes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Sheet1!$B$21:$F$21</c:f>
              <c:strCache>
                <c:ptCount val="5"/>
                <c:pt idx="0">
                  <c:v>2022/23</c:v>
                </c:pt>
                <c:pt idx="1">
                  <c:v>2023/24 </c:v>
                </c:pt>
                <c:pt idx="2">
                  <c:v>2024/25 </c:v>
                </c:pt>
                <c:pt idx="3">
                  <c:v>2025/26 </c:v>
                </c:pt>
                <c:pt idx="4">
                  <c:v>2026/27</c:v>
                </c:pt>
              </c:strCache>
            </c:strRef>
          </c:cat>
          <c:val>
            <c:numRef>
              <c:f>Sheet1!$B$26:$F$26</c:f>
              <c:numCache>
                <c:formatCode>#,##0</c:formatCode>
                <c:ptCount val="5"/>
                <c:pt idx="0">
                  <c:v>12160</c:v>
                </c:pt>
                <c:pt idx="1">
                  <c:v>12768</c:v>
                </c:pt>
                <c:pt idx="2">
                  <c:v>13406</c:v>
                </c:pt>
                <c:pt idx="3">
                  <c:v>14077</c:v>
                </c:pt>
                <c:pt idx="4">
                  <c:v>14781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A-41EB-8392-0747FF0E7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4779712"/>
        <c:axId val="1584781792"/>
      </c:barChart>
      <c:catAx>
        <c:axId val="1584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781792"/>
        <c:crosses val="autoZero"/>
        <c:auto val="1"/>
        <c:lblAlgn val="ctr"/>
        <c:lblOffset val="100"/>
        <c:noMultiLvlLbl val="0"/>
      </c:catAx>
      <c:valAx>
        <c:axId val="15847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7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Rent Increase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9952755905512"/>
          <c:y val="0.19176883650974791"/>
          <c:w val="0.68677102362204723"/>
          <c:h val="0.5330296893897396"/>
        </c:manualLayout>
      </c:layout>
      <c:lineChart>
        <c:grouping val="standard"/>
        <c:varyColors val="0"/>
        <c:ser>
          <c:idx val="0"/>
          <c:order val="0"/>
          <c:tx>
            <c:strRef>
              <c:f>'Income Inputs'!$A$33</c:f>
              <c:strCache>
                <c:ptCount val="1"/>
                <c:pt idx="0">
                  <c:v>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Inputs'!$B$33:$K$33</c:f>
              <c:numCache>
                <c:formatCode>#,##0_ ;\-#,##0\ </c:formatCode>
                <c:ptCount val="10"/>
                <c:pt idx="0">
                  <c:v>59937244.640000008</c:v>
                </c:pt>
                <c:pt idx="1">
                  <c:v>60375292.640000008</c:v>
                </c:pt>
                <c:pt idx="2">
                  <c:v>60813340.640000008</c:v>
                </c:pt>
                <c:pt idx="3">
                  <c:v>61251388.640000008</c:v>
                </c:pt>
                <c:pt idx="4">
                  <c:v>61689436.640000008</c:v>
                </c:pt>
                <c:pt idx="5">
                  <c:v>62127484.640000008</c:v>
                </c:pt>
                <c:pt idx="6">
                  <c:v>62565532.640000008</c:v>
                </c:pt>
                <c:pt idx="7">
                  <c:v>63195532.640000008</c:v>
                </c:pt>
                <c:pt idx="8">
                  <c:v>63825532.640000008</c:v>
                </c:pt>
                <c:pt idx="9">
                  <c:v>64455532.640000008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15-4DE2-B76F-DE01853C7C8B}"/>
            </c:ext>
          </c:extLst>
        </c:ser>
        <c:ser>
          <c:idx val="1"/>
          <c:order val="1"/>
          <c:tx>
            <c:strRef>
              <c:f>'Income Inputs'!$A$34</c:f>
              <c:strCache>
                <c:ptCount val="1"/>
                <c:pt idx="0">
                  <c:v>1%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Inputs'!$B$34:$K$34</c:f>
              <c:numCache>
                <c:formatCode>#,##0_ ;\-#,##0\ </c:formatCode>
                <c:ptCount val="10"/>
                <c:pt idx="0">
                  <c:v>60526192.08640001</c:v>
                </c:pt>
                <c:pt idx="1">
                  <c:v>61561518.772064015</c:v>
                </c:pt>
                <c:pt idx="2">
                  <c:v>62605240.622232661</c:v>
                </c:pt>
                <c:pt idx="3">
                  <c:v>63657422.007527463</c:v>
                </c:pt>
                <c:pt idx="4">
                  <c:v>64718127.746465929</c:v>
                </c:pt>
                <c:pt idx="5">
                  <c:v>65787423.107982427</c:v>
                </c:pt>
                <c:pt idx="6">
                  <c:v>66865373.813954607</c:v>
                </c:pt>
                <c:pt idx="7">
                  <c:v>68159902.552094162</c:v>
                </c:pt>
                <c:pt idx="8">
                  <c:v>69467376.577615097</c:v>
                </c:pt>
                <c:pt idx="9">
                  <c:v>70787925.34339124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5-4DE2-B76F-DE01853C7C8B}"/>
            </c:ext>
          </c:extLst>
        </c:ser>
        <c:ser>
          <c:idx val="2"/>
          <c:order val="2"/>
          <c:tx>
            <c:strRef>
              <c:f>'Income Inputs'!$A$35</c:f>
              <c:strCache>
                <c:ptCount val="1"/>
                <c:pt idx="0">
                  <c:v>2%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Inputs'!$B$35:$K$35</c:f>
              <c:numCache>
                <c:formatCode>#,##0_ ;\-#,##0\ </c:formatCode>
                <c:ptCount val="10"/>
                <c:pt idx="0">
                  <c:v>61115139.532800004</c:v>
                </c:pt>
                <c:pt idx="1">
                  <c:v>62759485.462655999</c:v>
                </c:pt>
                <c:pt idx="2">
                  <c:v>64432724.173893131</c:v>
                </c:pt>
                <c:pt idx="3">
                  <c:v>66135353.639394663</c:v>
                </c:pt>
                <c:pt idx="4">
                  <c:v>67867880.193846717</c:v>
                </c:pt>
                <c:pt idx="5">
                  <c:v>69630818.66902107</c:v>
                </c:pt>
                <c:pt idx="6">
                  <c:v>71424692.531124875</c:v>
                </c:pt>
                <c:pt idx="7">
                  <c:v>73474936.38174738</c:v>
                </c:pt>
                <c:pt idx="8">
                  <c:v>75566185.109382331</c:v>
                </c:pt>
                <c:pt idx="9">
                  <c:v>77699258.811569974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15-4DE2-B76F-DE01853C7C8B}"/>
            </c:ext>
          </c:extLst>
        </c:ser>
        <c:ser>
          <c:idx val="3"/>
          <c:order val="3"/>
          <c:tx>
            <c:strRef>
              <c:f>'Income Inputs'!$A$36</c:f>
              <c:strCache>
                <c:ptCount val="1"/>
                <c:pt idx="0">
                  <c:v>3%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Inputs'!$B$36:$K$36</c:f>
              <c:numCache>
                <c:formatCode>#,##0_ ;\-#,##0\ </c:formatCode>
                <c:ptCount val="10"/>
                <c:pt idx="0">
                  <c:v>61704086.979200006</c:v>
                </c:pt>
                <c:pt idx="1">
                  <c:v>63969192.711776003</c:v>
                </c:pt>
                <c:pt idx="2">
                  <c:v>66296142.360025287</c:v>
                </c:pt>
                <c:pt idx="3">
                  <c:v>68686607.963728935</c:v>
                </c:pt>
                <c:pt idx="4">
                  <c:v>71142306.225530759</c:v>
                </c:pt>
                <c:pt idx="5">
                  <c:v>73664999.685873345</c:v>
                </c:pt>
                <c:pt idx="6">
                  <c:v>76256497.928233519</c:v>
                </c:pt>
                <c:pt idx="7">
                  <c:v>79161817.866080523</c:v>
                </c:pt>
                <c:pt idx="8">
                  <c:v>82154297.402062953</c:v>
                </c:pt>
                <c:pt idx="9">
                  <c:v>85236551.324124828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15-4DE2-B76F-DE01853C7C8B}"/>
            </c:ext>
          </c:extLst>
        </c:ser>
        <c:ser>
          <c:idx val="4"/>
          <c:order val="4"/>
          <c:tx>
            <c:strRef>
              <c:f>'Income Inputs'!$A$37</c:f>
              <c:strCache>
                <c:ptCount val="1"/>
                <c:pt idx="0">
                  <c:v>4%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Inputs'!$B$37:$K$37</c:f>
              <c:numCache>
                <c:formatCode>#,##0_ ;\-#,##0\ </c:formatCode>
                <c:ptCount val="10"/>
                <c:pt idx="0">
                  <c:v>62293034.425600007</c:v>
                </c:pt>
                <c:pt idx="1">
                  <c:v>65190640.519424014</c:v>
                </c:pt>
                <c:pt idx="2">
                  <c:v>68195846.245672956</c:v>
                </c:pt>
                <c:pt idx="3">
                  <c:v>71312623.405190766</c:v>
                </c:pt>
                <c:pt idx="4">
                  <c:v>74545089.383476898</c:v>
                </c:pt>
                <c:pt idx="5">
                  <c:v>77897512.442577645</c:v>
                </c:pt>
                <c:pt idx="6">
                  <c:v>81374317.203392863</c:v>
                </c:pt>
                <c:pt idx="7">
                  <c:v>85242789.891528606</c:v>
                </c:pt>
                <c:pt idx="8">
                  <c:v>89266001.487189725</c:v>
                </c:pt>
                <c:pt idx="9">
                  <c:v>93450141.546677321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15-4DE2-B76F-DE01853C7C8B}"/>
            </c:ext>
          </c:extLst>
        </c:ser>
        <c:ser>
          <c:idx val="5"/>
          <c:order val="5"/>
          <c:tx>
            <c:strRef>
              <c:f>'Income Inputs'!$A$38</c:f>
              <c:strCache>
                <c:ptCount val="1"/>
                <c:pt idx="0">
                  <c:v>5%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'Income Inputs'!$B$32:$K$32</c:f>
              <c:strCache>
                <c:ptCount val="10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2029-20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</c:strCache>
            </c:strRef>
          </c:cat>
          <c:val>
            <c:numRef>
              <c:f>'Income Inputs'!$B$38:$K$38</c:f>
              <c:numCache>
                <c:formatCode>#,##0_ ;\-#,##0\ </c:formatCode>
                <c:ptCount val="10"/>
                <c:pt idx="0">
                  <c:v>62881981.871999994</c:v>
                </c:pt>
                <c:pt idx="1">
                  <c:v>66423828.885599993</c:v>
                </c:pt>
                <c:pt idx="2">
                  <c:v>70132186.895879984</c:v>
                </c:pt>
                <c:pt idx="3">
                  <c:v>74014852.384973988</c:v>
                </c:pt>
                <c:pt idx="4">
                  <c:v>78079985.205737695</c:v>
                </c:pt>
                <c:pt idx="5">
                  <c:v>82336125.42761533</c:v>
                </c:pt>
                <c:pt idx="6">
                  <c:v>86792210.958666384</c:v>
                </c:pt>
                <c:pt idx="7">
                  <c:v>91741196.506599709</c:v>
                </c:pt>
                <c:pt idx="8">
                  <c:v>96937631.331929699</c:v>
                </c:pt>
                <c:pt idx="9">
                  <c:v>102393887.89852618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15-4DE2-B76F-DE01853C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311728"/>
        <c:axId val="1150312144"/>
      </c:lineChart>
      <c:catAx>
        <c:axId val="11503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42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2144"/>
        <c:crosses val="autoZero"/>
        <c:auto val="1"/>
        <c:lblAlgn val="ctr"/>
        <c:lblOffset val="100"/>
        <c:noMultiLvlLbl val="0"/>
      </c:catAx>
      <c:valAx>
        <c:axId val="1150312144"/>
        <c:scaling>
          <c:orientation val="minMax"/>
          <c:min val="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36BA-813B-48D6-8B27-4ECFB015F568}" type="datetimeFigureOut">
              <a:rPr lang="en-GB" smtClean="0"/>
              <a:t>06/02/2023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5DEA-4547-4521-A6D0-E6B16E5A4F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6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49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2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35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75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10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55DEA-4547-4521-A6D0-E6B16E5A4F2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92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8782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96244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7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7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8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4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7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58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4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75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90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3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89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429000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84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06/02/2023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9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1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2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88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9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7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67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9135-8869-4F79-B5E9-80CEC6C1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76" y="476672"/>
            <a:ext cx="7992448" cy="432048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Towards Net Zero – Update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on Housing Thematic Group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dh’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ionnsaigh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Net Zero -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Ùrachadh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air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Buidheann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Cuspair</a:t>
            </a:r>
            <a:r>
              <a:rPr lang="en-GB" sz="4000" dirty="0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2F7C3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Taigheadais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7 February 2023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Brian Cameron, Service Lead – Policy &amp; Performance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- Investment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180CBF-96F6-49A5-9CDA-60FA83CA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98890"/>
              </p:ext>
            </p:extLst>
          </p:nvPr>
        </p:nvGraphicFramePr>
        <p:xfrm>
          <a:off x="125624" y="1195198"/>
          <a:ext cx="7643192" cy="462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54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– Investment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9841639-28A1-4E42-8DBA-487160837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403231"/>
              </p:ext>
            </p:extLst>
          </p:nvPr>
        </p:nvGraphicFramePr>
        <p:xfrm>
          <a:off x="958304" y="2060848"/>
          <a:ext cx="6350000" cy="416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30E6DF-960D-4BFA-B848-A27DB577452D}"/>
              </a:ext>
            </a:extLst>
          </p:cNvPr>
          <p:cNvSpPr txBox="1"/>
          <p:nvPr/>
        </p:nvSpPr>
        <p:spPr>
          <a:xfrm>
            <a:off x="359577" y="1052736"/>
            <a:ext cx="69487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Increasing rents by </a:t>
            </a:r>
            <a:r>
              <a:rPr lang="en-GB" b="1" dirty="0"/>
              <a:t>1%</a:t>
            </a:r>
            <a:r>
              <a:rPr lang="en-GB" dirty="0"/>
              <a:t> a year for 10 years will raise additional rent income by </a:t>
            </a:r>
            <a:r>
              <a:rPr lang="en-GB" b="1" dirty="0"/>
              <a:t>£27m </a:t>
            </a:r>
            <a:endParaRPr lang="en-GB" dirty="0"/>
          </a:p>
          <a:p>
            <a:r>
              <a:rPr lang="en-GB" dirty="0"/>
              <a:t>Increasing rents by </a:t>
            </a:r>
            <a:r>
              <a:rPr lang="en-GB" b="1" dirty="0"/>
              <a:t>5%</a:t>
            </a:r>
            <a:r>
              <a:rPr lang="en-GB" dirty="0"/>
              <a:t> a year for 10 years will raise an additional </a:t>
            </a:r>
            <a:r>
              <a:rPr lang="en-GB" b="1" dirty="0"/>
              <a:t>£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153m.</a:t>
            </a:r>
          </a:p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2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Future considerations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-98176" y="1196752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discussion on policy changes: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prioritising fabric first approach (potentially expensive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disruptive external/internal wall insulation;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delaying other investment works in favour of energy works;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“holding” void properties to allow works to be carried out        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when empty;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 tenant opt-outs in favour of asset condition</a:t>
            </a:r>
          </a:p>
          <a:p>
            <a:pPr lvl="1">
              <a:buFontTx/>
              <a:buChar char="-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lowest-rated properties and/or tenants in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highest fuel poverty;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disposal of worst-performing stock.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3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Opportunities?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-324544" y="1601416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corporate approach to procurement of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energy works;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feasibilities regarding energy generation/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district heating/stock disposal and stock refurbishment  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(links to Local Heat &amp; Energy Efficiency Strategy);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approach to building up contractor capacity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industry skill-sets;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in-house specialists (air source engineers, insulation team).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3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124744"/>
            <a:ext cx="8784976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LHS review theme 4: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“Partnership and innovation builds capacity in Highland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housing condition and energy efficiency improve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homes to move towards net zero”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(</a:t>
            </a:r>
            <a:r>
              <a:rPr lang="en-GB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with the construction sector to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 confidence of pipeline work to support workforce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and business investment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Support rural and island communities to develop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maintenance skills to develop local approaches to retrofit/construction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 (2)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052736"/>
            <a:ext cx="8784976" cy="55306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Pursue a more collaborative approach to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 across the housing sector in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by sharing innovation and jointly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projects to secure procurement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0" indent="0">
              <a:buNone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Undertake integrated asset management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of social housing stock to ensure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is targeted at best value options and consider selective demolition/disposal proposals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tackle failing or low demand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7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Local Housing Strategy (3)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326778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Prioritise actions and activities which target those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at risk of fuel poverty i.e. households on the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incomes with highest energy costs and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who under-heat their home</a:t>
            </a:r>
          </a:p>
          <a:p>
            <a:pPr marL="0" indent="0">
              <a:buNone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Improve energy efficiency across all tenures by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 the use of national funding programmes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4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AB2-1904-423E-91DC-74FDA6B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A890E-1486-4B55-8BFD-456680B3FA10}"/>
              </a:ext>
            </a:extLst>
          </p:cNvPr>
          <p:cNvSpPr txBox="1">
            <a:spLocks/>
          </p:cNvSpPr>
          <p:nvPr/>
        </p:nvSpPr>
        <p:spPr>
          <a:xfrm>
            <a:off x="179512" y="1484784"/>
            <a:ext cx="878497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754AB-92D5-415E-A372-3E356AD7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57" y="2767526"/>
            <a:ext cx="6346486" cy="1322947"/>
          </a:xfrm>
          <a:prstGeom prst="rect">
            <a:avLst/>
          </a:prstGeom>
        </p:spPr>
      </p:pic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264690A4-3C2B-42AF-BDB7-5AD63C52B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988840"/>
            <a:ext cx="6963573" cy="4380473"/>
          </a:xfrm>
        </p:spPr>
      </p:pic>
    </p:spTree>
    <p:extLst>
      <p:ext uri="{BB962C8B-B14F-4D97-AF65-F5344CB8AC3E}">
        <p14:creationId xmlns:p14="http://schemas.microsoft.com/office/powerpoint/2010/main" val="304341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5D-F74D-44DE-97D2-2C2485FE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Scope of Housing net zero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6EE6-6426-4947-819C-D1395E06A547}"/>
              </a:ext>
            </a:extLst>
          </p:cNvPr>
          <p:cNvSpPr txBox="1"/>
          <p:nvPr/>
        </p:nvSpPr>
        <p:spPr>
          <a:xfrm>
            <a:off x="755576" y="1412776"/>
            <a:ext cx="770485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Repairs &amp;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Policy &amp;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is on social rented housing owned by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Highland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is linked to the development of the 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Local Heat &amp; Energy Efficiency Standard and</a:t>
            </a: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2023-2028 Local Housing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9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5D-F74D-44DE-97D2-2C2485FE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6EE6-6426-4947-819C-D1395E06A547}"/>
              </a:ext>
            </a:extLst>
          </p:cNvPr>
          <p:cNvSpPr txBox="1"/>
          <p:nvPr/>
        </p:nvSpPr>
        <p:spPr>
          <a:xfrm>
            <a:off x="323528" y="1268760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2007, Highland Council had 16,589 energy efficiency failures when measured against the new Scottish Housing Quality Standard</a:t>
            </a:r>
          </a:p>
          <a:p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investment levels allowed Highland to reach compliance in 2015-16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9.1% of Council houses opted-out of energy efficiency works to reach SHQS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Government immediately introduced new energy targets which superseded SHQS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based on works needed to reach SHQS energy ratings – rather than full-retrofit works/generational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3AC89B-531D-4F48-A2AD-824974E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797552" cy="70609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HRA Capital Programme post-2016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63538-2E5C-41BA-9BAC-732D579435BB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09C0B-2E03-492C-B462-21F0E3B408D8}"/>
              </a:ext>
            </a:extLst>
          </p:cNvPr>
          <p:cNvSpPr txBox="1"/>
          <p:nvPr/>
        </p:nvSpPr>
        <p:spPr>
          <a:xfrm>
            <a:off x="179512" y="980728"/>
            <a:ext cx="7909588" cy="818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Post-SHQS investment has been focused on works which</a:t>
            </a: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had lesser priority under SHQS e.g. windows and doors,  </a:t>
            </a: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environmental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 has been based largely on life-cycles/condition of elements within housing stock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 has prioritised local Member/tenant opinion and area-based decisions over a purely asset management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investment has been deemed affordable in terms of rent levels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“green” investment is only currently around 60% of annual programme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works have been more focused on maintaining existing stock rather than achieving net zero outcomes</a:t>
            </a:r>
          </a:p>
          <a:p>
            <a:pPr fontAlgn="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2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88832" cy="166975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investment 2022-2027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9" y="1268760"/>
          <a:ext cx="8424936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Mainstream investment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Adaptations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investment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£20,036,000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£1,440,000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£18,252,000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£18,930,000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£19,564,000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2026/27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£20,153,000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£1,000,000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2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3AC89B-531D-4F48-A2AD-824974E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 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363538-2E5C-41BA-9BAC-732D579435BB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09C0B-2E03-492C-B462-21F0E3B408D8}"/>
              </a:ext>
            </a:extLst>
          </p:cNvPr>
          <p:cNvSpPr txBox="1"/>
          <p:nvPr/>
        </p:nvSpPr>
        <p:spPr>
          <a:xfrm>
            <a:off x="827584" y="137764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D0A14-5364-4A57-B27B-A6DBD963B527}"/>
              </a:ext>
            </a:extLst>
          </p:cNvPr>
          <p:cNvSpPr txBox="1"/>
          <p:nvPr/>
        </p:nvSpPr>
        <p:spPr>
          <a:xfrm>
            <a:off x="467544" y="1268760"/>
            <a:ext cx="82192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zero target by 2045 (interim targets also 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housing to lead the way ahead of owner-occupied or private rented sector (2038 target for public buildings)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EESSH targets not achieved nationally by 31.12.20 (high D/low C EPC rating by fuel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74.6% compliant with EESSH with 5.9% of stock exempt (either technical or social exemptions)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EESSH2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target for 2032 (B EPC rating or as energy efficient within constraints of technology, cost and tenant consent)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EESSH2 nationally to commence imminently – Highland on local authority working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167-7F64-44AE-BAA5-E1CA2F90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51E8-CD1A-441F-A07A-2231809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7931224" cy="51845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 analysis of stock conducted by Changeworks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14,800 houses of various house types/fuels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energy rating is 64 (Scottish social housing average 67)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of properties in lowest energy bands </a:t>
            </a:r>
          </a:p>
          <a:p>
            <a:pPr marL="457200" lvl="1" indent="0">
              <a:buNone/>
            </a:pP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E-G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167-7F64-44AE-BAA5-E1CA2F90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analysis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51E8-CD1A-441F-A07A-2231809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7931224" cy="51845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of energy works: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£261m energy works to 12,905 houses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£20k per 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fabric first measures – biggest gains in terms of energy efficiency and potential fuel bill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“easy” works completed during SHQS programme (cavity and loft insulation, thermostat and controller upgrades)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8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C9D-9449-448E-99C6-4200E9B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2310-D121-47D4-8281-75B054B3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530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Emissions Social Housing Taskforce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nationally and in Highland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industry capacity and skillset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shortages and longer lead-in times (heat pumps, windows, utility 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Off-gas heating options sometimes unpopular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gas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tenants in change process/tenant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 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(lack of external funding; rising costs in pandemic; tenant rent increases); SFHA estimated £2billion in costs for relatively minimal fuel poverty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24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PRESENTATION" val="True"/>
</p:tagLst>
</file>

<file path=ppt/theme/theme1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tream xmlns="f94dde33-783d-4b83-8b5b-545e0bd60e9c" xsi:nil="true"/>
    <ThematicGroup xmlns="f94dde33-783d-4b83-8b5b-545e0bd60e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18F828700FC468B08BB4C11EBE634" ma:contentTypeVersion="6" ma:contentTypeDescription="Create a new document." ma:contentTypeScope="" ma:versionID="e2b07b0d2ef8e480147db6010bf337c2">
  <xsd:schema xmlns:xsd="http://www.w3.org/2001/XMLSchema" xmlns:xs="http://www.w3.org/2001/XMLSchema" xmlns:p="http://schemas.microsoft.com/office/2006/metadata/properties" xmlns:ns2="f94dde33-783d-4b83-8b5b-545e0bd60e9c" xmlns:ns3="8ad5fbb2-2192-4c06-97aa-b19be9df9d85" targetNamespace="http://schemas.microsoft.com/office/2006/metadata/properties" ma:root="true" ma:fieldsID="5de568c706f745a49c64096768f7911a" ns2:_="" ns3:_="">
    <xsd:import namespace="f94dde33-783d-4b83-8b5b-545e0bd60e9c"/>
    <xsd:import namespace="8ad5fbb2-2192-4c06-97aa-b19be9df9d85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ThematicGroup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de33-783d-4b83-8b5b-545e0bd60e9c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ining &amp; Literacy"/>
                    <xsd:enumeration value="Comms &amp; Engagement"/>
                    <xsd:enumeration value="Policy &amp; Governance"/>
                    <xsd:enumeration value="Data &amp; Reporting"/>
                    <xsd:enumeration value="General/Background Research"/>
                  </xsd:restriction>
                </xsd:simpleType>
              </xsd:element>
            </xsd:sequence>
          </xsd:extension>
        </xsd:complexContent>
      </xsd:complexType>
    </xsd:element>
    <xsd:element name="ThematicGroup" ma:index="9" nillable="true" ma:displayName="Thematic Group" ma:format="Dropdown" ma:internalName="Thematic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lanning, Land Use &amp; Environment"/>
                    <xsd:enumeration value="Fleet / Staff Travel"/>
                    <xsd:enumeration value="Built Estate &amp; Energy"/>
                    <xsd:enumeration value="Waste / Circular Economy"/>
                    <xsd:enumeration value="Capital Programme &amp; Net Zero Funding"/>
                    <xsd:enumeration value="Procurement / CWB"/>
                    <xsd:enumeration value="Social Housing / HRA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5fbb2-2192-4c06-97aa-b19be9df9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E3185-E73F-4502-B9DB-358BA9FC5026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208d9d4-ab53-4bb8-846a-65b2416c60b1"/>
    <ds:schemaRef ds:uri="67b068b7-2e2b-4052-af03-84bdb19f149d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24B43E-E117-4383-9A00-264FA7805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04BC4-7243-449E-8947-124DEAA862DF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5908</TotalTime>
  <Words>1008</Words>
  <Application>Microsoft Office PowerPoint</Application>
  <PresentationFormat>On-screen Show (4:3)</PresentationFormat>
  <Paragraphs>233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Segoe UI</vt:lpstr>
      <vt:lpstr>Ebrima</vt:lpstr>
      <vt:lpstr>Trebuchet MS</vt:lpstr>
      <vt:lpstr>Calibri</vt:lpstr>
      <vt:lpstr>Wingdings 3</vt:lpstr>
      <vt:lpstr>Text Slides</vt:lpstr>
      <vt:lpstr>Facet</vt:lpstr>
      <vt:lpstr>Towards Net Zero – Update  on Housing Thematic Group A dh’ ionnsaigh Net Zero - Ùrachadh air Buidheann Cuspair Taigheadais   7 February 2023  Brian Cameron, Service Lead – Policy &amp; Performance </vt:lpstr>
      <vt:lpstr>Scope of Housing net zero group</vt:lpstr>
      <vt:lpstr>Context</vt:lpstr>
      <vt:lpstr>HRA Capital Programme post-2016</vt:lpstr>
      <vt:lpstr>Approved investment 2022-2027</vt:lpstr>
      <vt:lpstr>National context</vt:lpstr>
      <vt:lpstr>Stock analysis</vt:lpstr>
      <vt:lpstr>Stock analysis (2)</vt:lpstr>
      <vt:lpstr>Challenges </vt:lpstr>
      <vt:lpstr>Challenges - Investment </vt:lpstr>
      <vt:lpstr>Challenges – Investment (2) </vt:lpstr>
      <vt:lpstr>Future considerations</vt:lpstr>
      <vt:lpstr>Opportunities?</vt:lpstr>
      <vt:lpstr>Local Housing Strategy</vt:lpstr>
      <vt:lpstr>Local Housing Strategy (2)</vt:lpstr>
      <vt:lpstr>Local Housing Strategy (3)</vt:lpstr>
      <vt:lpstr>Questions?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Daniel Scott</dc:creator>
  <cp:lastModifiedBy>Fiona Daschofsky (Climate Change and Energy)</cp:lastModifiedBy>
  <cp:revision>125</cp:revision>
  <cp:lastPrinted>2019-03-29T14:36:42Z</cp:lastPrinted>
  <dcterms:created xsi:type="dcterms:W3CDTF">2018-08-24T07:58:16Z</dcterms:created>
  <dcterms:modified xsi:type="dcterms:W3CDTF">2023-02-06T18:32:20Z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0x01010093418F828700FC468B08BB4C11EBE634</vt:lpwstr>
  </property>
</Properties>
</file>