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9"/>
  </p:notesMasterIdLst>
  <p:handoutMasterIdLst>
    <p:handoutMasterId r:id="rId30"/>
  </p:handoutMasterIdLst>
  <p:sldIdLst>
    <p:sldId id="264" r:id="rId6"/>
    <p:sldId id="266" r:id="rId7"/>
    <p:sldId id="326" r:id="rId8"/>
    <p:sldId id="316" r:id="rId9"/>
    <p:sldId id="334" r:id="rId10"/>
    <p:sldId id="335" r:id="rId11"/>
    <p:sldId id="336" r:id="rId12"/>
    <p:sldId id="323" r:id="rId13"/>
    <p:sldId id="327" r:id="rId14"/>
    <p:sldId id="320" r:id="rId15"/>
    <p:sldId id="321" r:id="rId16"/>
    <p:sldId id="322" r:id="rId17"/>
    <p:sldId id="325" r:id="rId18"/>
    <p:sldId id="328" r:id="rId19"/>
    <p:sldId id="285" r:id="rId20"/>
    <p:sldId id="314" r:id="rId21"/>
    <p:sldId id="329" r:id="rId22"/>
    <p:sldId id="311" r:id="rId23"/>
    <p:sldId id="318" r:id="rId24"/>
    <p:sldId id="332" r:id="rId25"/>
    <p:sldId id="331" r:id="rId26"/>
    <p:sldId id="324" r:id="rId27"/>
    <p:sldId id="337" r:id="rId28"/>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DEDF3C-8573-E9F6-0CC8-257E827B0606}" name="Caroline Campbell (Community Operations &amp; Logistics)" initials="CC(O&amp;L" userId="S::carolinc@highland.gov.uk::7871f084-7edd-4dc3-bc0a-d87007c55655" providerId="AD"/>
  <p188:author id="{BA2B1BF6-14D7-D5E3-B0B1-A467FD3B5FE1}" name="Roslyn Clarke (Climate Change and Energy)" initials="RC(CaE" userId="S::ClarkeR@highland.gov.uk::6c32b4be-e34d-432f-b05b-6ede0e331de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F7C3A"/>
    <a:srgbClr val="492F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673" autoAdjust="0"/>
  </p:normalViewPr>
  <p:slideViewPr>
    <p:cSldViewPr snapToGrid="0">
      <p:cViewPr varScale="1">
        <p:scale>
          <a:sx n="56" d="100"/>
          <a:sy n="56" d="100"/>
        </p:scale>
        <p:origin x="1806" y="6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microsoft.com/office/2018/10/relationships/authors" Target="author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0475" cy="497047"/>
          </a:xfrm>
          <a:prstGeom prst="rect">
            <a:avLst/>
          </a:prstGeom>
        </p:spPr>
        <p:txBody>
          <a:bodyPr vert="horz" lIns="91422" tIns="45711" rIns="91422" bIns="45711" rtlCol="0"/>
          <a:lstStyle>
            <a:lvl1pPr algn="l">
              <a:defRPr sz="1200"/>
            </a:lvl1pPr>
          </a:lstStyle>
          <a:p>
            <a:endParaRPr lang="en-GB"/>
          </a:p>
        </p:txBody>
      </p:sp>
      <p:sp>
        <p:nvSpPr>
          <p:cNvPr id="3" name="Date Placeholder 2"/>
          <p:cNvSpPr>
            <a:spLocks noGrp="1"/>
          </p:cNvSpPr>
          <p:nvPr>
            <p:ph type="dt" sz="quarter" idx="1"/>
          </p:nvPr>
        </p:nvSpPr>
        <p:spPr>
          <a:xfrm>
            <a:off x="3856738" y="0"/>
            <a:ext cx="2950475" cy="497047"/>
          </a:xfrm>
          <a:prstGeom prst="rect">
            <a:avLst/>
          </a:prstGeom>
        </p:spPr>
        <p:txBody>
          <a:bodyPr vert="horz" lIns="91422" tIns="45711" rIns="91422" bIns="45711" rtlCol="0"/>
          <a:lstStyle>
            <a:lvl1pPr algn="r">
              <a:defRPr sz="1200"/>
            </a:lvl1pPr>
          </a:lstStyle>
          <a:p>
            <a:fld id="{F53DE6A9-B5E9-490D-B889-1CC33586F091}" type="datetimeFigureOut">
              <a:rPr lang="en-GB" smtClean="0"/>
              <a:t>09/02/2023</a:t>
            </a:fld>
            <a:endParaRPr lang="en-GB"/>
          </a:p>
        </p:txBody>
      </p:sp>
      <p:sp>
        <p:nvSpPr>
          <p:cNvPr id="4" name="Footer Placeholder 3"/>
          <p:cNvSpPr>
            <a:spLocks noGrp="1"/>
          </p:cNvSpPr>
          <p:nvPr>
            <p:ph type="ftr" sz="quarter" idx="2"/>
          </p:nvPr>
        </p:nvSpPr>
        <p:spPr>
          <a:xfrm>
            <a:off x="1" y="9442153"/>
            <a:ext cx="2950475" cy="497047"/>
          </a:xfrm>
          <a:prstGeom prst="rect">
            <a:avLst/>
          </a:prstGeom>
        </p:spPr>
        <p:txBody>
          <a:bodyPr vert="horz" lIns="91422" tIns="45711" rIns="91422" bIns="45711" rtlCol="0" anchor="b"/>
          <a:lstStyle>
            <a:lvl1pPr algn="l">
              <a:defRPr sz="1200"/>
            </a:lvl1pPr>
          </a:lstStyle>
          <a:p>
            <a:endParaRPr lang="en-GB"/>
          </a:p>
        </p:txBody>
      </p:sp>
      <p:sp>
        <p:nvSpPr>
          <p:cNvPr id="5" name="Slide Number Placeholder 4"/>
          <p:cNvSpPr>
            <a:spLocks noGrp="1"/>
          </p:cNvSpPr>
          <p:nvPr>
            <p:ph type="sldNum" sz="quarter" idx="3"/>
          </p:nvPr>
        </p:nvSpPr>
        <p:spPr>
          <a:xfrm>
            <a:off x="3856738" y="9442153"/>
            <a:ext cx="2950475" cy="497047"/>
          </a:xfrm>
          <a:prstGeom prst="rect">
            <a:avLst/>
          </a:prstGeom>
        </p:spPr>
        <p:txBody>
          <a:bodyPr vert="horz" lIns="91422" tIns="45711" rIns="91422" bIns="45711" rtlCol="0" anchor="b"/>
          <a:lstStyle>
            <a:lvl1pPr algn="r">
              <a:defRPr sz="1200"/>
            </a:lvl1pPr>
          </a:lstStyle>
          <a:p>
            <a:fld id="{7D865D1D-29FC-47E2-A574-DEFA3174C723}" type="slidenum">
              <a:rPr lang="en-GB" smtClean="0"/>
              <a:t>‹#›</a:t>
            </a:fld>
            <a:endParaRPr lang="en-GB"/>
          </a:p>
        </p:txBody>
      </p:sp>
      <p:sp>
        <p:nvSpPr>
          <p:cNvPr id="6" name="hc" descr="OFFICIAL"/>
          <p:cNvSpPr txBox="1"/>
          <p:nvPr/>
        </p:nvSpPr>
        <p:spPr>
          <a:xfrm>
            <a:off x="0" y="0"/>
            <a:ext cx="6808788" cy="246182"/>
          </a:xfrm>
          <a:prstGeom prst="rect">
            <a:avLst/>
          </a:prstGeom>
          <a:noFill/>
        </p:spPr>
        <p:txBody>
          <a:bodyPr vert="horz" lIns="91422" tIns="45711" rIns="91422" bIns="45711" rtlCol="0">
            <a:spAutoFit/>
          </a:bodyPr>
          <a:lstStyle/>
          <a:p>
            <a:pPr algn="ctr"/>
            <a:r>
              <a:rPr lang="en-GB" sz="1000" b="1">
                <a:solidFill>
                  <a:srgbClr val="000000"/>
                </a:solidFill>
                <a:latin typeface="arial"/>
              </a:rPr>
              <a:t>OFFICIAL</a:t>
            </a:r>
          </a:p>
        </p:txBody>
      </p:sp>
      <p:sp>
        <p:nvSpPr>
          <p:cNvPr id="7" name="fc" descr="OFFICIAL"/>
          <p:cNvSpPr txBox="1"/>
          <p:nvPr/>
        </p:nvSpPr>
        <p:spPr>
          <a:xfrm>
            <a:off x="0" y="9568141"/>
            <a:ext cx="6808788" cy="246182"/>
          </a:xfrm>
          <a:prstGeom prst="rect">
            <a:avLst/>
          </a:prstGeom>
          <a:noFill/>
        </p:spPr>
        <p:txBody>
          <a:bodyPr vert="horz" lIns="91422" tIns="45711" rIns="91422" bIns="45711" rtlCol="0">
            <a:spAutoFit/>
          </a:bodyPr>
          <a:lstStyle/>
          <a:p>
            <a:pPr algn="ctr"/>
            <a:r>
              <a:rPr lang="en-GB" sz="1000" b="1">
                <a:solidFill>
                  <a:srgbClr val="000000"/>
                </a:solidFill>
                <a:latin typeface="arial"/>
              </a:rPr>
              <a:t>OFFICIAL</a:t>
            </a:r>
          </a:p>
        </p:txBody>
      </p:sp>
    </p:spTree>
    <p:extLst>
      <p:ext uri="{BB962C8B-B14F-4D97-AF65-F5344CB8AC3E}">
        <p14:creationId xmlns:p14="http://schemas.microsoft.com/office/powerpoint/2010/main" val="2530188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0475" cy="497047"/>
          </a:xfrm>
          <a:prstGeom prst="rect">
            <a:avLst/>
          </a:prstGeom>
        </p:spPr>
        <p:txBody>
          <a:bodyPr vert="horz" lIns="91422" tIns="45711" rIns="91422" bIns="45711" rtlCol="0"/>
          <a:lstStyle>
            <a:lvl1pPr algn="l">
              <a:defRPr sz="1200"/>
            </a:lvl1pPr>
          </a:lstStyle>
          <a:p>
            <a:endParaRPr lang="en-GB"/>
          </a:p>
        </p:txBody>
      </p:sp>
      <p:sp>
        <p:nvSpPr>
          <p:cNvPr id="3" name="Date Placeholder 2"/>
          <p:cNvSpPr>
            <a:spLocks noGrp="1"/>
          </p:cNvSpPr>
          <p:nvPr>
            <p:ph type="dt" idx="1"/>
          </p:nvPr>
        </p:nvSpPr>
        <p:spPr>
          <a:xfrm>
            <a:off x="3856738" y="0"/>
            <a:ext cx="2950475" cy="497047"/>
          </a:xfrm>
          <a:prstGeom prst="rect">
            <a:avLst/>
          </a:prstGeom>
        </p:spPr>
        <p:txBody>
          <a:bodyPr vert="horz" lIns="91422" tIns="45711" rIns="91422" bIns="45711" rtlCol="0"/>
          <a:lstStyle>
            <a:lvl1pPr algn="r">
              <a:defRPr sz="1200"/>
            </a:lvl1pPr>
          </a:lstStyle>
          <a:p>
            <a:fld id="{81DE036E-460B-4C1D-A880-EABA5EF82C50}" type="datetimeFigureOut">
              <a:rPr lang="en-GB" smtClean="0"/>
              <a:t>09/02/2023</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22" tIns="45711" rIns="91422" bIns="45711"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22" tIns="45711" rIns="91422" bIns="457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42153"/>
            <a:ext cx="2950475" cy="497047"/>
          </a:xfrm>
          <a:prstGeom prst="rect">
            <a:avLst/>
          </a:prstGeom>
        </p:spPr>
        <p:txBody>
          <a:bodyPr vert="horz" lIns="91422" tIns="45711" rIns="91422" bIns="45711" rtlCol="0" anchor="b"/>
          <a:lstStyle>
            <a:lvl1pPr algn="l">
              <a:defRPr sz="1200"/>
            </a:lvl1pPr>
          </a:lstStyle>
          <a:p>
            <a:endParaRPr lang="en-GB"/>
          </a:p>
        </p:txBody>
      </p:sp>
      <p:sp>
        <p:nvSpPr>
          <p:cNvPr id="7" name="Slide Number Placeholder 6"/>
          <p:cNvSpPr>
            <a:spLocks noGrp="1"/>
          </p:cNvSpPr>
          <p:nvPr>
            <p:ph type="sldNum" sz="quarter" idx="5"/>
          </p:nvPr>
        </p:nvSpPr>
        <p:spPr>
          <a:xfrm>
            <a:off x="3856738" y="9442153"/>
            <a:ext cx="2950475" cy="497047"/>
          </a:xfrm>
          <a:prstGeom prst="rect">
            <a:avLst/>
          </a:prstGeom>
        </p:spPr>
        <p:txBody>
          <a:bodyPr vert="horz" lIns="91422" tIns="45711" rIns="91422" bIns="45711" rtlCol="0" anchor="b"/>
          <a:lstStyle>
            <a:lvl1pPr algn="r">
              <a:defRPr sz="1200"/>
            </a:lvl1pPr>
          </a:lstStyle>
          <a:p>
            <a:fld id="{7427AA53-D485-48C4-A1C3-631D24EF3759}" type="slidenum">
              <a:rPr lang="en-GB" smtClean="0"/>
              <a:t>‹#›</a:t>
            </a:fld>
            <a:endParaRPr lang="en-GB"/>
          </a:p>
        </p:txBody>
      </p:sp>
      <p:sp>
        <p:nvSpPr>
          <p:cNvPr id="8" name="hc" descr="OFFICIAL"/>
          <p:cNvSpPr txBox="1"/>
          <p:nvPr/>
        </p:nvSpPr>
        <p:spPr>
          <a:xfrm>
            <a:off x="0" y="0"/>
            <a:ext cx="6808788" cy="246182"/>
          </a:xfrm>
          <a:prstGeom prst="rect">
            <a:avLst/>
          </a:prstGeom>
          <a:noFill/>
        </p:spPr>
        <p:txBody>
          <a:bodyPr vert="horz" lIns="91422" tIns="45711" rIns="91422" bIns="45711" rtlCol="0">
            <a:spAutoFit/>
          </a:bodyPr>
          <a:lstStyle/>
          <a:p>
            <a:pPr algn="ctr"/>
            <a:r>
              <a:rPr lang="en-GB" sz="1000" b="1" i="0" u="none" baseline="0">
                <a:solidFill>
                  <a:srgbClr val="000000"/>
                </a:solidFill>
                <a:latin typeface="arial"/>
              </a:rPr>
              <a:t>OFFICIAL</a:t>
            </a:r>
          </a:p>
        </p:txBody>
      </p:sp>
      <p:sp>
        <p:nvSpPr>
          <p:cNvPr id="9" name="fc" descr="OFFICIAL"/>
          <p:cNvSpPr txBox="1"/>
          <p:nvPr/>
        </p:nvSpPr>
        <p:spPr>
          <a:xfrm>
            <a:off x="0" y="9568141"/>
            <a:ext cx="6808788" cy="246182"/>
          </a:xfrm>
          <a:prstGeom prst="rect">
            <a:avLst/>
          </a:prstGeom>
          <a:noFill/>
        </p:spPr>
        <p:txBody>
          <a:bodyPr vert="horz" lIns="91422" tIns="45711" rIns="91422" bIns="45711" rtlCol="0">
            <a:spAutoFit/>
          </a:bodyPr>
          <a:lstStyle/>
          <a:p>
            <a:pPr algn="ctr"/>
            <a:r>
              <a:rPr lang="en-GB" sz="1000" b="1" i="0" u="none" baseline="0">
                <a:solidFill>
                  <a:srgbClr val="000000"/>
                </a:solidFill>
                <a:latin typeface="arial"/>
              </a:rPr>
              <a:t>OFFICIAL</a:t>
            </a:r>
          </a:p>
        </p:txBody>
      </p:sp>
    </p:spTree>
    <p:extLst>
      <p:ext uri="{BB962C8B-B14F-4D97-AF65-F5344CB8AC3E}">
        <p14:creationId xmlns:p14="http://schemas.microsoft.com/office/powerpoint/2010/main" val="3614943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27AA53-D485-48C4-A1C3-631D24EF3759}" type="slidenum">
              <a:rPr lang="en-GB" smtClean="0"/>
              <a:t>1</a:t>
            </a:fld>
            <a:endParaRPr lang="en-GB"/>
          </a:p>
        </p:txBody>
      </p:sp>
    </p:spTree>
    <p:extLst>
      <p:ext uri="{BB962C8B-B14F-4D97-AF65-F5344CB8AC3E}">
        <p14:creationId xmlns:p14="http://schemas.microsoft.com/office/powerpoint/2010/main" val="415979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27AA53-D485-48C4-A1C3-631D24EF3759}" type="slidenum">
              <a:rPr lang="en-GB" smtClean="0"/>
              <a:t>10</a:t>
            </a:fld>
            <a:endParaRPr lang="en-GB"/>
          </a:p>
        </p:txBody>
      </p:sp>
    </p:spTree>
    <p:extLst>
      <p:ext uri="{BB962C8B-B14F-4D97-AF65-F5344CB8AC3E}">
        <p14:creationId xmlns:p14="http://schemas.microsoft.com/office/powerpoint/2010/main" val="1236386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27AA53-D485-48C4-A1C3-631D24EF3759}" type="slidenum">
              <a:rPr lang="en-GB" smtClean="0"/>
              <a:t>11</a:t>
            </a:fld>
            <a:endParaRPr lang="en-GB"/>
          </a:p>
        </p:txBody>
      </p:sp>
    </p:spTree>
    <p:extLst>
      <p:ext uri="{BB962C8B-B14F-4D97-AF65-F5344CB8AC3E}">
        <p14:creationId xmlns:p14="http://schemas.microsoft.com/office/powerpoint/2010/main" val="3141234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27AA53-D485-48C4-A1C3-631D24EF3759}" type="slidenum">
              <a:rPr lang="en-GB" smtClean="0"/>
              <a:t>12</a:t>
            </a:fld>
            <a:endParaRPr lang="en-GB"/>
          </a:p>
        </p:txBody>
      </p:sp>
    </p:spTree>
    <p:extLst>
      <p:ext uri="{BB962C8B-B14F-4D97-AF65-F5344CB8AC3E}">
        <p14:creationId xmlns:p14="http://schemas.microsoft.com/office/powerpoint/2010/main" val="1587630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27AA53-D485-48C4-A1C3-631D24EF3759}" type="slidenum">
              <a:rPr lang="en-GB" smtClean="0"/>
              <a:t>13</a:t>
            </a:fld>
            <a:endParaRPr lang="en-GB"/>
          </a:p>
        </p:txBody>
      </p:sp>
    </p:spTree>
    <p:extLst>
      <p:ext uri="{BB962C8B-B14F-4D97-AF65-F5344CB8AC3E}">
        <p14:creationId xmlns:p14="http://schemas.microsoft.com/office/powerpoint/2010/main" val="1090741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27AA53-D485-48C4-A1C3-631D24EF3759}" type="slidenum">
              <a:rPr lang="en-GB" smtClean="0"/>
              <a:t>14</a:t>
            </a:fld>
            <a:endParaRPr lang="en-GB"/>
          </a:p>
        </p:txBody>
      </p:sp>
    </p:spTree>
    <p:extLst>
      <p:ext uri="{BB962C8B-B14F-4D97-AF65-F5344CB8AC3E}">
        <p14:creationId xmlns:p14="http://schemas.microsoft.com/office/powerpoint/2010/main" val="1811833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27AA53-D485-48C4-A1C3-631D24EF3759}" type="slidenum">
              <a:rPr lang="en-GB" smtClean="0"/>
              <a:t>15</a:t>
            </a:fld>
            <a:endParaRPr lang="en-GB"/>
          </a:p>
        </p:txBody>
      </p:sp>
    </p:spTree>
    <p:extLst>
      <p:ext uri="{BB962C8B-B14F-4D97-AF65-F5344CB8AC3E}">
        <p14:creationId xmlns:p14="http://schemas.microsoft.com/office/powerpoint/2010/main" val="1586076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latin typeface="+mj-lt"/>
            </a:endParaRPr>
          </a:p>
        </p:txBody>
      </p:sp>
      <p:sp>
        <p:nvSpPr>
          <p:cNvPr id="4" name="Slide Number Placeholder 3"/>
          <p:cNvSpPr>
            <a:spLocks noGrp="1"/>
          </p:cNvSpPr>
          <p:nvPr>
            <p:ph type="sldNum" sz="quarter" idx="5"/>
          </p:nvPr>
        </p:nvSpPr>
        <p:spPr/>
        <p:txBody>
          <a:bodyPr/>
          <a:lstStyle/>
          <a:p>
            <a:fld id="{7427AA53-D485-48C4-A1C3-631D24EF3759}" type="slidenum">
              <a:rPr lang="en-GB" smtClean="0"/>
              <a:t>16</a:t>
            </a:fld>
            <a:endParaRPr lang="en-GB"/>
          </a:p>
        </p:txBody>
      </p:sp>
    </p:spTree>
    <p:extLst>
      <p:ext uri="{BB962C8B-B14F-4D97-AF65-F5344CB8AC3E}">
        <p14:creationId xmlns:p14="http://schemas.microsoft.com/office/powerpoint/2010/main" val="3753041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27AA53-D485-48C4-A1C3-631D24EF3759}" type="slidenum">
              <a:rPr lang="en-GB" smtClean="0"/>
              <a:t>17</a:t>
            </a:fld>
            <a:endParaRPr lang="en-GB"/>
          </a:p>
        </p:txBody>
      </p:sp>
    </p:spTree>
    <p:extLst>
      <p:ext uri="{BB962C8B-B14F-4D97-AF65-F5344CB8AC3E}">
        <p14:creationId xmlns:p14="http://schemas.microsoft.com/office/powerpoint/2010/main" val="1103749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27AA53-D485-48C4-A1C3-631D24EF3759}" type="slidenum">
              <a:rPr lang="en-GB" smtClean="0"/>
              <a:t>18</a:t>
            </a:fld>
            <a:endParaRPr lang="en-GB"/>
          </a:p>
        </p:txBody>
      </p:sp>
    </p:spTree>
    <p:extLst>
      <p:ext uri="{BB962C8B-B14F-4D97-AF65-F5344CB8AC3E}">
        <p14:creationId xmlns:p14="http://schemas.microsoft.com/office/powerpoint/2010/main" val="3937370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27AA53-D485-48C4-A1C3-631D24EF3759}" type="slidenum">
              <a:rPr lang="en-GB" smtClean="0"/>
              <a:t>19</a:t>
            </a:fld>
            <a:endParaRPr lang="en-GB"/>
          </a:p>
        </p:txBody>
      </p:sp>
    </p:spTree>
    <p:extLst>
      <p:ext uri="{BB962C8B-B14F-4D97-AF65-F5344CB8AC3E}">
        <p14:creationId xmlns:p14="http://schemas.microsoft.com/office/powerpoint/2010/main" val="4140775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27AA53-D485-48C4-A1C3-631D24EF3759}" type="slidenum">
              <a:rPr lang="en-GB" smtClean="0"/>
              <a:t>2</a:t>
            </a:fld>
            <a:endParaRPr lang="en-GB"/>
          </a:p>
        </p:txBody>
      </p:sp>
    </p:spTree>
    <p:extLst>
      <p:ext uri="{BB962C8B-B14F-4D97-AF65-F5344CB8AC3E}">
        <p14:creationId xmlns:p14="http://schemas.microsoft.com/office/powerpoint/2010/main" val="25179155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27AA53-D485-48C4-A1C3-631D24EF3759}" type="slidenum">
              <a:rPr lang="en-GB" smtClean="0"/>
              <a:t>20</a:t>
            </a:fld>
            <a:endParaRPr lang="en-GB"/>
          </a:p>
        </p:txBody>
      </p:sp>
    </p:spTree>
    <p:extLst>
      <p:ext uri="{BB962C8B-B14F-4D97-AF65-F5344CB8AC3E}">
        <p14:creationId xmlns:p14="http://schemas.microsoft.com/office/powerpoint/2010/main" val="1731176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27AA53-D485-48C4-A1C3-631D24EF3759}" type="slidenum">
              <a:rPr lang="en-GB" smtClean="0"/>
              <a:t>21</a:t>
            </a:fld>
            <a:endParaRPr lang="en-GB"/>
          </a:p>
        </p:txBody>
      </p:sp>
    </p:spTree>
    <p:extLst>
      <p:ext uri="{BB962C8B-B14F-4D97-AF65-F5344CB8AC3E}">
        <p14:creationId xmlns:p14="http://schemas.microsoft.com/office/powerpoint/2010/main" val="14655358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27AA53-D485-48C4-A1C3-631D24EF3759}" type="slidenum">
              <a:rPr lang="en-GB" smtClean="0"/>
              <a:t>22</a:t>
            </a:fld>
            <a:endParaRPr lang="en-GB"/>
          </a:p>
        </p:txBody>
      </p:sp>
    </p:spTree>
    <p:extLst>
      <p:ext uri="{BB962C8B-B14F-4D97-AF65-F5344CB8AC3E}">
        <p14:creationId xmlns:p14="http://schemas.microsoft.com/office/powerpoint/2010/main" val="2942262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27AA53-D485-48C4-A1C3-631D24EF3759}" type="slidenum">
              <a:rPr lang="en-GB" smtClean="0"/>
              <a:t>3</a:t>
            </a:fld>
            <a:endParaRPr lang="en-GB"/>
          </a:p>
        </p:txBody>
      </p:sp>
    </p:spTree>
    <p:extLst>
      <p:ext uri="{BB962C8B-B14F-4D97-AF65-F5344CB8AC3E}">
        <p14:creationId xmlns:p14="http://schemas.microsoft.com/office/powerpoint/2010/main" val="3939200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27AA53-D485-48C4-A1C3-631D24EF3759}" type="slidenum">
              <a:rPr lang="en-GB" smtClean="0"/>
              <a:t>4</a:t>
            </a:fld>
            <a:endParaRPr lang="en-GB"/>
          </a:p>
        </p:txBody>
      </p:sp>
    </p:spTree>
    <p:extLst>
      <p:ext uri="{BB962C8B-B14F-4D97-AF65-F5344CB8AC3E}">
        <p14:creationId xmlns:p14="http://schemas.microsoft.com/office/powerpoint/2010/main" val="3524468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27AA53-D485-48C4-A1C3-631D24EF3759}" type="slidenum">
              <a:rPr lang="en-GB" smtClean="0"/>
              <a:t>5</a:t>
            </a:fld>
            <a:endParaRPr lang="en-GB"/>
          </a:p>
        </p:txBody>
      </p:sp>
    </p:spTree>
    <p:extLst>
      <p:ext uri="{BB962C8B-B14F-4D97-AF65-F5344CB8AC3E}">
        <p14:creationId xmlns:p14="http://schemas.microsoft.com/office/powerpoint/2010/main" val="3294537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506413"/>
            <a:ext cx="4967288" cy="37274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27AA53-D485-48C4-A1C3-631D24EF3759}" type="slidenum">
              <a:rPr lang="en-GB" smtClean="0"/>
              <a:t>6</a:t>
            </a:fld>
            <a:endParaRPr lang="en-GB"/>
          </a:p>
        </p:txBody>
      </p:sp>
    </p:spTree>
    <p:extLst>
      <p:ext uri="{BB962C8B-B14F-4D97-AF65-F5344CB8AC3E}">
        <p14:creationId xmlns:p14="http://schemas.microsoft.com/office/powerpoint/2010/main" val="4026055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27AA53-D485-48C4-A1C3-631D24EF3759}" type="slidenum">
              <a:rPr lang="en-GB" smtClean="0"/>
              <a:t>7</a:t>
            </a:fld>
            <a:endParaRPr lang="en-GB"/>
          </a:p>
        </p:txBody>
      </p:sp>
    </p:spTree>
    <p:extLst>
      <p:ext uri="{BB962C8B-B14F-4D97-AF65-F5344CB8AC3E}">
        <p14:creationId xmlns:p14="http://schemas.microsoft.com/office/powerpoint/2010/main" val="136240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27AA53-D485-48C4-A1C3-631D24EF3759}" type="slidenum">
              <a:rPr lang="en-GB" smtClean="0"/>
              <a:t>8</a:t>
            </a:fld>
            <a:endParaRPr lang="en-GB"/>
          </a:p>
        </p:txBody>
      </p:sp>
    </p:spTree>
    <p:extLst>
      <p:ext uri="{BB962C8B-B14F-4D97-AF65-F5344CB8AC3E}">
        <p14:creationId xmlns:p14="http://schemas.microsoft.com/office/powerpoint/2010/main" val="2015291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27AA53-D485-48C4-A1C3-631D24EF3759}" type="slidenum">
              <a:rPr lang="en-GB" smtClean="0"/>
              <a:t>9</a:t>
            </a:fld>
            <a:endParaRPr lang="en-GB"/>
          </a:p>
        </p:txBody>
      </p:sp>
    </p:spTree>
    <p:extLst>
      <p:ext uri="{BB962C8B-B14F-4D97-AF65-F5344CB8AC3E}">
        <p14:creationId xmlns:p14="http://schemas.microsoft.com/office/powerpoint/2010/main" val="263790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12000" y="1844824"/>
            <a:ext cx="7920000" cy="1569660"/>
          </a:xfrm>
          <a:prstGeom prst="rect">
            <a:avLst/>
          </a:prstGeom>
        </p:spPr>
        <p:txBody>
          <a:bodyPr>
            <a:normAutofit/>
          </a:bodyPr>
          <a:lstStyle>
            <a:lvl1pPr>
              <a:defRPr sz="48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a:t>Presentation main </a:t>
            </a:r>
            <a:br>
              <a:rPr lang="en-US"/>
            </a:br>
            <a:r>
              <a:rPr lang="en-US"/>
              <a:t>title in English</a:t>
            </a:r>
            <a:endParaRPr lang="en-GB"/>
          </a:p>
        </p:txBody>
      </p:sp>
      <p:sp>
        <p:nvSpPr>
          <p:cNvPr id="9" name="Date Placeholder 3"/>
          <p:cNvSpPr>
            <a:spLocks noGrp="1"/>
          </p:cNvSpPr>
          <p:nvPr>
            <p:ph type="dt" sz="half" idx="10"/>
          </p:nvPr>
        </p:nvSpPr>
        <p:spPr>
          <a:xfrm>
            <a:off x="638200" y="6356350"/>
            <a:ext cx="2133600" cy="365125"/>
          </a:xfrm>
          <a:prstGeom prst="rect">
            <a:avLst/>
          </a:prstGeom>
        </p:spPr>
        <p:txBody>
          <a:bodyPr/>
          <a:lstStyle>
            <a:lvl1pPr>
              <a:defRPr b="0">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fld id="{873F4A99-A038-4481-9EC3-4F7C6E9CD0D0}" type="datetimeFigureOut">
              <a:rPr lang="en-GB" smtClean="0"/>
              <a:pPr/>
              <a:t>09/02/2023</a:t>
            </a:fld>
            <a:endParaRPr lang="en-GB"/>
          </a:p>
        </p:txBody>
      </p:sp>
      <p:cxnSp>
        <p:nvCxnSpPr>
          <p:cNvPr id="11" name="Straight Connector 10"/>
          <p:cNvCxnSpPr/>
          <p:nvPr userDrawn="1"/>
        </p:nvCxnSpPr>
        <p:spPr bwMode="auto">
          <a:xfrm>
            <a:off x="612000" y="3643869"/>
            <a:ext cx="7920000"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612000" y="3789040"/>
            <a:ext cx="7920000" cy="1584175"/>
          </a:xfrm>
          <a:prstGeom prst="rect">
            <a:avLst/>
          </a:prstGeom>
        </p:spPr>
        <p:txBody>
          <a:bodyPr>
            <a:spAutoFit/>
          </a:bodyPr>
          <a:lstStyle>
            <a:lvl1pPr marL="0" indent="0" algn="ctr">
              <a:buNone/>
              <a:defRPr sz="4800" b="1">
                <a:solidFill>
                  <a:srgbClr val="2F7C3A"/>
                </a:solidFill>
                <a:latin typeface="Ebrima" panose="02000000000000000000" pitchFamily="2" charset="0"/>
                <a:ea typeface="Ebrima" panose="02000000000000000000" pitchFamily="2" charset="0"/>
                <a:cs typeface="Ebrima" panose="0200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solidFill>
                  <a:srgbClr val="2F7C3A"/>
                </a:solidFill>
              </a:rPr>
              <a:t>Presentation main </a:t>
            </a:r>
            <a:br>
              <a:rPr lang="en-US">
                <a:solidFill>
                  <a:srgbClr val="2F7C3A"/>
                </a:solidFill>
              </a:rPr>
            </a:br>
            <a:r>
              <a:rPr lang="en-US">
                <a:solidFill>
                  <a:srgbClr val="2F7C3A"/>
                </a:solidFill>
              </a:rPr>
              <a:t>title in Gaelic</a:t>
            </a:r>
            <a:endParaRPr lang="en-GB">
              <a:solidFill>
                <a:srgbClr val="2F7C3A"/>
              </a:solidFill>
            </a:endParaRPr>
          </a:p>
        </p:txBody>
      </p:sp>
    </p:spTree>
    <p:extLst>
      <p:ext uri="{BB962C8B-B14F-4D97-AF65-F5344CB8AC3E}">
        <p14:creationId xmlns:p14="http://schemas.microsoft.com/office/powerpoint/2010/main" val="2024243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List + Sub-title -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06090"/>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a:t>Click to edit one line title</a:t>
            </a:r>
            <a:endParaRPr lang="en-GB"/>
          </a:p>
        </p:txBody>
      </p:sp>
      <p:sp>
        <p:nvSpPr>
          <p:cNvPr id="3" name="Content Placeholder 2"/>
          <p:cNvSpPr>
            <a:spLocks noGrp="1"/>
          </p:cNvSpPr>
          <p:nvPr>
            <p:ph idx="1" hasCustomPrompt="1"/>
          </p:nvPr>
        </p:nvSpPr>
        <p:spPr>
          <a:xfrm>
            <a:off x="755576" y="1772816"/>
            <a:ext cx="7632848" cy="4680520"/>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a:t>Click to edit bullet list</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p:cNvCxnSpPr/>
          <p:nvPr userDrawn="1"/>
        </p:nvCxnSpPr>
        <p:spPr bwMode="auto">
          <a:xfrm>
            <a:off x="899592" y="1052736"/>
            <a:ext cx="7632408"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0" hasCustomPrompt="1"/>
          </p:nvPr>
        </p:nvSpPr>
        <p:spPr>
          <a:xfrm>
            <a:off x="755576" y="1124744"/>
            <a:ext cx="7632848" cy="5760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a:solidFill>
                  <a:srgbClr val="492F92"/>
                </a:solidFill>
                <a:latin typeface="Ebrima" panose="02000000000000000000" pitchFamily="2" charset="0"/>
                <a:ea typeface="Ebrima" panose="02000000000000000000" pitchFamily="2" charset="0"/>
                <a:cs typeface="Ebrima" panose="02000000000000000000" pitchFamily="2" charset="0"/>
              </a:rPr>
              <a:t>Click to edit sub-title</a:t>
            </a:r>
            <a:endParaRPr lang="en-GB"/>
          </a:p>
        </p:txBody>
      </p:sp>
    </p:spTree>
    <p:extLst>
      <p:ext uri="{BB962C8B-B14F-4D97-AF65-F5344CB8AC3E}">
        <p14:creationId xmlns:p14="http://schemas.microsoft.com/office/powerpoint/2010/main" val="2002423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List + sub-title - 2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354162"/>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a:t>Click to edit </a:t>
            </a:r>
            <a:br>
              <a:rPr lang="en-US"/>
            </a:br>
            <a:r>
              <a:rPr lang="en-US"/>
              <a:t>two line title</a:t>
            </a:r>
            <a:endParaRPr lang="en-GB"/>
          </a:p>
        </p:txBody>
      </p:sp>
      <p:sp>
        <p:nvSpPr>
          <p:cNvPr id="3" name="Content Placeholder 2"/>
          <p:cNvSpPr>
            <a:spLocks noGrp="1"/>
          </p:cNvSpPr>
          <p:nvPr>
            <p:ph idx="1" hasCustomPrompt="1"/>
          </p:nvPr>
        </p:nvSpPr>
        <p:spPr>
          <a:xfrm>
            <a:off x="755576" y="2348880"/>
            <a:ext cx="7632848" cy="4104456"/>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a:t>Click to edit bullet list</a:t>
            </a:r>
          </a:p>
          <a:p>
            <a:pPr lvl="1"/>
            <a:r>
              <a:rPr lang="en-US"/>
              <a:t>Second level</a:t>
            </a:r>
          </a:p>
          <a:p>
            <a:pPr lvl="2"/>
            <a:r>
              <a:rPr lang="en-US"/>
              <a:t>Third level</a:t>
            </a:r>
          </a:p>
          <a:p>
            <a:pPr lvl="3"/>
            <a:r>
              <a:rPr lang="en-US"/>
              <a:t>Fourth level</a:t>
            </a:r>
          </a:p>
          <a:p>
            <a:pPr lvl="4"/>
            <a:r>
              <a:rPr lang="en-US"/>
              <a:t>Fifth level</a:t>
            </a:r>
            <a:endParaRPr lang="en-GB"/>
          </a:p>
        </p:txBody>
      </p:sp>
      <p:cxnSp>
        <p:nvCxnSpPr>
          <p:cNvPr id="6" name="Straight Connector 5"/>
          <p:cNvCxnSpPr/>
          <p:nvPr userDrawn="1"/>
        </p:nvCxnSpPr>
        <p:spPr bwMode="auto">
          <a:xfrm>
            <a:off x="755576" y="1628800"/>
            <a:ext cx="7776424"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Content Placeholder 2"/>
          <p:cNvSpPr>
            <a:spLocks noGrp="1"/>
          </p:cNvSpPr>
          <p:nvPr>
            <p:ph idx="10" hasCustomPrompt="1"/>
          </p:nvPr>
        </p:nvSpPr>
        <p:spPr>
          <a:xfrm>
            <a:off x="755576" y="1700809"/>
            <a:ext cx="7632848" cy="5760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a:solidFill>
                  <a:srgbClr val="492F92"/>
                </a:solidFill>
                <a:latin typeface="Ebrima" panose="02000000000000000000" pitchFamily="2" charset="0"/>
                <a:ea typeface="Ebrima" panose="02000000000000000000" pitchFamily="2" charset="0"/>
                <a:cs typeface="Ebrima" panose="02000000000000000000" pitchFamily="2" charset="0"/>
              </a:rPr>
              <a:t>Click to edit sub-title</a:t>
            </a:r>
            <a:endParaRPr lang="en-GB"/>
          </a:p>
        </p:txBody>
      </p:sp>
    </p:spTree>
    <p:extLst>
      <p:ext uri="{BB962C8B-B14F-4D97-AF65-F5344CB8AC3E}">
        <p14:creationId xmlns:p14="http://schemas.microsoft.com/office/powerpoint/2010/main" val="3344838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Layout + Sub-title -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06090"/>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a:t>Click to edit one line title</a:t>
            </a:r>
            <a:endParaRPr lang="en-GB"/>
          </a:p>
        </p:txBody>
      </p:sp>
      <p:sp>
        <p:nvSpPr>
          <p:cNvPr id="3" name="Content Placeholder 2"/>
          <p:cNvSpPr>
            <a:spLocks noGrp="1"/>
          </p:cNvSpPr>
          <p:nvPr>
            <p:ph idx="1" hasCustomPrompt="1"/>
          </p:nvPr>
        </p:nvSpPr>
        <p:spPr>
          <a:xfrm>
            <a:off x="755576" y="1772816"/>
            <a:ext cx="3744416" cy="4680520"/>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a:t>Click to edit bullet list</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p:cNvCxnSpPr/>
          <p:nvPr userDrawn="1"/>
        </p:nvCxnSpPr>
        <p:spPr bwMode="auto">
          <a:xfrm>
            <a:off x="899592" y="1052736"/>
            <a:ext cx="7632408"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0" hasCustomPrompt="1"/>
          </p:nvPr>
        </p:nvSpPr>
        <p:spPr>
          <a:xfrm>
            <a:off x="755576" y="1124744"/>
            <a:ext cx="7632848" cy="5760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a:solidFill>
                  <a:srgbClr val="492F92"/>
                </a:solidFill>
                <a:latin typeface="Ebrima" panose="02000000000000000000" pitchFamily="2" charset="0"/>
                <a:ea typeface="Ebrima" panose="02000000000000000000" pitchFamily="2" charset="0"/>
                <a:cs typeface="Ebrima" panose="02000000000000000000" pitchFamily="2" charset="0"/>
              </a:rPr>
              <a:t>Click to edit sub-title</a:t>
            </a:r>
            <a:endParaRPr lang="en-GB"/>
          </a:p>
        </p:txBody>
      </p:sp>
      <p:sp>
        <p:nvSpPr>
          <p:cNvPr id="7" name="Content Placeholder 2"/>
          <p:cNvSpPr>
            <a:spLocks noGrp="1"/>
          </p:cNvSpPr>
          <p:nvPr>
            <p:ph idx="11" hasCustomPrompt="1"/>
          </p:nvPr>
        </p:nvSpPr>
        <p:spPr>
          <a:xfrm>
            <a:off x="4644008" y="1772816"/>
            <a:ext cx="3744416" cy="4680520"/>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a:t>Click to edit bullet list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57237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Layout + Sub-title - 2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354162"/>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a:t>Click to edit </a:t>
            </a:r>
            <a:br>
              <a:rPr lang="en-US"/>
            </a:br>
            <a:r>
              <a:rPr lang="en-US"/>
              <a:t>two line title</a:t>
            </a:r>
            <a:endParaRPr lang="en-GB"/>
          </a:p>
        </p:txBody>
      </p:sp>
      <p:sp>
        <p:nvSpPr>
          <p:cNvPr id="3" name="Content Placeholder 2"/>
          <p:cNvSpPr>
            <a:spLocks noGrp="1"/>
          </p:cNvSpPr>
          <p:nvPr>
            <p:ph idx="1" hasCustomPrompt="1"/>
          </p:nvPr>
        </p:nvSpPr>
        <p:spPr>
          <a:xfrm>
            <a:off x="755576" y="2348880"/>
            <a:ext cx="3744416" cy="4104456"/>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a:t>Click to edit bullet list</a:t>
            </a:r>
          </a:p>
          <a:p>
            <a:pPr lvl="1"/>
            <a:r>
              <a:rPr lang="en-US"/>
              <a:t>Second level</a:t>
            </a:r>
          </a:p>
          <a:p>
            <a:pPr lvl="2"/>
            <a:r>
              <a:rPr lang="en-US"/>
              <a:t>Third level</a:t>
            </a:r>
          </a:p>
          <a:p>
            <a:pPr lvl="3"/>
            <a:r>
              <a:rPr lang="en-US"/>
              <a:t>Fourth level</a:t>
            </a:r>
          </a:p>
          <a:p>
            <a:pPr lvl="4"/>
            <a:r>
              <a:rPr lang="en-US"/>
              <a:t>Fifth level</a:t>
            </a:r>
            <a:endParaRPr lang="en-GB"/>
          </a:p>
        </p:txBody>
      </p:sp>
      <p:cxnSp>
        <p:nvCxnSpPr>
          <p:cNvPr id="6" name="Straight Connector 5"/>
          <p:cNvCxnSpPr/>
          <p:nvPr userDrawn="1"/>
        </p:nvCxnSpPr>
        <p:spPr bwMode="auto">
          <a:xfrm>
            <a:off x="755576" y="1628800"/>
            <a:ext cx="7776424"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Content Placeholder 2"/>
          <p:cNvSpPr>
            <a:spLocks noGrp="1"/>
          </p:cNvSpPr>
          <p:nvPr>
            <p:ph idx="10" hasCustomPrompt="1"/>
          </p:nvPr>
        </p:nvSpPr>
        <p:spPr>
          <a:xfrm>
            <a:off x="755576" y="1700809"/>
            <a:ext cx="7632848" cy="5760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a:solidFill>
                  <a:srgbClr val="492F92"/>
                </a:solidFill>
                <a:latin typeface="Ebrima" panose="02000000000000000000" pitchFamily="2" charset="0"/>
                <a:ea typeface="Ebrima" panose="02000000000000000000" pitchFamily="2" charset="0"/>
                <a:cs typeface="Ebrima" panose="02000000000000000000" pitchFamily="2" charset="0"/>
              </a:rPr>
              <a:t>Click to edit sub-title</a:t>
            </a:r>
            <a:endParaRPr lang="en-GB"/>
          </a:p>
        </p:txBody>
      </p:sp>
      <p:sp>
        <p:nvSpPr>
          <p:cNvPr id="7" name="Content Placeholder 2"/>
          <p:cNvSpPr>
            <a:spLocks noGrp="1"/>
          </p:cNvSpPr>
          <p:nvPr>
            <p:ph idx="11" hasCustomPrompt="1"/>
          </p:nvPr>
        </p:nvSpPr>
        <p:spPr>
          <a:xfrm>
            <a:off x="4644008" y="2348880"/>
            <a:ext cx="3744416" cy="4104456"/>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a:t>Click to edit bullet list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39486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Captio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43607" y="548680"/>
            <a:ext cx="2648273" cy="1162050"/>
          </a:xfrm>
          <a:prstGeom prst="rect">
            <a:avLst/>
          </a:prstGeom>
        </p:spPr>
        <p:txBody>
          <a:bodyPr anchor="b"/>
          <a:lstStyle>
            <a:lvl1pPr algn="l">
              <a:defRPr sz="2400" b="1">
                <a:latin typeface="Ebrima" panose="02000000000000000000" pitchFamily="2" charset="0"/>
                <a:ea typeface="Ebrima" panose="02000000000000000000" pitchFamily="2" charset="0"/>
                <a:cs typeface="Ebrima" panose="02000000000000000000" pitchFamily="2" charset="0"/>
              </a:defRPr>
            </a:lvl1pPr>
          </a:lstStyle>
          <a:p>
            <a:r>
              <a:rPr lang="en-US"/>
              <a:t>Click to edit caption title </a:t>
            </a:r>
            <a:endParaRPr lang="en-GB"/>
          </a:p>
        </p:txBody>
      </p:sp>
      <p:sp>
        <p:nvSpPr>
          <p:cNvPr id="4" name="Content Placeholder 2"/>
          <p:cNvSpPr>
            <a:spLocks noGrp="1"/>
          </p:cNvSpPr>
          <p:nvPr>
            <p:ph idx="1"/>
          </p:nvPr>
        </p:nvSpPr>
        <p:spPr>
          <a:xfrm>
            <a:off x="3635896" y="548680"/>
            <a:ext cx="4762872" cy="5853113"/>
          </a:xfrm>
          <a:prstGeom prst="rect">
            <a:avLst/>
          </a:prstGeom>
        </p:spPr>
        <p:txBody>
          <a:bodyPr/>
          <a:lstStyle>
            <a:lvl1pPr>
              <a:defRPr sz="2800">
                <a:latin typeface="Ebrima" panose="02000000000000000000" pitchFamily="2" charset="0"/>
                <a:ea typeface="Ebrima" panose="02000000000000000000" pitchFamily="2" charset="0"/>
                <a:cs typeface="Ebrima" panose="02000000000000000000" pitchFamily="2" charset="0"/>
              </a:defRPr>
            </a:lvl1pPr>
            <a:lvl2pPr>
              <a:defRPr sz="24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1800">
                <a:latin typeface="Ebrima" panose="02000000000000000000" pitchFamily="2" charset="0"/>
                <a:ea typeface="Ebrima" panose="02000000000000000000" pitchFamily="2" charset="0"/>
                <a:cs typeface="Ebrima" panose="02000000000000000000" pitchFamily="2" charset="0"/>
              </a:defRPr>
            </a:lvl4pPr>
            <a:lvl5pPr>
              <a:defRPr sz="1800">
                <a:latin typeface="Ebrima" panose="02000000000000000000" pitchFamily="2" charset="0"/>
                <a:ea typeface="Ebrima" panose="02000000000000000000" pitchFamily="2" charset="0"/>
                <a:cs typeface="Ebrima" panose="02000000000000000000" pitchFamily="2"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3"/>
          <p:cNvSpPr>
            <a:spLocks noGrp="1"/>
          </p:cNvSpPr>
          <p:nvPr>
            <p:ph type="body" sz="half" idx="2" hasCustomPrompt="1"/>
          </p:nvPr>
        </p:nvSpPr>
        <p:spPr>
          <a:xfrm>
            <a:off x="843607" y="1710730"/>
            <a:ext cx="2648273" cy="4691063"/>
          </a:xfrm>
          <a:prstGeom prst="rect">
            <a:avLst/>
          </a:prstGeom>
        </p:spPr>
        <p:txBody>
          <a:bodyPr/>
          <a:lstStyle>
            <a:lvl1pPr marL="0" indent="0">
              <a:buNone/>
              <a:defRPr sz="1800" baseline="0">
                <a:latin typeface="Ebrima" panose="02000000000000000000" pitchFamily="2" charset="0"/>
                <a:ea typeface="Ebrima" panose="02000000000000000000" pitchFamily="2" charset="0"/>
                <a:cs typeface="Ebrima" panose="02000000000000000000"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body text</a:t>
            </a:r>
          </a:p>
        </p:txBody>
      </p:sp>
    </p:spTree>
    <p:extLst>
      <p:ext uri="{BB962C8B-B14F-4D97-AF65-F5344CB8AC3E}">
        <p14:creationId xmlns:p14="http://schemas.microsoft.com/office/powerpoint/2010/main" val="574268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792288" y="5153744"/>
            <a:ext cx="5486400" cy="566738"/>
          </a:xfrm>
          <a:prstGeom prst="rect">
            <a:avLst/>
          </a:prstGeom>
        </p:spPr>
        <p:txBody>
          <a:bodyPr anchor="b"/>
          <a:lstStyle>
            <a:lvl1pPr algn="l">
              <a:defRPr sz="2400" b="1">
                <a:latin typeface="Ebrima" panose="02000000000000000000" pitchFamily="2" charset="0"/>
                <a:ea typeface="Ebrima" panose="02000000000000000000" pitchFamily="2" charset="0"/>
                <a:cs typeface="Ebrima" panose="02000000000000000000" pitchFamily="2" charset="0"/>
              </a:defRPr>
            </a:lvl1pPr>
          </a:lstStyle>
          <a:p>
            <a:r>
              <a:rPr lang="en-US"/>
              <a:t>Click to edit photo title</a:t>
            </a:r>
            <a:endParaRPr lang="en-GB"/>
          </a:p>
        </p:txBody>
      </p:sp>
      <p:sp>
        <p:nvSpPr>
          <p:cNvPr id="4" name="Picture Placeholder 2"/>
          <p:cNvSpPr>
            <a:spLocks noGrp="1"/>
          </p:cNvSpPr>
          <p:nvPr>
            <p:ph type="pic" idx="1"/>
          </p:nvPr>
        </p:nvSpPr>
        <p:spPr>
          <a:xfrm>
            <a:off x="1792288" y="612774"/>
            <a:ext cx="5486400" cy="4472409"/>
          </a:xfrm>
          <a:prstGeom prst="rect">
            <a:avLst/>
          </a:prstGeom>
        </p:spPr>
        <p:txBody>
          <a:bodyPr/>
          <a:lstStyle>
            <a:lvl1pPr marL="0" indent="0">
              <a:buNone/>
              <a:defRPr sz="3200">
                <a:latin typeface="Ebrima" panose="02000000000000000000" pitchFamily="2" charset="0"/>
                <a:ea typeface="Ebrima" panose="02000000000000000000" pitchFamily="2" charset="0"/>
                <a:cs typeface="Ebrima"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5" name="Text Placeholder 3"/>
          <p:cNvSpPr>
            <a:spLocks noGrp="1"/>
          </p:cNvSpPr>
          <p:nvPr>
            <p:ph type="body" sz="half" idx="2" hasCustomPrompt="1"/>
          </p:nvPr>
        </p:nvSpPr>
        <p:spPr>
          <a:xfrm>
            <a:off x="1792288" y="5720482"/>
            <a:ext cx="5486400" cy="876870"/>
          </a:xfrm>
          <a:prstGeom prst="rect">
            <a:avLst/>
          </a:prstGeom>
        </p:spPr>
        <p:txBody>
          <a:bodyPr/>
          <a:lstStyle>
            <a:lvl1pPr marL="0" indent="0">
              <a:buNone/>
              <a:defRPr sz="1800" baseline="0">
                <a:latin typeface="Ebrima" panose="02000000000000000000" pitchFamily="2" charset="0"/>
                <a:ea typeface="Ebrima" panose="02000000000000000000" pitchFamily="2" charset="0"/>
                <a:cs typeface="Ebrima" panose="02000000000000000000"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photo description</a:t>
            </a:r>
          </a:p>
        </p:txBody>
      </p:sp>
    </p:spTree>
    <p:extLst>
      <p:ext uri="{BB962C8B-B14F-4D97-AF65-F5344CB8AC3E}">
        <p14:creationId xmlns:p14="http://schemas.microsoft.com/office/powerpoint/2010/main" val="1892344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000" y="1846800"/>
            <a:ext cx="7920000" cy="1582200"/>
          </a:xfrm>
          <a:prstGeom prst="rect">
            <a:avLst/>
          </a:prstGeom>
        </p:spPr>
        <p:txBody>
          <a:bodyPr/>
          <a:lstStyle>
            <a:lvl1pPr>
              <a:defRPr sz="48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a:t>Click to edit</a:t>
            </a:r>
            <a:br>
              <a:rPr lang="en-US"/>
            </a:br>
            <a:r>
              <a:rPr lang="en-US"/>
              <a:t>Section title in English</a:t>
            </a:r>
            <a:endParaRPr lang="en-GB"/>
          </a:p>
        </p:txBody>
      </p:sp>
      <p:sp>
        <p:nvSpPr>
          <p:cNvPr id="5" name="Subtitle 2"/>
          <p:cNvSpPr>
            <a:spLocks noGrp="1"/>
          </p:cNvSpPr>
          <p:nvPr>
            <p:ph type="subTitle" idx="1" hasCustomPrompt="1"/>
          </p:nvPr>
        </p:nvSpPr>
        <p:spPr>
          <a:xfrm>
            <a:off x="612000" y="3886200"/>
            <a:ext cx="7920000" cy="1631032"/>
          </a:xfrm>
          <a:prstGeom prst="rect">
            <a:avLst/>
          </a:prstGeom>
        </p:spPr>
        <p:txBody>
          <a:bodyPr/>
          <a:lstStyle>
            <a:lvl1pPr marL="0" indent="0" algn="ctr">
              <a:buNone/>
              <a:defRPr sz="4800">
                <a:solidFill>
                  <a:srgbClr val="2F7C3A"/>
                </a:solidFill>
                <a:latin typeface="Ebrima" panose="02000000000000000000" pitchFamily="2" charset="0"/>
                <a:ea typeface="Ebrima" panose="02000000000000000000" pitchFamily="2" charset="0"/>
                <a:cs typeface="Ebrima" panose="0200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a:t>
            </a:r>
            <a:br>
              <a:rPr lang="en-US"/>
            </a:br>
            <a:r>
              <a:rPr lang="en-US"/>
              <a:t>Section title in Gaelic</a:t>
            </a:r>
            <a:endParaRPr lang="en-GB"/>
          </a:p>
        </p:txBody>
      </p:sp>
      <p:cxnSp>
        <p:nvCxnSpPr>
          <p:cNvPr id="7" name="Straight Connector 6"/>
          <p:cNvCxnSpPr/>
          <p:nvPr userDrawn="1"/>
        </p:nvCxnSpPr>
        <p:spPr bwMode="auto">
          <a:xfrm>
            <a:off x="612000" y="3643869"/>
            <a:ext cx="7920000"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8115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0926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Lin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06090"/>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a:t>Click to edit one line title</a:t>
            </a:r>
            <a:endParaRPr lang="en-GB"/>
          </a:p>
        </p:txBody>
      </p:sp>
      <p:cxnSp>
        <p:nvCxnSpPr>
          <p:cNvPr id="3" name="Straight Connector 2"/>
          <p:cNvCxnSpPr/>
          <p:nvPr userDrawn="1"/>
        </p:nvCxnSpPr>
        <p:spPr bwMode="auto">
          <a:xfrm>
            <a:off x="899592" y="1052736"/>
            <a:ext cx="7632408"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221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Line Titl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 y="274638"/>
            <a:ext cx="8229600" cy="1354162"/>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a:t>Click to edit </a:t>
            </a:r>
            <a:br>
              <a:rPr lang="en-US"/>
            </a:br>
            <a:r>
              <a:rPr lang="en-US"/>
              <a:t>two line title</a:t>
            </a:r>
            <a:endParaRPr lang="en-GB"/>
          </a:p>
        </p:txBody>
      </p:sp>
      <p:cxnSp>
        <p:nvCxnSpPr>
          <p:cNvPr id="5" name="Straight Connector 4"/>
          <p:cNvCxnSpPr/>
          <p:nvPr userDrawn="1"/>
        </p:nvCxnSpPr>
        <p:spPr bwMode="auto">
          <a:xfrm>
            <a:off x="755576" y="1628800"/>
            <a:ext cx="7776424"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567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1 line title">
    <p:spTree>
      <p:nvGrpSpPr>
        <p:cNvPr id="1" name=""/>
        <p:cNvGrpSpPr/>
        <p:nvPr/>
      </p:nvGrpSpPr>
      <p:grpSpPr>
        <a:xfrm>
          <a:off x="0" y="0"/>
          <a:ext cx="0" cy="0"/>
          <a:chOff x="0" y="0"/>
          <a:chExt cx="0" cy="0"/>
        </a:xfrm>
      </p:grpSpPr>
      <p:cxnSp>
        <p:nvCxnSpPr>
          <p:cNvPr id="3" name="Straight Connector 2"/>
          <p:cNvCxnSpPr/>
          <p:nvPr userDrawn="1"/>
        </p:nvCxnSpPr>
        <p:spPr bwMode="auto">
          <a:xfrm>
            <a:off x="899592" y="1052736"/>
            <a:ext cx="7632408"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hasCustomPrompt="1"/>
          </p:nvPr>
        </p:nvSpPr>
        <p:spPr>
          <a:xfrm>
            <a:off x="457200" y="274638"/>
            <a:ext cx="8229600" cy="706090"/>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a:t>Click to edit one line title </a:t>
            </a:r>
            <a:endParaRPr lang="en-GB"/>
          </a:p>
        </p:txBody>
      </p:sp>
      <p:sp>
        <p:nvSpPr>
          <p:cNvPr id="6" name="Content Placeholder 2"/>
          <p:cNvSpPr>
            <a:spLocks noGrp="1"/>
          </p:cNvSpPr>
          <p:nvPr>
            <p:ph idx="1" hasCustomPrompt="1"/>
          </p:nvPr>
        </p:nvSpPr>
        <p:spPr>
          <a:xfrm>
            <a:off x="765920" y="1772816"/>
            <a:ext cx="7622504" cy="468052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lvl="0"/>
            <a:r>
              <a:rPr lang="en-US"/>
              <a:t>Click to edit body text</a:t>
            </a:r>
          </a:p>
          <a:p>
            <a:pPr lvl="0"/>
            <a:endParaRPr lang="en-US"/>
          </a:p>
          <a:p>
            <a:pPr lvl="0"/>
            <a:r>
              <a:rPr lang="en-US"/>
              <a:t>Click to edit bullet lists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idx="10" hasCustomPrompt="1"/>
          </p:nvPr>
        </p:nvSpPr>
        <p:spPr>
          <a:xfrm>
            <a:off x="755576" y="1124744"/>
            <a:ext cx="7632848" cy="5760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a:solidFill>
                  <a:srgbClr val="492F92"/>
                </a:solidFill>
                <a:latin typeface="Ebrima" panose="02000000000000000000" pitchFamily="2" charset="0"/>
                <a:ea typeface="Ebrima" panose="02000000000000000000" pitchFamily="2" charset="0"/>
                <a:cs typeface="Ebrima" panose="02000000000000000000" pitchFamily="2" charset="0"/>
              </a:rPr>
              <a:t>Click to edit sub-title</a:t>
            </a:r>
            <a:endParaRPr lang="en-GB"/>
          </a:p>
        </p:txBody>
      </p:sp>
    </p:spTree>
    <p:extLst>
      <p:ext uri="{BB962C8B-B14F-4D97-AF65-F5344CB8AC3E}">
        <p14:creationId xmlns:p14="http://schemas.microsoft.com/office/powerpoint/2010/main" val="2019120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line title">
    <p:spTree>
      <p:nvGrpSpPr>
        <p:cNvPr id="1" name=""/>
        <p:cNvGrpSpPr/>
        <p:nvPr/>
      </p:nvGrpSpPr>
      <p:grpSpPr>
        <a:xfrm>
          <a:off x="0" y="0"/>
          <a:ext cx="0" cy="0"/>
          <a:chOff x="0" y="0"/>
          <a:chExt cx="0" cy="0"/>
        </a:xfrm>
      </p:grpSpPr>
      <p:cxnSp>
        <p:nvCxnSpPr>
          <p:cNvPr id="3" name="Straight Connector 2"/>
          <p:cNvCxnSpPr/>
          <p:nvPr userDrawn="1"/>
        </p:nvCxnSpPr>
        <p:spPr bwMode="auto">
          <a:xfrm>
            <a:off x="755576" y="1628800"/>
            <a:ext cx="7776424"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hasCustomPrompt="1"/>
          </p:nvPr>
        </p:nvSpPr>
        <p:spPr>
          <a:xfrm>
            <a:off x="457200" y="274638"/>
            <a:ext cx="8229600" cy="1210146"/>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a:t>Click to edit </a:t>
            </a:r>
            <a:br>
              <a:rPr lang="en-US"/>
            </a:br>
            <a:r>
              <a:rPr lang="en-US"/>
              <a:t>Two line title</a:t>
            </a:r>
            <a:endParaRPr lang="en-GB"/>
          </a:p>
        </p:txBody>
      </p:sp>
      <p:sp>
        <p:nvSpPr>
          <p:cNvPr id="6" name="Content Placeholder 2"/>
          <p:cNvSpPr>
            <a:spLocks noGrp="1"/>
          </p:cNvSpPr>
          <p:nvPr>
            <p:ph idx="1" hasCustomPrompt="1"/>
          </p:nvPr>
        </p:nvSpPr>
        <p:spPr>
          <a:xfrm>
            <a:off x="755576" y="2348880"/>
            <a:ext cx="7632848" cy="4032449"/>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lvl="0"/>
            <a:r>
              <a:rPr lang="en-US"/>
              <a:t>Click to edit body text</a:t>
            </a:r>
          </a:p>
          <a:p>
            <a:pPr lvl="0"/>
            <a:endParaRPr lang="en-US"/>
          </a:p>
          <a:p>
            <a:pPr lvl="0"/>
            <a:r>
              <a:rPr lang="en-US"/>
              <a:t>Click to edit bullet lists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idx="10" hasCustomPrompt="1"/>
          </p:nvPr>
        </p:nvSpPr>
        <p:spPr>
          <a:xfrm>
            <a:off x="755576" y="1700809"/>
            <a:ext cx="7632848" cy="5760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a:solidFill>
                  <a:srgbClr val="492F92"/>
                </a:solidFill>
                <a:latin typeface="Ebrima" panose="02000000000000000000" pitchFamily="2" charset="0"/>
                <a:ea typeface="Ebrima" panose="02000000000000000000" pitchFamily="2" charset="0"/>
                <a:cs typeface="Ebrima" panose="02000000000000000000" pitchFamily="2" charset="0"/>
              </a:rPr>
              <a:t>Click to edit sub-title</a:t>
            </a:r>
            <a:endParaRPr lang="en-GB"/>
          </a:p>
        </p:txBody>
      </p:sp>
    </p:spTree>
    <p:extLst>
      <p:ext uri="{BB962C8B-B14F-4D97-AF65-F5344CB8AC3E}">
        <p14:creationId xmlns:p14="http://schemas.microsoft.com/office/powerpoint/2010/main" val="1880588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List -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06090"/>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a:t>Click to edit one line title</a:t>
            </a:r>
            <a:endParaRPr lang="en-GB"/>
          </a:p>
        </p:txBody>
      </p:sp>
      <p:sp>
        <p:nvSpPr>
          <p:cNvPr id="3" name="Content Placeholder 2"/>
          <p:cNvSpPr>
            <a:spLocks noGrp="1"/>
          </p:cNvSpPr>
          <p:nvPr>
            <p:ph idx="1" hasCustomPrompt="1"/>
          </p:nvPr>
        </p:nvSpPr>
        <p:spPr>
          <a:xfrm>
            <a:off x="755576" y="1196752"/>
            <a:ext cx="7632848" cy="5256584"/>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a:t>Click to edit bullet list</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p:cNvCxnSpPr/>
          <p:nvPr userDrawn="1"/>
        </p:nvCxnSpPr>
        <p:spPr bwMode="auto">
          <a:xfrm>
            <a:off x="899592" y="1052736"/>
            <a:ext cx="7632408"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0826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List - 2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354162"/>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a:t>Click to edit </a:t>
            </a:r>
            <a:br>
              <a:rPr lang="en-US"/>
            </a:br>
            <a:r>
              <a:rPr lang="en-US"/>
              <a:t>two line title</a:t>
            </a:r>
            <a:endParaRPr lang="en-GB"/>
          </a:p>
        </p:txBody>
      </p:sp>
      <p:sp>
        <p:nvSpPr>
          <p:cNvPr id="3" name="Content Placeholder 2"/>
          <p:cNvSpPr>
            <a:spLocks noGrp="1"/>
          </p:cNvSpPr>
          <p:nvPr>
            <p:ph idx="1" hasCustomPrompt="1"/>
          </p:nvPr>
        </p:nvSpPr>
        <p:spPr>
          <a:xfrm>
            <a:off x="755576" y="1772816"/>
            <a:ext cx="7632848" cy="4680520"/>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a:t>Click to edit bullet list</a:t>
            </a:r>
          </a:p>
          <a:p>
            <a:pPr lvl="1"/>
            <a:r>
              <a:rPr lang="en-US"/>
              <a:t>Second level</a:t>
            </a:r>
          </a:p>
          <a:p>
            <a:pPr lvl="2"/>
            <a:r>
              <a:rPr lang="en-US"/>
              <a:t>Third level</a:t>
            </a:r>
          </a:p>
          <a:p>
            <a:pPr lvl="3"/>
            <a:r>
              <a:rPr lang="en-US"/>
              <a:t>Fourth level</a:t>
            </a:r>
          </a:p>
          <a:p>
            <a:pPr lvl="4"/>
            <a:r>
              <a:rPr lang="en-US"/>
              <a:t>Fifth level</a:t>
            </a:r>
            <a:endParaRPr lang="en-GB"/>
          </a:p>
        </p:txBody>
      </p:sp>
      <p:cxnSp>
        <p:nvCxnSpPr>
          <p:cNvPr id="6" name="Straight Connector 5"/>
          <p:cNvCxnSpPr/>
          <p:nvPr userDrawn="1"/>
        </p:nvCxnSpPr>
        <p:spPr bwMode="auto">
          <a:xfrm>
            <a:off x="755576" y="1628800"/>
            <a:ext cx="7776424"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05320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3.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44505" y="0"/>
            <a:ext cx="3899495" cy="1800000"/>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3433" y="6296079"/>
            <a:ext cx="1800000" cy="561921"/>
          </a:xfrm>
          <a:prstGeom prst="rect">
            <a:avLst/>
          </a:prstGeom>
        </p:spPr>
      </p:pic>
    </p:spTree>
    <p:extLst>
      <p:ext uri="{BB962C8B-B14F-4D97-AF65-F5344CB8AC3E}">
        <p14:creationId xmlns:p14="http://schemas.microsoft.com/office/powerpoint/2010/main" val="3196014254"/>
      </p:ext>
    </p:extLst>
  </p:cSld>
  <p:clrMap bg1="lt1" tx1="dk1" bg2="lt2" tx2="dk2" accent1="accent1" accent2="accent2" accent3="accent3" accent4="accent4" accent5="accent5" accent6="accent6" hlink="hlink" folHlink="folHlink"/>
  <p:sldLayoutIdLst>
    <p:sldLayoutId id="2147483650" r:id="rId1"/>
    <p:sldLayoutId id="2147483667"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0" y="0"/>
            <a:ext cx="1372529" cy="2376000"/>
          </a:xfrm>
          <a:prstGeom prst="rect">
            <a:avLst/>
          </a:prstGeom>
        </p:spPr>
      </p:pic>
      <p:pic>
        <p:nvPicPr>
          <p:cNvPr id="8" name="Picture 7"/>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772289" y="4482000"/>
            <a:ext cx="1371711" cy="2376000"/>
          </a:xfrm>
          <a:prstGeom prst="rect">
            <a:avLst/>
          </a:prstGeom>
        </p:spPr>
      </p:pic>
    </p:spTree>
    <p:extLst>
      <p:ext uri="{BB962C8B-B14F-4D97-AF65-F5344CB8AC3E}">
        <p14:creationId xmlns:p14="http://schemas.microsoft.com/office/powerpoint/2010/main" val="3899829061"/>
      </p:ext>
    </p:extLst>
  </p:cSld>
  <p:clrMap bg1="lt1" tx1="dk1" bg2="lt2" tx2="dk2" accent1="accent1" accent2="accent2" accent3="accent3" accent4="accent4" accent5="accent5" accent6="accent6" hlink="hlink" folHlink="folHlink"/>
  <p:sldLayoutIdLst>
    <p:sldLayoutId id="2147483677" r:id="rId1"/>
    <p:sldLayoutId id="2147483675" r:id="rId2"/>
    <p:sldLayoutId id="2147483676" r:id="rId3"/>
    <p:sldLayoutId id="2147483668" r:id="rId4"/>
    <p:sldLayoutId id="2147483666" r:id="rId5"/>
    <p:sldLayoutId id="2147483669" r:id="rId6"/>
    <p:sldLayoutId id="2147483670" r:id="rId7"/>
    <p:sldLayoutId id="2147483672" r:id="rId8"/>
    <p:sldLayoutId id="2147483671" r:id="rId9"/>
    <p:sldLayoutId id="2147483674" r:id="rId10"/>
    <p:sldLayoutId id="2147483673" r:id="rId11"/>
    <p:sldLayoutId id="2147483678" r:id="rId12"/>
    <p:sldLayoutId id="214748367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1.jpe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3.jpe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GB" b="1" dirty="0">
                <a:effectLst/>
                <a:latin typeface="+mn-lt"/>
                <a:ea typeface="Calibri" panose="020F0502020204030204" pitchFamily="34" charset="0"/>
                <a:cs typeface="Times New Roman" panose="02020603050405020304" pitchFamily="18" charset="0"/>
              </a:rPr>
              <a:t>Sustainable Travel Strategy – Fleet and Staff Travel</a:t>
            </a:r>
            <a:br>
              <a:rPr lang="en-GB" sz="4400" dirty="0">
                <a:effectLst/>
                <a:latin typeface="+mn-lt"/>
                <a:ea typeface="Calibri" panose="020F0502020204030204" pitchFamily="34" charset="0"/>
                <a:cs typeface="Times New Roman" panose="02020603050405020304" pitchFamily="18" charset="0"/>
              </a:rPr>
            </a:br>
            <a:br>
              <a:rPr lang="en-GB" sz="4400" dirty="0">
                <a:latin typeface="+mn-lt"/>
              </a:rPr>
            </a:br>
            <a:endParaRPr lang="en-GB" sz="4400" dirty="0">
              <a:latin typeface="+mn-lt"/>
            </a:endParaRPr>
          </a:p>
        </p:txBody>
      </p:sp>
      <p:sp>
        <p:nvSpPr>
          <p:cNvPr id="5" name="Subtitle 4"/>
          <p:cNvSpPr>
            <a:spLocks noGrp="1"/>
          </p:cNvSpPr>
          <p:nvPr>
            <p:ph type="subTitle" idx="1"/>
          </p:nvPr>
        </p:nvSpPr>
        <p:spPr>
          <a:xfrm>
            <a:off x="612000" y="3789040"/>
            <a:ext cx="7920000" cy="2086725"/>
          </a:xfrm>
        </p:spPr>
        <p:txBody>
          <a:bodyPr/>
          <a:lstStyle/>
          <a:p>
            <a:r>
              <a:rPr lang="en-GB" sz="3600" dirty="0">
                <a:effectLst/>
                <a:latin typeface="Segoe UI" panose="020B0502040204020203" pitchFamily="34" charset="0"/>
                <a:ea typeface="Times New Roman" panose="02020603050405020304" pitchFamily="18" charset="0"/>
              </a:rPr>
              <a:t>Ro-</a:t>
            </a:r>
            <a:r>
              <a:rPr lang="en-GB" sz="3600" dirty="0" err="1">
                <a:effectLst/>
                <a:latin typeface="Segoe UI" panose="020B0502040204020203" pitchFamily="34" charset="0"/>
                <a:ea typeface="Times New Roman" panose="02020603050405020304" pitchFamily="18" charset="0"/>
              </a:rPr>
              <a:t>innleachd</a:t>
            </a:r>
            <a:r>
              <a:rPr lang="en-GB" sz="3600" dirty="0">
                <a:effectLst/>
                <a:latin typeface="Segoe UI" panose="020B0502040204020203" pitchFamily="34" charset="0"/>
                <a:ea typeface="Times New Roman" panose="02020603050405020304" pitchFamily="18" charset="0"/>
              </a:rPr>
              <a:t> </a:t>
            </a:r>
            <a:r>
              <a:rPr lang="en-GB" sz="3600" dirty="0" err="1">
                <a:effectLst/>
                <a:latin typeface="Segoe UI" panose="020B0502040204020203" pitchFamily="34" charset="0"/>
                <a:ea typeface="Times New Roman" panose="02020603050405020304" pitchFamily="18" charset="0"/>
              </a:rPr>
              <a:t>Siubhail</a:t>
            </a:r>
            <a:r>
              <a:rPr lang="en-GB" sz="3600" dirty="0">
                <a:effectLst/>
                <a:latin typeface="Segoe UI" panose="020B0502040204020203" pitchFamily="34" charset="0"/>
                <a:ea typeface="Times New Roman" panose="02020603050405020304" pitchFamily="18" charset="0"/>
              </a:rPr>
              <a:t> </a:t>
            </a:r>
            <a:r>
              <a:rPr lang="en-GB" sz="3600" dirty="0" err="1">
                <a:effectLst/>
                <a:latin typeface="Segoe UI" panose="020B0502040204020203" pitchFamily="34" charset="0"/>
                <a:ea typeface="Times New Roman" panose="02020603050405020304" pitchFamily="18" charset="0"/>
              </a:rPr>
              <a:t>Seasmhach</a:t>
            </a:r>
            <a:r>
              <a:rPr lang="en-GB" sz="3600" dirty="0">
                <a:effectLst/>
                <a:latin typeface="Segoe UI" panose="020B0502040204020203" pitchFamily="34" charset="0"/>
                <a:ea typeface="Times New Roman" panose="02020603050405020304" pitchFamily="18" charset="0"/>
              </a:rPr>
              <a:t> - </a:t>
            </a:r>
            <a:r>
              <a:rPr lang="en-GB" sz="3600" dirty="0" err="1">
                <a:effectLst/>
                <a:latin typeface="Segoe UI" panose="020B0502040204020203" pitchFamily="34" charset="0"/>
                <a:ea typeface="Times New Roman" panose="02020603050405020304" pitchFamily="18" charset="0"/>
              </a:rPr>
              <a:t>Siubhal</a:t>
            </a:r>
            <a:r>
              <a:rPr lang="en-GB" sz="3600" dirty="0">
                <a:effectLst/>
                <a:latin typeface="Segoe UI" panose="020B0502040204020203" pitchFamily="34" charset="0"/>
                <a:ea typeface="Times New Roman" panose="02020603050405020304" pitchFamily="18" charset="0"/>
              </a:rPr>
              <a:t> </a:t>
            </a:r>
            <a:r>
              <a:rPr lang="en-GB" sz="3600" dirty="0" err="1">
                <a:effectLst/>
                <a:latin typeface="Segoe UI" panose="020B0502040204020203" pitchFamily="34" charset="0"/>
                <a:ea typeface="Times New Roman" panose="02020603050405020304" pitchFamily="18" charset="0"/>
              </a:rPr>
              <a:t>Cabhlach</a:t>
            </a:r>
            <a:r>
              <a:rPr lang="en-GB" sz="3600" dirty="0">
                <a:effectLst/>
                <a:latin typeface="Segoe UI" panose="020B0502040204020203" pitchFamily="34" charset="0"/>
                <a:ea typeface="Times New Roman" panose="02020603050405020304" pitchFamily="18" charset="0"/>
              </a:rPr>
              <a:t> &amp; </a:t>
            </a:r>
            <a:r>
              <a:rPr lang="en-GB" sz="3600" dirty="0" err="1">
                <a:effectLst/>
                <a:latin typeface="Segoe UI" panose="020B0502040204020203" pitchFamily="34" charset="0"/>
                <a:ea typeface="Times New Roman" panose="02020603050405020304" pitchFamily="18" charset="0"/>
              </a:rPr>
              <a:t>Luchd-obrach</a:t>
            </a:r>
            <a:endParaRPr lang="en-GB" sz="3600" dirty="0">
              <a:latin typeface="+mn-lt"/>
            </a:endParaRPr>
          </a:p>
          <a:p>
            <a:r>
              <a:rPr lang="en-GB" dirty="0">
                <a:solidFill>
                  <a:srgbClr val="492F92"/>
                </a:solidFill>
                <a:latin typeface="+mn-lt"/>
              </a:rPr>
              <a:t>7 February 2023</a:t>
            </a:r>
          </a:p>
        </p:txBody>
      </p:sp>
    </p:spTree>
    <p:extLst>
      <p:ext uri="{BB962C8B-B14F-4D97-AF65-F5344CB8AC3E}">
        <p14:creationId xmlns:p14="http://schemas.microsoft.com/office/powerpoint/2010/main" val="1832021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B06AC8D-DA83-41F8-9B03-BFA51019A0F8}"/>
              </a:ext>
            </a:extLst>
          </p:cNvPr>
          <p:cNvSpPr txBox="1">
            <a:spLocks/>
          </p:cNvSpPr>
          <p:nvPr/>
        </p:nvSpPr>
        <p:spPr>
          <a:xfrm>
            <a:off x="457200" y="274638"/>
            <a:ext cx="8579296" cy="1210146"/>
          </a:xfrm>
          <a:prstGeom prst="rect">
            <a:avLst/>
          </a:prstGeom>
        </p:spPr>
        <p:txBody>
          <a:bodyPr/>
          <a:lstStyle>
            <a:lvl1pPr algn="ctr" defTabSz="914400" rtl="0" eaLnBrk="1" latinLnBrk="0" hangingPunct="1">
              <a:spcBef>
                <a:spcPct val="0"/>
              </a:spcBef>
              <a:buNone/>
              <a:defRPr sz="4000" b="1" kern="1200">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GB" sz="3600"/>
              <a:t>Highland Council </a:t>
            </a:r>
            <a:br>
              <a:rPr lang="en-GB" sz="3600"/>
            </a:br>
            <a:r>
              <a:rPr lang="en-GB" sz="3600"/>
              <a:t>Sustainable Business Travel Strategy</a:t>
            </a:r>
            <a:endParaRPr lang="en-GB"/>
          </a:p>
        </p:txBody>
      </p:sp>
      <p:sp>
        <p:nvSpPr>
          <p:cNvPr id="3" name="Content Placeholder 2">
            <a:extLst>
              <a:ext uri="{FF2B5EF4-FFF2-40B4-BE49-F238E27FC236}">
                <a16:creationId xmlns:a16="http://schemas.microsoft.com/office/drawing/2014/main" id="{A10ACB18-1B19-471E-90B6-6EE8BC15D432}"/>
              </a:ext>
            </a:extLst>
          </p:cNvPr>
          <p:cNvSpPr>
            <a:spLocks noGrp="1"/>
          </p:cNvSpPr>
          <p:nvPr>
            <p:ph idx="1"/>
          </p:nvPr>
        </p:nvSpPr>
        <p:spPr>
          <a:xfrm>
            <a:off x="755576" y="2204863"/>
            <a:ext cx="7632848" cy="4032449"/>
          </a:xfrm>
        </p:spPr>
        <p:txBody>
          <a:bodyPr/>
          <a:lstStyle/>
          <a:p>
            <a:pPr marL="342900" indent="-342900">
              <a:buFont typeface="Wingdings" panose="05000000000000000000" pitchFamily="2" charset="2"/>
              <a:buChar char="Ø"/>
            </a:pPr>
            <a:r>
              <a:rPr lang="en-GB"/>
              <a:t>Employee modal shift</a:t>
            </a:r>
          </a:p>
          <a:p>
            <a:pPr marL="1085850" lvl="1" indent="-342900">
              <a:buFont typeface="Wingdings" panose="05000000000000000000" pitchFamily="2" charset="2"/>
              <a:buChar char="Ø"/>
            </a:pPr>
            <a:r>
              <a:rPr lang="en-GB"/>
              <a:t>Travel hierarchy</a:t>
            </a:r>
          </a:p>
          <a:p>
            <a:pPr marL="1085850" lvl="1" indent="-342900">
              <a:buFont typeface="Wingdings" panose="05000000000000000000" pitchFamily="2" charset="2"/>
              <a:buChar char="Ø"/>
            </a:pPr>
            <a:r>
              <a:rPr lang="en-GB"/>
              <a:t>Form of travel  </a:t>
            </a:r>
          </a:p>
          <a:p>
            <a:pPr marL="342900" indent="-342900">
              <a:buFont typeface="Wingdings" panose="05000000000000000000" pitchFamily="2" charset="2"/>
              <a:buChar char="Ø"/>
            </a:pPr>
            <a:r>
              <a:rPr lang="en-GB"/>
              <a:t>Driver behaviour</a:t>
            </a:r>
          </a:p>
          <a:p>
            <a:pPr marL="1085850" lvl="1" indent="-342900">
              <a:buFont typeface="Wingdings" panose="05000000000000000000" pitchFamily="2" charset="2"/>
              <a:buChar char="Ø"/>
            </a:pPr>
            <a:r>
              <a:rPr lang="en-GB"/>
              <a:t>Travel hierarchy</a:t>
            </a:r>
          </a:p>
          <a:p>
            <a:pPr marL="1085850" lvl="1" indent="-342900">
              <a:buFont typeface="Wingdings" panose="05000000000000000000" pitchFamily="2" charset="2"/>
              <a:buChar char="Ø"/>
            </a:pPr>
            <a:r>
              <a:rPr lang="en-GB" sz="1800">
                <a:effectLst/>
                <a:latin typeface="Arial" panose="020B0604020202020204" pitchFamily="34" charset="0"/>
                <a:ea typeface="Calibri" panose="020F0502020204030204" pitchFamily="34" charset="0"/>
                <a:cs typeface="Arial" panose="020B0604020202020204" pitchFamily="34" charset="0"/>
              </a:rPr>
              <a:t> Driving techniques</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indent="-342900">
              <a:buFont typeface="Wingdings" panose="05000000000000000000" pitchFamily="2" charset="2"/>
              <a:buChar char="Ø"/>
            </a:pPr>
            <a:r>
              <a:rPr lang="en-GB"/>
              <a:t>Service level targets</a:t>
            </a:r>
          </a:p>
          <a:p>
            <a:pPr marL="1085850" lvl="1" indent="-342900">
              <a:buFont typeface="Wingdings" panose="05000000000000000000" pitchFamily="2" charset="2"/>
              <a:buChar char="Ø"/>
            </a:pPr>
            <a:r>
              <a:rPr lang="en-GB" sz="1800">
                <a:solidFill>
                  <a:srgbClr val="000000"/>
                </a:solidFill>
                <a:effectLst/>
                <a:latin typeface="Arial" panose="020B0604020202020204" pitchFamily="34" charset="0"/>
                <a:ea typeface="Calibri" panose="020F0502020204030204" pitchFamily="34" charset="0"/>
              </a:rPr>
              <a:t>Carbon budgets and annual targets to reduce travel miles will be agreed and implemented for each service. </a:t>
            </a:r>
            <a:endParaRPr lang="en-GB"/>
          </a:p>
          <a:p>
            <a:pPr marL="342900" indent="-342900">
              <a:buFont typeface="Wingdings" panose="05000000000000000000" pitchFamily="2" charset="2"/>
              <a:buChar char="Ø"/>
            </a:pPr>
            <a:r>
              <a:rPr lang="en-GB"/>
              <a:t>Communications</a:t>
            </a:r>
          </a:p>
          <a:p>
            <a:pPr marL="1085850" lvl="1" indent="-342900">
              <a:buFont typeface="Wingdings" panose="05000000000000000000" pitchFamily="2" charset="2"/>
              <a:buChar char="Ø"/>
            </a:pPr>
            <a:r>
              <a:rPr lang="en-GB"/>
              <a:t>Down sizing fleet</a:t>
            </a:r>
          </a:p>
          <a:p>
            <a:pPr marL="1085850" lvl="1" indent="-342900">
              <a:buFont typeface="Wingdings" panose="05000000000000000000" pitchFamily="2" charset="2"/>
              <a:buChar char="Ø"/>
            </a:pPr>
            <a:r>
              <a:rPr lang="en-GB"/>
              <a:t>Changing vehicles type and size </a:t>
            </a:r>
          </a:p>
          <a:p>
            <a:endParaRPr lang="en-GB"/>
          </a:p>
          <a:p>
            <a:endParaRPr lang="en-GB"/>
          </a:p>
        </p:txBody>
      </p:sp>
      <p:sp>
        <p:nvSpPr>
          <p:cNvPr id="6" name="Content Placeholder 2">
            <a:extLst>
              <a:ext uri="{FF2B5EF4-FFF2-40B4-BE49-F238E27FC236}">
                <a16:creationId xmlns:a16="http://schemas.microsoft.com/office/drawing/2014/main" id="{1BA70558-A4A2-4F9A-AF0A-2DDCDE0DF895}"/>
              </a:ext>
            </a:extLst>
          </p:cNvPr>
          <p:cNvSpPr txBox="1">
            <a:spLocks/>
          </p:cNvSpPr>
          <p:nvPr/>
        </p:nvSpPr>
        <p:spPr>
          <a:xfrm>
            <a:off x="755576" y="1772816"/>
            <a:ext cx="7848872" cy="432047"/>
          </a:xfrm>
          <a:prstGeom prst="rect">
            <a:avLst/>
          </a:prstGeom>
          <a:solidFill>
            <a:schemeClr val="accent5">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baseline="0">
                <a:solidFill>
                  <a:schemeClr val="tx1"/>
                </a:solidFill>
                <a:latin typeface="Ebrima" panose="02000000000000000000" pitchFamily="2" charset="0"/>
                <a:ea typeface="Ebrima" panose="02000000000000000000" pitchFamily="2" charset="0"/>
                <a:cs typeface="Ebrima" panose="02000000000000000000" pitchFamily="2"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b="1"/>
              <a:t>Theme 1 Reduce travel through behavioural change</a:t>
            </a:r>
          </a:p>
        </p:txBody>
      </p:sp>
    </p:spTree>
    <p:extLst>
      <p:ext uri="{BB962C8B-B14F-4D97-AF65-F5344CB8AC3E}">
        <p14:creationId xmlns:p14="http://schemas.microsoft.com/office/powerpoint/2010/main" val="2608725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5FF28-BEC6-49B6-BFD0-081A2895B6B0}"/>
              </a:ext>
            </a:extLst>
          </p:cNvPr>
          <p:cNvSpPr>
            <a:spLocks noGrp="1"/>
          </p:cNvSpPr>
          <p:nvPr>
            <p:ph type="title"/>
          </p:nvPr>
        </p:nvSpPr>
        <p:spPr/>
        <p:txBody>
          <a:bodyPr lIns="91440" tIns="45720" rIns="91440" bIns="45720" anchor="t"/>
          <a:lstStyle/>
          <a:p>
            <a:r>
              <a:rPr lang="en-GB">
                <a:latin typeface="Ebrima"/>
                <a:ea typeface="Ebrima"/>
                <a:cs typeface="Ebrima"/>
              </a:rPr>
              <a:t>Highland Council Sustainable Business Travel Strategy </a:t>
            </a:r>
            <a:endParaRPr lang="en-GB"/>
          </a:p>
        </p:txBody>
      </p:sp>
      <p:sp>
        <p:nvSpPr>
          <p:cNvPr id="3" name="Content Placeholder 2">
            <a:extLst>
              <a:ext uri="{FF2B5EF4-FFF2-40B4-BE49-F238E27FC236}">
                <a16:creationId xmlns:a16="http://schemas.microsoft.com/office/drawing/2014/main" id="{56FEC34F-AB94-4843-B470-6A3CAF2E6753}"/>
              </a:ext>
            </a:extLst>
          </p:cNvPr>
          <p:cNvSpPr>
            <a:spLocks noGrp="1"/>
          </p:cNvSpPr>
          <p:nvPr>
            <p:ph idx="1"/>
          </p:nvPr>
        </p:nvSpPr>
        <p:spPr>
          <a:xfrm>
            <a:off x="755576" y="1950929"/>
            <a:ext cx="7848872" cy="2918232"/>
          </a:xfrm>
        </p:spPr>
        <p:txBody>
          <a:bodyPr/>
          <a:lstStyle/>
          <a:p>
            <a:endParaRPr lang="en-GB"/>
          </a:p>
          <a:p>
            <a:pPr marL="342900" indent="-342900">
              <a:buFont typeface="Wingdings" panose="05000000000000000000" pitchFamily="2" charset="2"/>
              <a:buChar char="Ø"/>
            </a:pPr>
            <a:r>
              <a:rPr lang="en-GB" sz="1800"/>
              <a:t>Fleet  utilisation (</a:t>
            </a:r>
            <a:r>
              <a:rPr lang="en-GB" sz="1800" err="1"/>
              <a:t>inc</a:t>
            </a:r>
            <a:r>
              <a:rPr lang="en-GB" sz="1800"/>
              <a:t> duty cycles) and rationalisation </a:t>
            </a:r>
          </a:p>
          <a:p>
            <a:pPr marL="342900" indent="-342900">
              <a:buFont typeface="Wingdings" panose="05000000000000000000" pitchFamily="2" charset="2"/>
              <a:buChar char="Ø"/>
            </a:pPr>
            <a:r>
              <a:rPr lang="en-GB" sz="1800"/>
              <a:t>Fleet ULEV replacement programme to 2030 (asset replacement cycles) </a:t>
            </a:r>
          </a:p>
          <a:p>
            <a:pPr marL="342900" indent="-342900">
              <a:buFont typeface="Wingdings" panose="05000000000000000000" pitchFamily="2" charset="2"/>
              <a:buChar char="Ø"/>
            </a:pPr>
            <a:r>
              <a:rPr lang="en-GB" sz="1800"/>
              <a:t>Fleet EV charging infrastructure (</a:t>
            </a:r>
            <a:r>
              <a:rPr lang="en-GB" sz="1800" err="1"/>
              <a:t>inc</a:t>
            </a:r>
            <a:r>
              <a:rPr lang="en-GB" sz="1800"/>
              <a:t> vehicle location overnight / when not in use, charging infrastructure requirements, vehicles ranges and charge point locations)</a:t>
            </a:r>
          </a:p>
          <a:p>
            <a:pPr marL="342900" indent="-342900">
              <a:buFont typeface="Wingdings" panose="05000000000000000000" pitchFamily="2" charset="2"/>
              <a:buChar char="Ø"/>
            </a:pPr>
            <a:r>
              <a:rPr lang="en-GB" sz="1800"/>
              <a:t>Establish infrastructure funding model (Total Cost of Ownership modelling (ICE vs EV) and Procurement methods such as lease versus purchase options</a:t>
            </a:r>
            <a:endParaRPr lang="en-GB"/>
          </a:p>
        </p:txBody>
      </p:sp>
      <p:pic>
        <p:nvPicPr>
          <p:cNvPr id="4" name="Picture 3" descr="A picture containing sky, grass, outdoor, road&#10;&#10;Description automatically generated">
            <a:extLst>
              <a:ext uri="{FF2B5EF4-FFF2-40B4-BE49-F238E27FC236}">
                <a16:creationId xmlns:a16="http://schemas.microsoft.com/office/drawing/2014/main" id="{294CD9C8-33C2-45BC-A420-98BEADEFB347}"/>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9000" contrast="12000"/>
                    </a14:imgEffect>
                  </a14:imgLayer>
                </a14:imgProps>
              </a:ext>
              <a:ext uri="{28A0092B-C50C-407E-A947-70E740481C1C}">
                <a14:useLocalDpi xmlns:a14="http://schemas.microsoft.com/office/drawing/2010/main"/>
              </a:ext>
            </a:extLst>
          </a:blip>
          <a:srcRect/>
          <a:stretch/>
        </p:blipFill>
        <p:spPr>
          <a:xfrm>
            <a:off x="4283968" y="4548303"/>
            <a:ext cx="2532657" cy="1536504"/>
          </a:xfrm>
          <a:prstGeom prst="rect">
            <a:avLst/>
          </a:prstGeom>
          <a:noFill/>
        </p:spPr>
      </p:pic>
      <p:pic>
        <p:nvPicPr>
          <p:cNvPr id="5" name="Picture 4" descr="From left: Councillor Allan Henderson, Keith Masson (climate change officer, Highland Council), Keith Stark (Scotland manager, Enterprise Car Club) and Murray McAdam (business rental sales executive, Enterprise Rent-A-Car).">
            <a:extLst>
              <a:ext uri="{FF2B5EF4-FFF2-40B4-BE49-F238E27FC236}">
                <a16:creationId xmlns:a16="http://schemas.microsoft.com/office/drawing/2014/main" id="{FBC3FB88-D041-49B4-B5DD-F48E3E3FAB7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32240" y="5229200"/>
            <a:ext cx="2332105" cy="155473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F8FD6E73-E632-48F3-BF92-DFA53931A690}"/>
              </a:ext>
            </a:extLst>
          </p:cNvPr>
          <p:cNvSpPr txBox="1">
            <a:spLocks/>
          </p:cNvSpPr>
          <p:nvPr/>
        </p:nvSpPr>
        <p:spPr>
          <a:xfrm>
            <a:off x="755576" y="1752377"/>
            <a:ext cx="7848872" cy="432047"/>
          </a:xfrm>
          <a:prstGeom prst="rect">
            <a:avLst/>
          </a:prstGeom>
          <a:solidFill>
            <a:schemeClr val="accent5">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baseline="0">
                <a:solidFill>
                  <a:schemeClr val="tx1"/>
                </a:solidFill>
                <a:latin typeface="Ebrima" panose="02000000000000000000" pitchFamily="2" charset="0"/>
                <a:ea typeface="Ebrima" panose="02000000000000000000" pitchFamily="2" charset="0"/>
                <a:cs typeface="Ebrima" panose="02000000000000000000" pitchFamily="2"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b="1"/>
              <a:t>Theme 2 Rationalise and renew the light commercial fleet</a:t>
            </a:r>
          </a:p>
        </p:txBody>
      </p:sp>
      <p:sp>
        <p:nvSpPr>
          <p:cNvPr id="7" name="Content Placeholder 2">
            <a:extLst>
              <a:ext uri="{FF2B5EF4-FFF2-40B4-BE49-F238E27FC236}">
                <a16:creationId xmlns:a16="http://schemas.microsoft.com/office/drawing/2014/main" id="{67DC0D70-E233-4F16-B67B-7462BD3F9175}"/>
              </a:ext>
            </a:extLst>
          </p:cNvPr>
          <p:cNvSpPr txBox="1">
            <a:spLocks/>
          </p:cNvSpPr>
          <p:nvPr/>
        </p:nvSpPr>
        <p:spPr>
          <a:xfrm>
            <a:off x="755576" y="4702310"/>
            <a:ext cx="3771313" cy="1210146"/>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baseline="0">
                <a:solidFill>
                  <a:schemeClr val="tx1"/>
                </a:solidFill>
                <a:latin typeface="Ebrima" panose="02000000000000000000" pitchFamily="2" charset="0"/>
                <a:ea typeface="Ebrima" panose="02000000000000000000" pitchFamily="2" charset="0"/>
                <a:cs typeface="Ebrima" panose="02000000000000000000" pitchFamily="2"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buFont typeface="Wingdings" panose="05000000000000000000" pitchFamily="2" charset="2"/>
              <a:buChar char="Ø"/>
            </a:pPr>
            <a:r>
              <a:rPr lang="en-GB" sz="1800"/>
              <a:t>Infrastructure collaboration </a:t>
            </a:r>
          </a:p>
          <a:p>
            <a:pPr marL="342900" indent="-342900">
              <a:buFont typeface="Wingdings" panose="05000000000000000000" pitchFamily="2" charset="2"/>
              <a:buChar char="Ø"/>
            </a:pPr>
            <a:r>
              <a:rPr lang="en-GB" sz="1800"/>
              <a:t>Car Club Review</a:t>
            </a:r>
          </a:p>
          <a:p>
            <a:pPr marL="342900" indent="-342900">
              <a:buFont typeface="Wingdings" panose="05000000000000000000" pitchFamily="2" charset="2"/>
              <a:buChar char="Ø"/>
            </a:pPr>
            <a:r>
              <a:rPr lang="en-GB" sz="1800"/>
              <a:t>Grey fleet and casual car hire policy review</a:t>
            </a:r>
          </a:p>
          <a:p>
            <a:pPr marL="342900" indent="-342900">
              <a:buFont typeface="Wingdings" panose="05000000000000000000" pitchFamily="2" charset="2"/>
              <a:buChar char="Ø"/>
            </a:pPr>
            <a:endParaRPr lang="en-GB"/>
          </a:p>
          <a:p>
            <a:endParaRPr lang="en-GB"/>
          </a:p>
        </p:txBody>
      </p:sp>
    </p:spTree>
    <p:extLst>
      <p:ext uri="{BB962C8B-B14F-4D97-AF65-F5344CB8AC3E}">
        <p14:creationId xmlns:p14="http://schemas.microsoft.com/office/powerpoint/2010/main" val="2582284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8AC75-C1BA-43BE-AB3D-01FAE45ECC93}"/>
              </a:ext>
            </a:extLst>
          </p:cNvPr>
          <p:cNvSpPr>
            <a:spLocks noGrp="1"/>
          </p:cNvSpPr>
          <p:nvPr>
            <p:ph type="title"/>
          </p:nvPr>
        </p:nvSpPr>
        <p:spPr/>
        <p:txBody>
          <a:bodyPr lIns="91440" tIns="45720" rIns="91440" bIns="45720" anchor="t"/>
          <a:lstStyle/>
          <a:p>
            <a:r>
              <a:rPr lang="en-GB">
                <a:latin typeface="Ebrima"/>
                <a:ea typeface="Ebrima"/>
                <a:cs typeface="Ebrima"/>
              </a:rPr>
              <a:t>Highland Council Sustainable Business Travel Strategy </a:t>
            </a:r>
            <a:endParaRPr lang="en-GB"/>
          </a:p>
        </p:txBody>
      </p:sp>
      <p:sp>
        <p:nvSpPr>
          <p:cNvPr id="3" name="Content Placeholder 2">
            <a:extLst>
              <a:ext uri="{FF2B5EF4-FFF2-40B4-BE49-F238E27FC236}">
                <a16:creationId xmlns:a16="http://schemas.microsoft.com/office/drawing/2014/main" id="{A2C09365-B2CF-47B6-8A25-2AFD73B29938}"/>
              </a:ext>
            </a:extLst>
          </p:cNvPr>
          <p:cNvSpPr>
            <a:spLocks noGrp="1"/>
          </p:cNvSpPr>
          <p:nvPr>
            <p:ph idx="1"/>
          </p:nvPr>
        </p:nvSpPr>
        <p:spPr>
          <a:xfrm>
            <a:off x="755576" y="2348880"/>
            <a:ext cx="4320480" cy="4032449"/>
          </a:xfrm>
        </p:spPr>
        <p:txBody>
          <a:bodyPr lIns="91440" tIns="45720" rIns="91440" bIns="45720" anchor="t"/>
          <a:lstStyle/>
          <a:p>
            <a:endParaRPr lang="en-GB"/>
          </a:p>
          <a:p>
            <a:pPr marL="342900" indent="-342900">
              <a:buFont typeface="Wingdings" panose="05000000000000000000" pitchFamily="2" charset="2"/>
              <a:buChar char="Ø"/>
            </a:pPr>
            <a:r>
              <a:rPr lang="en-GB"/>
              <a:t>Investigate private sector fuelling for hydrogen and refuelling infrastructure</a:t>
            </a:r>
          </a:p>
          <a:p>
            <a:pPr marL="342900" indent="-342900">
              <a:buFont typeface="Wingdings" panose="05000000000000000000" pitchFamily="2" charset="2"/>
              <a:buChar char="Ø"/>
            </a:pPr>
            <a:r>
              <a:rPr lang="en-GB"/>
              <a:t>Assess hydrogen demand and refuelling  requirements and potential supply/generation</a:t>
            </a:r>
          </a:p>
          <a:p>
            <a:pPr marL="342900" indent="-342900">
              <a:buFont typeface="Wingdings" panose="05000000000000000000" pitchFamily="2" charset="2"/>
              <a:buChar char="Ø"/>
            </a:pPr>
            <a:r>
              <a:rPr lang="en-GB">
                <a:latin typeface="Ebrima"/>
                <a:ea typeface="Ebrima"/>
                <a:cs typeface="Ebrima"/>
              </a:rPr>
              <a:t>Develop and implement a strategy for conversion  of HVG to ULEV.  Procurement of ULEV in line with the strategy.</a:t>
            </a:r>
          </a:p>
        </p:txBody>
      </p:sp>
      <p:pic>
        <p:nvPicPr>
          <p:cNvPr id="4" name="Picture 3">
            <a:extLst>
              <a:ext uri="{FF2B5EF4-FFF2-40B4-BE49-F238E27FC236}">
                <a16:creationId xmlns:a16="http://schemas.microsoft.com/office/drawing/2014/main" id="{15595BEC-8622-4BD7-A2B4-D0710B60C9D5}"/>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l="-182"/>
          <a:stretch/>
        </p:blipFill>
        <p:spPr>
          <a:xfrm rot="10800000">
            <a:off x="5168719" y="2452017"/>
            <a:ext cx="3456000" cy="2093902"/>
          </a:xfrm>
          <a:prstGeom prst="rect">
            <a:avLst/>
          </a:prstGeom>
        </p:spPr>
      </p:pic>
      <p:sp>
        <p:nvSpPr>
          <p:cNvPr id="5" name="Content Placeholder 2">
            <a:extLst>
              <a:ext uri="{FF2B5EF4-FFF2-40B4-BE49-F238E27FC236}">
                <a16:creationId xmlns:a16="http://schemas.microsoft.com/office/drawing/2014/main" id="{08EEE973-A648-4A29-9385-B360D7CDC498}"/>
              </a:ext>
            </a:extLst>
          </p:cNvPr>
          <p:cNvSpPr txBox="1">
            <a:spLocks/>
          </p:cNvSpPr>
          <p:nvPr/>
        </p:nvSpPr>
        <p:spPr>
          <a:xfrm>
            <a:off x="755576" y="1752377"/>
            <a:ext cx="7848872" cy="432047"/>
          </a:xfrm>
          <a:prstGeom prst="rect">
            <a:avLst/>
          </a:prstGeom>
          <a:solidFill>
            <a:schemeClr val="accent5">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baseline="0">
                <a:solidFill>
                  <a:schemeClr val="tx1"/>
                </a:solidFill>
                <a:latin typeface="Ebrima" panose="02000000000000000000" pitchFamily="2" charset="0"/>
                <a:ea typeface="Ebrima" panose="02000000000000000000" pitchFamily="2" charset="0"/>
                <a:cs typeface="Ebrima" panose="02000000000000000000" pitchFamily="2"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b="1"/>
              <a:t>Theme 3 Large Goods Vehicles</a:t>
            </a:r>
          </a:p>
        </p:txBody>
      </p:sp>
      <p:pic>
        <p:nvPicPr>
          <p:cNvPr id="9" name="Picture 8" descr="A picture containing truck, outdoor, sky, road&#10;&#10;Description automatically generated">
            <a:extLst>
              <a:ext uri="{FF2B5EF4-FFF2-40B4-BE49-F238E27FC236}">
                <a16:creationId xmlns:a16="http://schemas.microsoft.com/office/drawing/2014/main" id="{E4593A24-BB58-4F16-881E-D75EFD93958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44917" y="4653136"/>
            <a:ext cx="2759531" cy="2093902"/>
          </a:xfrm>
          <a:prstGeom prst="rect">
            <a:avLst/>
          </a:prstGeom>
        </p:spPr>
      </p:pic>
    </p:spTree>
    <p:extLst>
      <p:ext uri="{BB962C8B-B14F-4D97-AF65-F5344CB8AC3E}">
        <p14:creationId xmlns:p14="http://schemas.microsoft.com/office/powerpoint/2010/main" val="2572411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5FF28-BEC6-49B6-BFD0-081A2895B6B0}"/>
              </a:ext>
            </a:extLst>
          </p:cNvPr>
          <p:cNvSpPr>
            <a:spLocks noGrp="1"/>
          </p:cNvSpPr>
          <p:nvPr>
            <p:ph type="title"/>
          </p:nvPr>
        </p:nvSpPr>
        <p:spPr/>
        <p:txBody>
          <a:bodyPr lIns="91440" tIns="45720" rIns="91440" bIns="45720" anchor="t"/>
          <a:lstStyle/>
          <a:p>
            <a:r>
              <a:rPr lang="en-GB">
                <a:latin typeface="Ebrima"/>
                <a:ea typeface="Ebrima"/>
                <a:cs typeface="Ebrima"/>
              </a:rPr>
              <a:t>Highland Council Sustainable Business Travel Strategy </a:t>
            </a:r>
            <a:endParaRPr lang="en-GB"/>
          </a:p>
        </p:txBody>
      </p:sp>
      <p:sp>
        <p:nvSpPr>
          <p:cNvPr id="3" name="Content Placeholder 2">
            <a:extLst>
              <a:ext uri="{FF2B5EF4-FFF2-40B4-BE49-F238E27FC236}">
                <a16:creationId xmlns:a16="http://schemas.microsoft.com/office/drawing/2014/main" id="{56FEC34F-AB94-4843-B470-6A3CAF2E6753}"/>
              </a:ext>
            </a:extLst>
          </p:cNvPr>
          <p:cNvSpPr>
            <a:spLocks noGrp="1"/>
          </p:cNvSpPr>
          <p:nvPr>
            <p:ph idx="1"/>
          </p:nvPr>
        </p:nvSpPr>
        <p:spPr>
          <a:xfrm>
            <a:off x="757736" y="2452017"/>
            <a:ext cx="7848872" cy="2918232"/>
          </a:xfrm>
        </p:spPr>
        <p:txBody>
          <a:bodyPr/>
          <a:lstStyle/>
          <a:p>
            <a:pPr marL="342900" indent="-342900">
              <a:buFont typeface="Wingdings" panose="05000000000000000000" pitchFamily="2" charset="2"/>
              <a:buChar char="Ø"/>
            </a:pPr>
            <a:r>
              <a:rPr lang="en-GB"/>
              <a:t>Assist with the development of the Council’s Local Climate Impact Profile.</a:t>
            </a:r>
          </a:p>
          <a:p>
            <a:pPr marL="342900" indent="-342900">
              <a:buFont typeface="Wingdings" panose="05000000000000000000" pitchFamily="2" charset="2"/>
              <a:buChar char="Ø"/>
            </a:pPr>
            <a:r>
              <a:rPr lang="en-GB"/>
              <a:t>Review guidance for officers travelling in adverse weather.</a:t>
            </a:r>
          </a:p>
          <a:p>
            <a:pPr marL="342900" indent="-342900">
              <a:buFont typeface="Wingdings" panose="05000000000000000000" pitchFamily="2" charset="2"/>
              <a:buChar char="Ø"/>
            </a:pPr>
            <a:r>
              <a:rPr lang="en-GB"/>
              <a:t>Build resilience into the transport network and infrastructure.</a:t>
            </a:r>
          </a:p>
        </p:txBody>
      </p:sp>
      <p:sp>
        <p:nvSpPr>
          <p:cNvPr id="6" name="Content Placeholder 2">
            <a:extLst>
              <a:ext uri="{FF2B5EF4-FFF2-40B4-BE49-F238E27FC236}">
                <a16:creationId xmlns:a16="http://schemas.microsoft.com/office/drawing/2014/main" id="{F8FD6E73-E632-48F3-BF92-DFA53931A690}"/>
              </a:ext>
            </a:extLst>
          </p:cNvPr>
          <p:cNvSpPr txBox="1">
            <a:spLocks/>
          </p:cNvSpPr>
          <p:nvPr/>
        </p:nvSpPr>
        <p:spPr>
          <a:xfrm>
            <a:off x="755576" y="1752377"/>
            <a:ext cx="7848872" cy="699640"/>
          </a:xfrm>
          <a:prstGeom prst="rect">
            <a:avLst/>
          </a:prstGeom>
          <a:solidFill>
            <a:schemeClr val="accent5">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baseline="0">
                <a:solidFill>
                  <a:schemeClr val="tx1"/>
                </a:solidFill>
                <a:latin typeface="Ebrima" panose="02000000000000000000" pitchFamily="2" charset="0"/>
                <a:ea typeface="Ebrima" panose="02000000000000000000" pitchFamily="2" charset="0"/>
                <a:cs typeface="Ebrima" panose="02000000000000000000" pitchFamily="2"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Theme 4 Build resilience into the Council’s travel projects, guidance, and policies  </a:t>
            </a:r>
          </a:p>
        </p:txBody>
      </p:sp>
      <p:pic>
        <p:nvPicPr>
          <p:cNvPr id="11" name="Picture 2" descr="Highland Council dispatches ten new gritters ahead of winter freeze">
            <a:extLst>
              <a:ext uri="{FF2B5EF4-FFF2-40B4-BE49-F238E27FC236}">
                <a16:creationId xmlns:a16="http://schemas.microsoft.com/office/drawing/2014/main" id="{BB89A89C-055F-4D0F-B13A-36F59459F4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6999" y="3984147"/>
            <a:ext cx="3636216" cy="24209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People walking on a wet street&#10;&#10;Description automatically generated with low confidence">
            <a:extLst>
              <a:ext uri="{FF2B5EF4-FFF2-40B4-BE49-F238E27FC236}">
                <a16:creationId xmlns:a16="http://schemas.microsoft.com/office/drawing/2014/main" id="{176F4D82-1CBF-4C14-AAC4-ABC927221A7C}"/>
              </a:ext>
            </a:extLst>
          </p:cNvPr>
          <p:cNvPicPr>
            <a:picLocks noChangeAspect="1"/>
          </p:cNvPicPr>
          <p:nvPr/>
        </p:nvPicPr>
        <p:blipFill rotWithShape="1">
          <a:blip r:embed="rId4"/>
          <a:srcRect l="21934" r="21751" b="-1"/>
          <a:stretch/>
        </p:blipFill>
        <p:spPr>
          <a:xfrm>
            <a:off x="5076056" y="3988602"/>
            <a:ext cx="2796649" cy="2420988"/>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Tree>
    <p:extLst>
      <p:ext uri="{BB962C8B-B14F-4D97-AF65-F5344CB8AC3E}">
        <p14:creationId xmlns:p14="http://schemas.microsoft.com/office/powerpoint/2010/main" val="2521701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941ED615-E023-4511-9F4A-7C9ED15910AA}"/>
              </a:ext>
            </a:extLst>
          </p:cNvPr>
          <p:cNvSpPr txBox="1">
            <a:spLocks/>
          </p:cNvSpPr>
          <p:nvPr/>
        </p:nvSpPr>
        <p:spPr>
          <a:xfrm>
            <a:off x="539552" y="2675467"/>
            <a:ext cx="6170205" cy="408107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a:t>How will the fleet vehicles be converted to zero tail pipe emissions vehicles </a:t>
            </a:r>
            <a:r>
              <a:rPr lang="en-GB" sz="2000" b="1">
                <a:solidFill>
                  <a:srgbClr val="00B050"/>
                </a:solidFill>
              </a:rPr>
              <a:t>✓</a:t>
            </a:r>
          </a:p>
          <a:p>
            <a:r>
              <a:rPr lang="en-GB" sz="2000"/>
              <a:t>How many of the fleet vehicles have market available zero emission alternatives? </a:t>
            </a:r>
            <a:r>
              <a:rPr lang="en-GB" sz="2000" b="1">
                <a:solidFill>
                  <a:srgbClr val="00B050"/>
                </a:solidFill>
              </a:rPr>
              <a:t>✓</a:t>
            </a:r>
          </a:p>
          <a:p>
            <a:r>
              <a:rPr lang="en-GB" sz="2000"/>
              <a:t>Could any vehicle types that don’t have market available zero emission options be replaced by a different vehicle type that has zero emission alternatives? </a:t>
            </a:r>
            <a:r>
              <a:rPr lang="en-GB" sz="2000" b="1">
                <a:solidFill>
                  <a:srgbClr val="00B050"/>
                </a:solidFill>
              </a:rPr>
              <a:t>✓</a:t>
            </a:r>
          </a:p>
          <a:p>
            <a:endParaRPr lang="en-GB" sz="2000"/>
          </a:p>
        </p:txBody>
      </p:sp>
      <p:sp>
        <p:nvSpPr>
          <p:cNvPr id="2" name="Title 1">
            <a:extLst>
              <a:ext uri="{FF2B5EF4-FFF2-40B4-BE49-F238E27FC236}">
                <a16:creationId xmlns:a16="http://schemas.microsoft.com/office/drawing/2014/main" id="{E252F9C8-1FCB-4BE3-9D25-5E3A56DB88CA}"/>
              </a:ext>
            </a:extLst>
          </p:cNvPr>
          <p:cNvSpPr>
            <a:spLocks noGrp="1"/>
          </p:cNvSpPr>
          <p:nvPr>
            <p:ph type="title"/>
          </p:nvPr>
        </p:nvSpPr>
        <p:spPr>
          <a:xfrm>
            <a:off x="457200" y="274638"/>
            <a:ext cx="8147248" cy="1354162"/>
          </a:xfrm>
        </p:spPr>
        <p:txBody>
          <a:bodyPr/>
          <a:lstStyle/>
          <a:p>
            <a:r>
              <a:rPr lang="en-GB"/>
              <a:t>Progress to Date - Fleet </a:t>
            </a:r>
          </a:p>
        </p:txBody>
      </p:sp>
      <p:sp>
        <p:nvSpPr>
          <p:cNvPr id="3" name="Content Placeholder 2">
            <a:extLst>
              <a:ext uri="{FF2B5EF4-FFF2-40B4-BE49-F238E27FC236}">
                <a16:creationId xmlns:a16="http://schemas.microsoft.com/office/drawing/2014/main" id="{7434C890-4F1A-430C-8AB4-33AB318D9469}"/>
              </a:ext>
            </a:extLst>
          </p:cNvPr>
          <p:cNvSpPr>
            <a:spLocks noGrp="1"/>
          </p:cNvSpPr>
          <p:nvPr>
            <p:ph idx="1"/>
          </p:nvPr>
        </p:nvSpPr>
        <p:spPr>
          <a:xfrm>
            <a:off x="539552" y="1131323"/>
            <a:ext cx="8075743" cy="2216737"/>
          </a:xfrm>
        </p:spPr>
        <p:txBody>
          <a:bodyPr/>
          <a:lstStyle/>
          <a:p>
            <a:pPr marL="0" indent="0">
              <a:buNone/>
            </a:pPr>
            <a:r>
              <a:rPr lang="en-GB" sz="2000"/>
              <a:t>All public bodies with fleet must have a fleet decarbonisation plan as part of their fleet management. This decarbonisation plan may consider: </a:t>
            </a:r>
          </a:p>
          <a:p>
            <a:pPr marL="0" indent="0">
              <a:buNone/>
            </a:pPr>
            <a:endParaRPr lang="en-GB" sz="500"/>
          </a:p>
          <a:p>
            <a:r>
              <a:rPr lang="en-GB" sz="2000"/>
              <a:t>Can the fleet be consolidated/reduced? </a:t>
            </a:r>
            <a:r>
              <a:rPr lang="en-GB" sz="2000" b="1">
                <a:solidFill>
                  <a:srgbClr val="00B050"/>
                </a:solidFill>
              </a:rPr>
              <a:t>✓</a:t>
            </a:r>
            <a:endParaRPr lang="en-GB" sz="2000"/>
          </a:p>
          <a:p>
            <a:r>
              <a:rPr lang="en-GB" sz="2000"/>
              <a:t> Can miles travelled/fuel used be reduced? </a:t>
            </a:r>
            <a:r>
              <a:rPr lang="en-GB" sz="2200" b="1">
                <a:solidFill>
                  <a:srgbClr val="00B050"/>
                </a:solidFill>
              </a:rPr>
              <a:t>✓</a:t>
            </a:r>
          </a:p>
        </p:txBody>
      </p:sp>
      <p:pic>
        <p:nvPicPr>
          <p:cNvPr id="10" name="Picture 9" descr="A white car parked next to a pay phone&#10;&#10;Description automatically generated with medium confidence">
            <a:extLst>
              <a:ext uri="{FF2B5EF4-FFF2-40B4-BE49-F238E27FC236}">
                <a16:creationId xmlns:a16="http://schemas.microsoft.com/office/drawing/2014/main" id="{50C4F3A6-ECD7-4F97-A040-84131D2014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09757" y="2033956"/>
            <a:ext cx="2160000" cy="1620000"/>
          </a:xfrm>
          <a:prstGeom prst="rect">
            <a:avLst/>
          </a:prstGeom>
        </p:spPr>
      </p:pic>
      <p:pic>
        <p:nvPicPr>
          <p:cNvPr id="16" name="Picture 15" descr="A picture containing tree, outdoor, truck, yellow&#10;&#10;Description automatically generated">
            <a:extLst>
              <a:ext uri="{FF2B5EF4-FFF2-40B4-BE49-F238E27FC236}">
                <a16:creationId xmlns:a16="http://schemas.microsoft.com/office/drawing/2014/main" id="{5D61D6BF-9293-423D-A646-53D86A95226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09757" y="5373216"/>
            <a:ext cx="2160000" cy="1354163"/>
          </a:xfrm>
          <a:prstGeom prst="rect">
            <a:avLst/>
          </a:prstGeom>
        </p:spPr>
      </p:pic>
      <p:pic>
        <p:nvPicPr>
          <p:cNvPr id="6" name="Picture 5" descr="A picture containing outdoor, orange, person&#10;&#10;Description automatically generated">
            <a:extLst>
              <a:ext uri="{FF2B5EF4-FFF2-40B4-BE49-F238E27FC236}">
                <a16:creationId xmlns:a16="http://schemas.microsoft.com/office/drawing/2014/main" id="{A6A9A1F6-7524-4DDB-8583-3F91170C96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14486" y="3789040"/>
            <a:ext cx="2177994" cy="1449092"/>
          </a:xfrm>
          <a:prstGeom prst="rect">
            <a:avLst/>
          </a:prstGeom>
        </p:spPr>
      </p:pic>
    </p:spTree>
    <p:extLst>
      <p:ext uri="{BB962C8B-B14F-4D97-AF65-F5344CB8AC3E}">
        <p14:creationId xmlns:p14="http://schemas.microsoft.com/office/powerpoint/2010/main" val="1687890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2F9C8-1FCB-4BE3-9D25-5E3A56DB88CA}"/>
              </a:ext>
            </a:extLst>
          </p:cNvPr>
          <p:cNvSpPr>
            <a:spLocks noGrp="1"/>
          </p:cNvSpPr>
          <p:nvPr>
            <p:ph type="title"/>
          </p:nvPr>
        </p:nvSpPr>
        <p:spPr/>
        <p:txBody>
          <a:bodyPr/>
          <a:lstStyle/>
          <a:p>
            <a:r>
              <a:rPr lang="en-GB"/>
              <a:t>Progress to Date - Fleet </a:t>
            </a:r>
          </a:p>
        </p:txBody>
      </p:sp>
      <p:sp>
        <p:nvSpPr>
          <p:cNvPr id="5" name="Content Placeholder 4">
            <a:extLst>
              <a:ext uri="{FF2B5EF4-FFF2-40B4-BE49-F238E27FC236}">
                <a16:creationId xmlns:a16="http://schemas.microsoft.com/office/drawing/2014/main" id="{EB5C3607-ACB1-4677-8CFE-A56663CFB84B}"/>
              </a:ext>
            </a:extLst>
          </p:cNvPr>
          <p:cNvSpPr>
            <a:spLocks noGrp="1"/>
          </p:cNvSpPr>
          <p:nvPr>
            <p:ph idx="1"/>
          </p:nvPr>
        </p:nvSpPr>
        <p:spPr>
          <a:xfrm>
            <a:off x="755576" y="1640287"/>
            <a:ext cx="7416824" cy="4608512"/>
          </a:xfrm>
        </p:spPr>
        <p:txBody>
          <a:bodyPr/>
          <a:lstStyle/>
          <a:p>
            <a:r>
              <a:rPr lang="en-GB" sz="2000"/>
              <a:t>Identify remaining fleet that does not have current market available zero emissions options, identify and record replacement timescales. </a:t>
            </a:r>
            <a:r>
              <a:rPr lang="en-GB" sz="2000" b="1">
                <a:solidFill>
                  <a:srgbClr val="00B050"/>
                </a:solidFill>
              </a:rPr>
              <a:t>✓</a:t>
            </a:r>
            <a:endParaRPr lang="en-GB" sz="2000"/>
          </a:p>
          <a:p>
            <a:r>
              <a:rPr lang="en-GB" sz="2000"/>
              <a:t>Engage with Transport Scotland / other partners to see how trials or market engagement can be carried out to decarbonise fleet vehicles. e.g. E-cargo trials planned for 2023 to help displace vehicle journeys</a:t>
            </a:r>
            <a:r>
              <a:rPr lang="en-GB" sz="2000" b="1">
                <a:solidFill>
                  <a:srgbClr val="00B050"/>
                </a:solidFill>
              </a:rPr>
              <a:t> ✓</a:t>
            </a:r>
            <a:endParaRPr lang="en-GB" sz="2000"/>
          </a:p>
          <a:p>
            <a:r>
              <a:rPr lang="en-GB" sz="2000"/>
              <a:t>Fleet Pathfinder project underway in collaboration with Aberdeen City and Aberdeenshire Council – to explore opportunities of sharing infrastructure, alternative delivery models, opportunities for collaboration and alternative approaches to finance/funding and operation of public sector fleets.</a:t>
            </a:r>
            <a:r>
              <a:rPr lang="en-GB" sz="2000" b="1">
                <a:solidFill>
                  <a:srgbClr val="00B050"/>
                </a:solidFill>
              </a:rPr>
              <a:t> ✓</a:t>
            </a:r>
          </a:p>
          <a:p>
            <a:endParaRPr lang="en-GB" sz="2000"/>
          </a:p>
        </p:txBody>
      </p:sp>
    </p:spTree>
    <p:extLst>
      <p:ext uri="{BB962C8B-B14F-4D97-AF65-F5344CB8AC3E}">
        <p14:creationId xmlns:p14="http://schemas.microsoft.com/office/powerpoint/2010/main" val="1783624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F714A-8569-43AA-938B-7947D63A5819}"/>
              </a:ext>
            </a:extLst>
          </p:cNvPr>
          <p:cNvSpPr>
            <a:spLocks noGrp="1"/>
          </p:cNvSpPr>
          <p:nvPr>
            <p:ph type="title"/>
          </p:nvPr>
        </p:nvSpPr>
        <p:spPr>
          <a:xfrm>
            <a:off x="457200" y="274638"/>
            <a:ext cx="8229600" cy="706090"/>
          </a:xfrm>
        </p:spPr>
        <p:txBody>
          <a:bodyPr>
            <a:normAutofit fontScale="90000"/>
          </a:bodyPr>
          <a:lstStyle/>
          <a:p>
            <a:r>
              <a:rPr lang="en-GB" sz="4000"/>
              <a:t>Progress to Date - Business Travel</a:t>
            </a:r>
            <a:endParaRPr lang="en-GB"/>
          </a:p>
        </p:txBody>
      </p:sp>
      <p:sp>
        <p:nvSpPr>
          <p:cNvPr id="9" name="TextBox 8">
            <a:extLst>
              <a:ext uri="{FF2B5EF4-FFF2-40B4-BE49-F238E27FC236}">
                <a16:creationId xmlns:a16="http://schemas.microsoft.com/office/drawing/2014/main" id="{D7DCB060-3FAE-4EA4-A8C4-1A7389FB0D07}"/>
              </a:ext>
            </a:extLst>
          </p:cNvPr>
          <p:cNvSpPr txBox="1"/>
          <p:nvPr/>
        </p:nvSpPr>
        <p:spPr>
          <a:xfrm>
            <a:off x="683568" y="1484784"/>
            <a:ext cx="8003232" cy="4247317"/>
          </a:xfrm>
          <a:prstGeom prst="rect">
            <a:avLst/>
          </a:prstGeom>
          <a:noFill/>
        </p:spPr>
        <p:txBody>
          <a:bodyPr wrap="square" lIns="91440" tIns="45720" rIns="91440" bIns="45720" anchor="t">
            <a:spAutoFit/>
          </a:bodyPr>
          <a:lstStyle/>
          <a:p>
            <a:r>
              <a:rPr lang="en-GB"/>
              <a:t>Organisations should first question if travel is necessary or if work could be done as effectively using remote solutions. If travel is necessary then the sustainable travel hierarchy should be promoted, and staff encouraged to use more sustainable modes of transport.</a:t>
            </a:r>
          </a:p>
          <a:p>
            <a:endParaRPr lang="en-GB"/>
          </a:p>
          <a:p>
            <a:pPr marL="285750" indent="-285750">
              <a:buFont typeface="Arial" panose="020B0604020202020204" pitchFamily="34" charset="0"/>
              <a:buChar char="•"/>
            </a:pPr>
            <a:r>
              <a:rPr lang="en-GB"/>
              <a:t>Review Travel Hierarchy to prioritise sustainable travel </a:t>
            </a:r>
            <a:r>
              <a:rPr lang="en-GB" sz="1800" b="1">
                <a:solidFill>
                  <a:srgbClr val="00B050"/>
                </a:solidFill>
              </a:rPr>
              <a:t>✓</a:t>
            </a:r>
            <a:endParaRPr lang="en-GB" sz="1800"/>
          </a:p>
          <a:p>
            <a:pPr marL="742950" lvl="1" indent="-285750">
              <a:buFont typeface="Wingdings" panose="05000000000000000000" pitchFamily="2" charset="2"/>
              <a:buChar char="Ø"/>
            </a:pPr>
            <a:r>
              <a:rPr lang="en-GB"/>
              <a:t>Ban all domestic flights</a:t>
            </a:r>
          </a:p>
          <a:p>
            <a:pPr marL="742950" lvl="1" indent="-285750">
              <a:buFont typeface="Wingdings" panose="05000000000000000000" pitchFamily="2" charset="2"/>
              <a:buChar char="Ø"/>
            </a:pPr>
            <a:r>
              <a:rPr lang="en-GB"/>
              <a:t>Introduce organisational  policy whereby Director level approval is required for all remaining air travel.  </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sz="1800"/>
              <a:t>Review car club model </a:t>
            </a:r>
            <a:r>
              <a:rPr lang="en-GB" sz="1800" b="1">
                <a:solidFill>
                  <a:srgbClr val="00B050"/>
                </a:solidFill>
              </a:rPr>
              <a:t>✓</a:t>
            </a:r>
            <a:endParaRPr lang="en-GB" sz="1800"/>
          </a:p>
          <a:p>
            <a:pPr marL="285750" indent="-285750">
              <a:buFont typeface="Arial" panose="020B0604020202020204" pitchFamily="34" charset="0"/>
              <a:buChar char="•"/>
            </a:pPr>
            <a:r>
              <a:rPr lang="en-GB"/>
              <a:t>Review grey fleet and casual car hire policy </a:t>
            </a:r>
            <a:r>
              <a:rPr lang="en-GB" sz="1800" b="1">
                <a:solidFill>
                  <a:srgbClr val="00B050"/>
                </a:solidFill>
              </a:rPr>
              <a:t>✓</a:t>
            </a:r>
            <a:endParaRPr lang="en-GB"/>
          </a:p>
          <a:p>
            <a:pPr marL="285750" indent="-285750">
              <a:buFont typeface="Arial" panose="020B0604020202020204" pitchFamily="34" charset="0"/>
              <a:buChar char="•"/>
            </a:pPr>
            <a:r>
              <a:rPr lang="en-GB" sz="1800"/>
              <a:t>Review  grey fleet and car club report  - miles and money  </a:t>
            </a:r>
            <a:r>
              <a:rPr lang="en-GB" sz="1800" b="1">
                <a:solidFill>
                  <a:srgbClr val="00B050"/>
                </a:solidFill>
              </a:rPr>
              <a:t>✓</a:t>
            </a:r>
            <a:endParaRPr lang="en-GB" sz="1800"/>
          </a:p>
          <a:p>
            <a:endParaRPr lang="en-GB"/>
          </a:p>
          <a:p>
            <a:endParaRPr lang="en-GB"/>
          </a:p>
        </p:txBody>
      </p:sp>
    </p:spTree>
    <p:extLst>
      <p:ext uri="{BB962C8B-B14F-4D97-AF65-F5344CB8AC3E}">
        <p14:creationId xmlns:p14="http://schemas.microsoft.com/office/powerpoint/2010/main" val="930824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73762-42D9-47BB-BB0C-5C2F001F59EF}"/>
              </a:ext>
            </a:extLst>
          </p:cNvPr>
          <p:cNvSpPr>
            <a:spLocks noGrp="1"/>
          </p:cNvSpPr>
          <p:nvPr>
            <p:ph type="title"/>
          </p:nvPr>
        </p:nvSpPr>
        <p:spPr/>
        <p:txBody>
          <a:bodyPr/>
          <a:lstStyle/>
          <a:p>
            <a:r>
              <a:rPr lang="en-GB"/>
              <a:t> Challenges</a:t>
            </a:r>
          </a:p>
        </p:txBody>
      </p:sp>
      <p:sp>
        <p:nvSpPr>
          <p:cNvPr id="3" name="Content Placeholder 2">
            <a:extLst>
              <a:ext uri="{FF2B5EF4-FFF2-40B4-BE49-F238E27FC236}">
                <a16:creationId xmlns:a16="http://schemas.microsoft.com/office/drawing/2014/main" id="{1984691E-E9C6-44D5-98B5-56898FE906E1}"/>
              </a:ext>
            </a:extLst>
          </p:cNvPr>
          <p:cNvSpPr>
            <a:spLocks noGrp="1"/>
          </p:cNvSpPr>
          <p:nvPr>
            <p:ph idx="1"/>
          </p:nvPr>
        </p:nvSpPr>
        <p:spPr>
          <a:xfrm>
            <a:off x="755576" y="1124744"/>
            <a:ext cx="7632848" cy="5184576"/>
          </a:xfrm>
        </p:spPr>
        <p:txBody>
          <a:bodyPr lIns="91440" tIns="45720" rIns="91440" bIns="45720" anchor="t"/>
          <a:lstStyle/>
          <a:p>
            <a:pPr marL="0" indent="0">
              <a:buNone/>
            </a:pPr>
            <a:r>
              <a:rPr lang="en-GB" sz="2000" b="1"/>
              <a:t>Availability of Fleet</a:t>
            </a:r>
          </a:p>
          <a:p>
            <a:pPr lvl="1">
              <a:buFont typeface="Wingdings" panose="05000000000000000000" pitchFamily="2" charset="2"/>
              <a:buChar char="Ø"/>
            </a:pPr>
            <a:r>
              <a:rPr lang="en-GB" sz="2000"/>
              <a:t>Light fleet</a:t>
            </a:r>
          </a:p>
          <a:p>
            <a:pPr lvl="1">
              <a:buFont typeface="Wingdings" panose="05000000000000000000" pitchFamily="2" charset="2"/>
              <a:buChar char="Ø"/>
            </a:pPr>
            <a:r>
              <a:rPr lang="en-GB" sz="2000"/>
              <a:t>Large goods vehicles</a:t>
            </a:r>
          </a:p>
          <a:p>
            <a:pPr lvl="1">
              <a:buFont typeface="Wingdings" panose="05000000000000000000" pitchFamily="2" charset="2"/>
              <a:buChar char="Ø"/>
            </a:pPr>
            <a:r>
              <a:rPr lang="en-GB" sz="2000"/>
              <a:t>Maturity of development and production pipelines and functionality especially electric LGV</a:t>
            </a:r>
          </a:p>
          <a:p>
            <a:pPr marL="0" indent="0">
              <a:buNone/>
            </a:pPr>
            <a:r>
              <a:rPr lang="en-GB" sz="2000" b="1"/>
              <a:t>Financial</a:t>
            </a:r>
          </a:p>
          <a:p>
            <a:pPr lvl="1">
              <a:buFont typeface="Wingdings" panose="05000000000000000000" pitchFamily="2" charset="2"/>
              <a:buChar char="Ø"/>
            </a:pPr>
            <a:r>
              <a:rPr lang="en-GB" sz="2000"/>
              <a:t>Cost of zero emission vehicles:</a:t>
            </a:r>
          </a:p>
          <a:p>
            <a:pPr marL="457200" lvl="1" indent="0">
              <a:buNone/>
            </a:pPr>
            <a:r>
              <a:rPr lang="en-GB" sz="2000"/>
              <a:t>	Request submitted for £</a:t>
            </a:r>
            <a:r>
              <a:rPr lang="en-GB" sz="2000" err="1"/>
              <a:t>1.8m</a:t>
            </a:r>
            <a:r>
              <a:rPr lang="en-GB" sz="2000"/>
              <a:t> to be added to the capital   	programme for EV charging infrastructure</a:t>
            </a:r>
            <a:r>
              <a:rPr lang="en-GB" sz="2000">
                <a:highlight>
                  <a:srgbClr val="FFFF00"/>
                </a:highlight>
              </a:rPr>
              <a:t> </a:t>
            </a:r>
            <a:r>
              <a:rPr lang="en-GB" sz="2000"/>
              <a:t>	</a:t>
            </a:r>
          </a:p>
          <a:p>
            <a:pPr lvl="1">
              <a:buFont typeface="Wingdings" panose="05000000000000000000" pitchFamily="2" charset="2"/>
              <a:buChar char="Ø"/>
            </a:pPr>
            <a:r>
              <a:rPr lang="en-GB" sz="2000"/>
              <a:t>Cost comparison example – </a:t>
            </a:r>
          </a:p>
          <a:p>
            <a:pPr marL="457200" lvl="1" indent="0">
              <a:buNone/>
            </a:pPr>
            <a:r>
              <a:rPr lang="en-GB" sz="2000"/>
              <a:t>		ICE RCV 26 tonne is circa £</a:t>
            </a:r>
            <a:r>
              <a:rPr lang="en-GB" sz="2000" err="1"/>
              <a:t>160k</a:t>
            </a:r>
            <a:r>
              <a:rPr lang="en-GB" sz="2000"/>
              <a:t>.   </a:t>
            </a:r>
          </a:p>
          <a:p>
            <a:pPr marL="457200" lvl="1" indent="0">
              <a:buNone/>
            </a:pPr>
            <a:r>
              <a:rPr lang="en-GB" sz="2000"/>
              <a:t>		EV is circa £</a:t>
            </a:r>
            <a:r>
              <a:rPr lang="en-GB" sz="2000" err="1"/>
              <a:t>400k</a:t>
            </a:r>
            <a:endParaRPr lang="en-GB" sz="2000"/>
          </a:p>
          <a:p>
            <a:pPr marL="457200" lvl="1" indent="0">
              <a:buNone/>
            </a:pPr>
            <a:r>
              <a:rPr lang="en-GB" sz="2000"/>
              <a:t>		Hydrogen is circa £620k</a:t>
            </a:r>
          </a:p>
          <a:p>
            <a:pPr lvl="1">
              <a:buFont typeface="Wingdings" panose="05000000000000000000" pitchFamily="2" charset="2"/>
              <a:buChar char="Ø"/>
            </a:pPr>
            <a:r>
              <a:rPr lang="en-GB" sz="2000"/>
              <a:t>No known external grant funding</a:t>
            </a:r>
          </a:p>
          <a:p>
            <a:pPr lvl="1"/>
            <a:endParaRPr lang="en-GB"/>
          </a:p>
        </p:txBody>
      </p:sp>
    </p:spTree>
    <p:extLst>
      <p:ext uri="{BB962C8B-B14F-4D97-AF65-F5344CB8AC3E}">
        <p14:creationId xmlns:p14="http://schemas.microsoft.com/office/powerpoint/2010/main" val="1280150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2F9C8-1FCB-4BE3-9D25-5E3A56DB88CA}"/>
              </a:ext>
            </a:extLst>
          </p:cNvPr>
          <p:cNvSpPr>
            <a:spLocks noGrp="1"/>
          </p:cNvSpPr>
          <p:nvPr>
            <p:ph type="title"/>
          </p:nvPr>
        </p:nvSpPr>
        <p:spPr/>
        <p:txBody>
          <a:bodyPr/>
          <a:lstStyle/>
          <a:p>
            <a:r>
              <a:rPr lang="en-GB"/>
              <a:t> </a:t>
            </a:r>
          </a:p>
        </p:txBody>
      </p:sp>
      <p:sp>
        <p:nvSpPr>
          <p:cNvPr id="11" name="TextBox 10">
            <a:extLst>
              <a:ext uri="{FF2B5EF4-FFF2-40B4-BE49-F238E27FC236}">
                <a16:creationId xmlns:a16="http://schemas.microsoft.com/office/drawing/2014/main" id="{A874A040-64AB-4792-9D6E-3447103EC761}"/>
              </a:ext>
            </a:extLst>
          </p:cNvPr>
          <p:cNvSpPr txBox="1"/>
          <p:nvPr/>
        </p:nvSpPr>
        <p:spPr>
          <a:xfrm>
            <a:off x="791580" y="1133128"/>
            <a:ext cx="7560840" cy="5262979"/>
          </a:xfrm>
          <a:prstGeom prst="rect">
            <a:avLst/>
          </a:prstGeom>
          <a:noFill/>
        </p:spPr>
        <p:txBody>
          <a:bodyPr wrap="square">
            <a:spAutoFit/>
          </a:bodyPr>
          <a:lstStyle/>
          <a:p>
            <a:r>
              <a:rPr lang="en-GB" sz="2400" b="1"/>
              <a:t>Financial cont. </a:t>
            </a:r>
          </a:p>
          <a:p>
            <a:pPr marL="800100" lvl="1" indent="-342900">
              <a:buFont typeface="Arial" panose="020B0604020202020204" pitchFamily="34" charset="0"/>
              <a:buChar char="•"/>
            </a:pPr>
            <a:r>
              <a:rPr lang="en-GB" sz="2400"/>
              <a:t>Infrastructure </a:t>
            </a:r>
          </a:p>
          <a:p>
            <a:pPr marL="800100" lvl="1" indent="-342900">
              <a:buFont typeface="Arial" panose="020B0604020202020204" pitchFamily="34" charset="0"/>
              <a:buChar char="•"/>
            </a:pPr>
            <a:r>
              <a:rPr lang="en-GB" sz="2400"/>
              <a:t>Cost of adapting workshops</a:t>
            </a:r>
          </a:p>
          <a:p>
            <a:pPr marL="800100" lvl="1" indent="-342900">
              <a:buFont typeface="Arial" panose="020B0604020202020204" pitchFamily="34" charset="0"/>
              <a:buChar char="•"/>
            </a:pPr>
            <a:r>
              <a:rPr lang="en-GB" sz="2400"/>
              <a:t>Purchasing new equipment to service vehicles</a:t>
            </a:r>
          </a:p>
          <a:p>
            <a:pPr marL="800100" lvl="1" indent="-342900">
              <a:buFont typeface="Arial" panose="020B0604020202020204" pitchFamily="34" charset="0"/>
              <a:buChar char="•"/>
            </a:pPr>
            <a:r>
              <a:rPr lang="en-GB" sz="2400"/>
              <a:t>Training staff - drivers and mechanics </a:t>
            </a:r>
          </a:p>
          <a:p>
            <a:pPr marL="285750" indent="-285750">
              <a:buFont typeface="Arial" panose="020B0604020202020204" pitchFamily="34" charset="0"/>
              <a:buChar char="•"/>
            </a:pPr>
            <a:endParaRPr lang="en-GB" sz="2400"/>
          </a:p>
          <a:p>
            <a:r>
              <a:rPr lang="en-GB" sz="2400" b="1"/>
              <a:t>Challenging landscape and availability of fuel</a:t>
            </a:r>
          </a:p>
          <a:p>
            <a:pPr marL="742950" lvl="1" indent="-285750">
              <a:buFont typeface="Arial" panose="020B0604020202020204" pitchFamily="34" charset="0"/>
              <a:buChar char="•"/>
            </a:pPr>
            <a:r>
              <a:rPr lang="en-GB" sz="2400"/>
              <a:t>Large Highland region, long travel distances</a:t>
            </a:r>
          </a:p>
          <a:p>
            <a:pPr marL="742950" lvl="1" indent="-285750">
              <a:buFont typeface="Arial" panose="020B0604020202020204" pitchFamily="34" charset="0"/>
              <a:buChar char="•"/>
            </a:pPr>
            <a:r>
              <a:rPr lang="en-GB" sz="2400"/>
              <a:t>EV charging network </a:t>
            </a:r>
          </a:p>
          <a:p>
            <a:pPr marL="742950" lvl="1" indent="-285750">
              <a:buFont typeface="Arial" panose="020B0604020202020204" pitchFamily="34" charset="0"/>
              <a:buChar char="•"/>
            </a:pPr>
            <a:r>
              <a:rPr lang="en-GB" sz="2400"/>
              <a:t>Hydrogen</a:t>
            </a:r>
          </a:p>
          <a:p>
            <a:pPr marL="742950" lvl="1" indent="-285750">
              <a:buFont typeface="Arial" panose="020B0604020202020204" pitchFamily="34" charset="0"/>
              <a:buChar char="•"/>
            </a:pPr>
            <a:r>
              <a:rPr lang="en-GB" sz="2400"/>
              <a:t>HVO  </a:t>
            </a:r>
          </a:p>
          <a:p>
            <a:pPr marL="742950" lvl="1" indent="-285750">
              <a:buFont typeface="Arial" panose="020B0604020202020204" pitchFamily="34" charset="0"/>
              <a:buChar char="•"/>
            </a:pPr>
            <a:endParaRPr lang="en-GB" sz="2400"/>
          </a:p>
          <a:p>
            <a:r>
              <a:rPr lang="en-GB" sz="2400" b="1"/>
              <a:t>Functionality</a:t>
            </a:r>
          </a:p>
          <a:p>
            <a:pPr marL="800100" lvl="1" indent="-342900">
              <a:buFont typeface="Arial" panose="020B0604020202020204" pitchFamily="34" charset="0"/>
              <a:buChar char="•"/>
            </a:pPr>
            <a:r>
              <a:rPr lang="en-GB" sz="2400"/>
              <a:t>Power draw </a:t>
            </a:r>
          </a:p>
        </p:txBody>
      </p:sp>
      <p:sp>
        <p:nvSpPr>
          <p:cNvPr id="12" name="Title 1">
            <a:extLst>
              <a:ext uri="{FF2B5EF4-FFF2-40B4-BE49-F238E27FC236}">
                <a16:creationId xmlns:a16="http://schemas.microsoft.com/office/drawing/2014/main" id="{710FD764-3B18-4719-AD94-F0E62167CF08}"/>
              </a:ext>
            </a:extLst>
          </p:cNvPr>
          <p:cNvSpPr txBox="1">
            <a:spLocks/>
          </p:cNvSpPr>
          <p:nvPr/>
        </p:nvSpPr>
        <p:spPr>
          <a:xfrm>
            <a:off x="609600" y="427038"/>
            <a:ext cx="8229600" cy="706090"/>
          </a:xfrm>
          <a:prstGeom prst="rect">
            <a:avLst/>
          </a:prstGeom>
        </p:spPr>
        <p:txBody>
          <a:bodyPr/>
          <a:lstStyle>
            <a:lvl1pPr algn="ctr" defTabSz="914400" rtl="0" eaLnBrk="1" latinLnBrk="0" hangingPunct="1">
              <a:spcBef>
                <a:spcPct val="0"/>
              </a:spcBef>
              <a:buNone/>
              <a:defRPr sz="4000" b="1" kern="1200">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GB"/>
              <a:t> Challenges</a:t>
            </a:r>
          </a:p>
        </p:txBody>
      </p:sp>
    </p:spTree>
    <p:extLst>
      <p:ext uri="{BB962C8B-B14F-4D97-AF65-F5344CB8AC3E}">
        <p14:creationId xmlns:p14="http://schemas.microsoft.com/office/powerpoint/2010/main" val="4123911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915392F1-DDDA-C758-EDF6-49635AD2850D}"/>
              </a:ext>
            </a:extLst>
          </p:cNvPr>
          <p:cNvSpPr>
            <a:spLocks noGrp="1"/>
          </p:cNvSpPr>
          <p:nvPr>
            <p:ph type="title"/>
          </p:nvPr>
        </p:nvSpPr>
        <p:spPr>
          <a:xfrm>
            <a:off x="457200" y="290925"/>
            <a:ext cx="8229600" cy="706090"/>
          </a:xfrm>
        </p:spPr>
        <p:txBody>
          <a:bodyPr/>
          <a:lstStyle/>
          <a:p>
            <a:r>
              <a:rPr lang="en-US"/>
              <a:t>Analysis 2021</a:t>
            </a:r>
          </a:p>
        </p:txBody>
      </p:sp>
      <p:pic>
        <p:nvPicPr>
          <p:cNvPr id="5" name="Content Placeholder 4" descr="Chart, bar chart&#10;&#10;Description automatically generated">
            <a:extLst>
              <a:ext uri="{FF2B5EF4-FFF2-40B4-BE49-F238E27FC236}">
                <a16:creationId xmlns:a16="http://schemas.microsoft.com/office/drawing/2014/main" id="{F001B942-40EA-4F54-892B-D3DC9C972774}"/>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755576" y="1773716"/>
            <a:ext cx="7632848" cy="4102655"/>
          </a:xfrm>
          <a:noFill/>
        </p:spPr>
      </p:pic>
      <p:sp>
        <p:nvSpPr>
          <p:cNvPr id="6" name="TextBox 5">
            <a:extLst>
              <a:ext uri="{FF2B5EF4-FFF2-40B4-BE49-F238E27FC236}">
                <a16:creationId xmlns:a16="http://schemas.microsoft.com/office/drawing/2014/main" id="{26583980-6469-485F-89A2-8905F4BEE30C}"/>
              </a:ext>
            </a:extLst>
          </p:cNvPr>
          <p:cNvSpPr txBox="1"/>
          <p:nvPr/>
        </p:nvSpPr>
        <p:spPr>
          <a:xfrm>
            <a:off x="755576" y="5876371"/>
            <a:ext cx="6192688" cy="369332"/>
          </a:xfrm>
          <a:prstGeom prst="rect">
            <a:avLst/>
          </a:prstGeom>
          <a:noFill/>
        </p:spPr>
        <p:txBody>
          <a:bodyPr wrap="square" rtlCol="0">
            <a:spAutoFit/>
          </a:bodyPr>
          <a:lstStyle/>
          <a:p>
            <a:r>
              <a:rPr lang="en-GB"/>
              <a:t>Ref </a:t>
            </a:r>
            <a:r>
              <a:rPr lang="en-GB" err="1"/>
              <a:t>Cenex</a:t>
            </a:r>
            <a:r>
              <a:rPr lang="en-GB"/>
              <a:t> North East Scotland Fleet Review 2021 </a:t>
            </a:r>
          </a:p>
        </p:txBody>
      </p:sp>
    </p:spTree>
    <p:extLst>
      <p:ext uri="{BB962C8B-B14F-4D97-AF65-F5344CB8AC3E}">
        <p14:creationId xmlns:p14="http://schemas.microsoft.com/office/powerpoint/2010/main" val="967382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a:t>Agenda </a:t>
            </a:r>
          </a:p>
        </p:txBody>
      </p:sp>
      <p:sp>
        <p:nvSpPr>
          <p:cNvPr id="3" name="Content Placeholder 2">
            <a:extLst>
              <a:ext uri="{FF2B5EF4-FFF2-40B4-BE49-F238E27FC236}">
                <a16:creationId xmlns:a16="http://schemas.microsoft.com/office/drawing/2014/main" id="{09C70448-4EA4-45C5-AC06-A5E4A4D025A1}"/>
              </a:ext>
            </a:extLst>
          </p:cNvPr>
          <p:cNvSpPr>
            <a:spLocks noGrp="1"/>
          </p:cNvSpPr>
          <p:nvPr>
            <p:ph idx="1"/>
          </p:nvPr>
        </p:nvSpPr>
        <p:spPr/>
        <p:txBody>
          <a:bodyPr lIns="91440" tIns="45720" rIns="91440" bIns="45720" anchor="t"/>
          <a:lstStyle/>
          <a:p>
            <a:endParaRPr lang="en-GB"/>
          </a:p>
          <a:p>
            <a:r>
              <a:rPr lang="en-GB"/>
              <a:t>Scottish Government Roadmap</a:t>
            </a:r>
          </a:p>
          <a:p>
            <a:r>
              <a:rPr lang="en-GB"/>
              <a:t>Highland Council Fleet </a:t>
            </a:r>
          </a:p>
          <a:p>
            <a:r>
              <a:rPr lang="en-GB"/>
              <a:t>Highland Council Sustainable Travel Strategy </a:t>
            </a:r>
          </a:p>
          <a:p>
            <a:r>
              <a:rPr lang="en-GB"/>
              <a:t>Progress to Date with Key Activities</a:t>
            </a:r>
          </a:p>
          <a:p>
            <a:r>
              <a:rPr lang="en-GB"/>
              <a:t>Challenges</a:t>
            </a:r>
            <a:endParaRPr lang="en-GB">
              <a:cs typeface="Calibri"/>
            </a:endParaRPr>
          </a:p>
          <a:p>
            <a:endParaRPr lang="en-GB"/>
          </a:p>
        </p:txBody>
      </p:sp>
    </p:spTree>
    <p:extLst>
      <p:ext uri="{BB962C8B-B14F-4D97-AF65-F5344CB8AC3E}">
        <p14:creationId xmlns:p14="http://schemas.microsoft.com/office/powerpoint/2010/main" val="4099079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36CD3-E98D-4F39-A82A-882F969922A2}"/>
              </a:ext>
            </a:extLst>
          </p:cNvPr>
          <p:cNvSpPr>
            <a:spLocks noGrp="1"/>
          </p:cNvSpPr>
          <p:nvPr>
            <p:ph type="title"/>
          </p:nvPr>
        </p:nvSpPr>
        <p:spPr/>
        <p:txBody>
          <a:bodyPr/>
          <a:lstStyle/>
          <a:p>
            <a:r>
              <a:rPr lang="en-GB"/>
              <a:t>Hydrogen Vehicle Technology Roadmap</a:t>
            </a:r>
          </a:p>
        </p:txBody>
      </p:sp>
      <p:sp>
        <p:nvSpPr>
          <p:cNvPr id="4" name="Content Placeholder 3">
            <a:extLst>
              <a:ext uri="{FF2B5EF4-FFF2-40B4-BE49-F238E27FC236}">
                <a16:creationId xmlns:a16="http://schemas.microsoft.com/office/drawing/2014/main" id="{0CD8969B-D15E-4E3B-A063-50A198742315}"/>
              </a:ext>
            </a:extLst>
          </p:cNvPr>
          <p:cNvSpPr>
            <a:spLocks noGrp="1"/>
          </p:cNvSpPr>
          <p:nvPr>
            <p:ph idx="1"/>
          </p:nvPr>
        </p:nvSpPr>
        <p:spPr/>
        <p:txBody>
          <a:bodyPr/>
          <a:lstStyle/>
          <a:p>
            <a:endParaRPr lang="en-GB"/>
          </a:p>
        </p:txBody>
      </p:sp>
      <p:pic>
        <p:nvPicPr>
          <p:cNvPr id="7" name="Content Placeholder 5">
            <a:extLst>
              <a:ext uri="{FF2B5EF4-FFF2-40B4-BE49-F238E27FC236}">
                <a16:creationId xmlns:a16="http://schemas.microsoft.com/office/drawing/2014/main" id="{9F560E24-E319-4D7D-9AB2-4A78720B559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004" t="4629" r="-91" b="3223"/>
          <a:stretch/>
        </p:blipFill>
        <p:spPr>
          <a:xfrm>
            <a:off x="457200" y="1682470"/>
            <a:ext cx="8686800" cy="5175529"/>
          </a:xfrm>
          <a:prstGeom prst="rect">
            <a:avLst/>
          </a:prstGeom>
        </p:spPr>
      </p:pic>
      <p:sp>
        <p:nvSpPr>
          <p:cNvPr id="8" name="TextBox 7">
            <a:extLst>
              <a:ext uri="{FF2B5EF4-FFF2-40B4-BE49-F238E27FC236}">
                <a16:creationId xmlns:a16="http://schemas.microsoft.com/office/drawing/2014/main" id="{BD87B8F7-FA78-4B98-808F-C6BB0A49DE57}"/>
              </a:ext>
            </a:extLst>
          </p:cNvPr>
          <p:cNvSpPr txBox="1"/>
          <p:nvPr/>
        </p:nvSpPr>
        <p:spPr>
          <a:xfrm>
            <a:off x="611560" y="6488668"/>
            <a:ext cx="4767942" cy="369332"/>
          </a:xfrm>
          <a:prstGeom prst="rect">
            <a:avLst/>
          </a:prstGeom>
          <a:noFill/>
        </p:spPr>
        <p:txBody>
          <a:bodyPr wrap="square">
            <a:spAutoFit/>
          </a:bodyPr>
          <a:lstStyle/>
          <a:p>
            <a:r>
              <a:rPr lang="en-GB"/>
              <a:t>Ref </a:t>
            </a:r>
            <a:r>
              <a:rPr lang="en-GB" err="1"/>
              <a:t>Cenex</a:t>
            </a:r>
            <a:r>
              <a:rPr lang="en-GB"/>
              <a:t> North East Scotland Fleet Review 2021 </a:t>
            </a:r>
          </a:p>
        </p:txBody>
      </p:sp>
    </p:spTree>
    <p:extLst>
      <p:ext uri="{BB962C8B-B14F-4D97-AF65-F5344CB8AC3E}">
        <p14:creationId xmlns:p14="http://schemas.microsoft.com/office/powerpoint/2010/main" val="3032346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36CD3-E98D-4F39-A82A-882F969922A2}"/>
              </a:ext>
            </a:extLst>
          </p:cNvPr>
          <p:cNvSpPr>
            <a:spLocks noGrp="1"/>
          </p:cNvSpPr>
          <p:nvPr>
            <p:ph type="title"/>
          </p:nvPr>
        </p:nvSpPr>
        <p:spPr/>
        <p:txBody>
          <a:bodyPr/>
          <a:lstStyle/>
          <a:p>
            <a:r>
              <a:rPr lang="en-GB"/>
              <a:t>Current Vehicle Replacement Programme </a:t>
            </a:r>
          </a:p>
        </p:txBody>
      </p:sp>
      <p:graphicFrame>
        <p:nvGraphicFramePr>
          <p:cNvPr id="6" name="Content Placeholder 4">
            <a:extLst>
              <a:ext uri="{FF2B5EF4-FFF2-40B4-BE49-F238E27FC236}">
                <a16:creationId xmlns:a16="http://schemas.microsoft.com/office/drawing/2014/main" id="{801878A6-B1F6-4457-A3F8-88289F0357A4}"/>
              </a:ext>
            </a:extLst>
          </p:cNvPr>
          <p:cNvGraphicFramePr>
            <a:graphicFrameLocks noGrp="1"/>
          </p:cNvGraphicFramePr>
          <p:nvPr>
            <p:ph idx="1"/>
            <p:extLst>
              <p:ext uri="{D42A27DB-BD31-4B8C-83A1-F6EECF244321}">
                <p14:modId xmlns:p14="http://schemas.microsoft.com/office/powerpoint/2010/main" val="1945810254"/>
              </p:ext>
            </p:extLst>
          </p:nvPr>
        </p:nvGraphicFramePr>
        <p:xfrm>
          <a:off x="480769" y="2060848"/>
          <a:ext cx="8222538" cy="3851823"/>
        </p:xfrm>
        <a:graphic>
          <a:graphicData uri="http://schemas.openxmlformats.org/drawingml/2006/table">
            <a:tbl>
              <a:tblPr firstRow="1" firstCol="1" bandRow="1">
                <a:tableStyleId>{5C22544A-7EE6-4342-B048-85BDC9FD1C3A}</a:tableStyleId>
              </a:tblPr>
              <a:tblGrid>
                <a:gridCol w="1152000">
                  <a:extLst>
                    <a:ext uri="{9D8B030D-6E8A-4147-A177-3AD203B41FA5}">
                      <a16:colId xmlns:a16="http://schemas.microsoft.com/office/drawing/2014/main" val="1689896977"/>
                    </a:ext>
                  </a:extLst>
                </a:gridCol>
                <a:gridCol w="707236">
                  <a:extLst>
                    <a:ext uri="{9D8B030D-6E8A-4147-A177-3AD203B41FA5}">
                      <a16:colId xmlns:a16="http://schemas.microsoft.com/office/drawing/2014/main" val="313789910"/>
                    </a:ext>
                  </a:extLst>
                </a:gridCol>
                <a:gridCol w="707236">
                  <a:extLst>
                    <a:ext uri="{9D8B030D-6E8A-4147-A177-3AD203B41FA5}">
                      <a16:colId xmlns:a16="http://schemas.microsoft.com/office/drawing/2014/main" val="1915972051"/>
                    </a:ext>
                  </a:extLst>
                </a:gridCol>
                <a:gridCol w="706325">
                  <a:extLst>
                    <a:ext uri="{9D8B030D-6E8A-4147-A177-3AD203B41FA5}">
                      <a16:colId xmlns:a16="http://schemas.microsoft.com/office/drawing/2014/main" val="3213960105"/>
                    </a:ext>
                  </a:extLst>
                </a:gridCol>
                <a:gridCol w="707236">
                  <a:extLst>
                    <a:ext uri="{9D8B030D-6E8A-4147-A177-3AD203B41FA5}">
                      <a16:colId xmlns:a16="http://schemas.microsoft.com/office/drawing/2014/main" val="186418974"/>
                    </a:ext>
                  </a:extLst>
                </a:gridCol>
                <a:gridCol w="707236">
                  <a:extLst>
                    <a:ext uri="{9D8B030D-6E8A-4147-A177-3AD203B41FA5}">
                      <a16:colId xmlns:a16="http://schemas.microsoft.com/office/drawing/2014/main" val="3749606158"/>
                    </a:ext>
                  </a:extLst>
                </a:gridCol>
                <a:gridCol w="707236">
                  <a:extLst>
                    <a:ext uri="{9D8B030D-6E8A-4147-A177-3AD203B41FA5}">
                      <a16:colId xmlns:a16="http://schemas.microsoft.com/office/drawing/2014/main" val="753713009"/>
                    </a:ext>
                  </a:extLst>
                </a:gridCol>
                <a:gridCol w="706325">
                  <a:extLst>
                    <a:ext uri="{9D8B030D-6E8A-4147-A177-3AD203B41FA5}">
                      <a16:colId xmlns:a16="http://schemas.microsoft.com/office/drawing/2014/main" val="1258878245"/>
                    </a:ext>
                  </a:extLst>
                </a:gridCol>
                <a:gridCol w="707236">
                  <a:extLst>
                    <a:ext uri="{9D8B030D-6E8A-4147-A177-3AD203B41FA5}">
                      <a16:colId xmlns:a16="http://schemas.microsoft.com/office/drawing/2014/main" val="3510246537"/>
                    </a:ext>
                  </a:extLst>
                </a:gridCol>
                <a:gridCol w="707236">
                  <a:extLst>
                    <a:ext uri="{9D8B030D-6E8A-4147-A177-3AD203B41FA5}">
                      <a16:colId xmlns:a16="http://schemas.microsoft.com/office/drawing/2014/main" val="3203748376"/>
                    </a:ext>
                  </a:extLst>
                </a:gridCol>
                <a:gridCol w="707236">
                  <a:extLst>
                    <a:ext uri="{9D8B030D-6E8A-4147-A177-3AD203B41FA5}">
                      <a16:colId xmlns:a16="http://schemas.microsoft.com/office/drawing/2014/main" val="2086354180"/>
                    </a:ext>
                  </a:extLst>
                </a:gridCol>
              </a:tblGrid>
              <a:tr h="540000">
                <a:tc>
                  <a:txBody>
                    <a:bodyPr/>
                    <a:lstStyle/>
                    <a:p>
                      <a:pPr>
                        <a:lnSpc>
                          <a:spcPct val="107000"/>
                        </a:lnSpc>
                        <a:spcAft>
                          <a:spcPts val="800"/>
                        </a:spcAft>
                      </a:pPr>
                      <a:r>
                        <a:rPr lang="en-GB" sz="1600">
                          <a:effectLst/>
                        </a:rPr>
                        <a:t> </a:t>
                      </a:r>
                    </a:p>
                    <a:p>
                      <a:pPr>
                        <a:lnSpc>
                          <a:spcPct val="107000"/>
                        </a:lnSpc>
                        <a:spcAft>
                          <a:spcPts val="80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a:effectLst/>
                        </a:rPr>
                        <a:t>&lt;2021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2022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2023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2024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2025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2026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2027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2028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2029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a:effectLst/>
                        </a:rPr>
                        <a:t>&gt;2030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10408423"/>
                  </a:ext>
                </a:extLst>
              </a:tr>
              <a:tr h="540000">
                <a:tc>
                  <a:txBody>
                    <a:bodyPr/>
                    <a:lstStyle/>
                    <a:p>
                      <a:pPr>
                        <a:lnSpc>
                          <a:spcPct val="107000"/>
                        </a:lnSpc>
                        <a:spcAft>
                          <a:spcPts val="800"/>
                        </a:spcAft>
                      </a:pPr>
                      <a:r>
                        <a:rPr lang="en-GB" sz="1600">
                          <a:effectLst/>
                        </a:rPr>
                        <a:t>Car</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a:effectLst/>
                        </a:rPr>
                        <a:t>4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18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37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35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13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067007739"/>
                  </a:ext>
                </a:extLst>
              </a:tr>
              <a:tr h="540000">
                <a:tc>
                  <a:txBody>
                    <a:bodyPr/>
                    <a:lstStyle/>
                    <a:p>
                      <a:pPr>
                        <a:lnSpc>
                          <a:spcPct val="107000"/>
                        </a:lnSpc>
                        <a:spcAft>
                          <a:spcPts val="800"/>
                        </a:spcAft>
                      </a:pPr>
                      <a:r>
                        <a:rPr lang="en-GB" sz="1600">
                          <a:effectLst/>
                        </a:rPr>
                        <a:t>Light Fleet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a:effectLst/>
                        </a:rPr>
                        <a:t>13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222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49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188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129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62734128"/>
                  </a:ext>
                </a:extLst>
              </a:tr>
              <a:tr h="540000">
                <a:tc>
                  <a:txBody>
                    <a:bodyPr/>
                    <a:lstStyle/>
                    <a:p>
                      <a:pPr>
                        <a:lnSpc>
                          <a:spcPct val="107000"/>
                        </a:lnSpc>
                        <a:spcAft>
                          <a:spcPts val="800"/>
                        </a:spcAft>
                      </a:pPr>
                      <a:r>
                        <a:rPr lang="en-GB" sz="1600">
                          <a:effectLst/>
                        </a:rPr>
                        <a:t>RCVs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a:effectLst/>
                        </a:rPr>
                        <a:t>24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11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75787514"/>
                  </a:ext>
                </a:extLst>
              </a:tr>
              <a:tr h="540000">
                <a:tc>
                  <a:txBody>
                    <a:bodyPr/>
                    <a:lstStyle/>
                    <a:p>
                      <a:pPr>
                        <a:lnSpc>
                          <a:spcPct val="107000"/>
                        </a:lnSpc>
                        <a:spcAft>
                          <a:spcPts val="800"/>
                        </a:spcAft>
                      </a:pPr>
                      <a:r>
                        <a:rPr lang="en-GB" sz="1600">
                          <a:effectLst/>
                        </a:rPr>
                        <a:t>Heavy Fleet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a:effectLst/>
                        </a:rPr>
                        <a:t>22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14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22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26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31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32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38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24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24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17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23583004"/>
                  </a:ext>
                </a:extLst>
              </a:tr>
              <a:tr h="540000">
                <a:tc>
                  <a:txBody>
                    <a:bodyPr/>
                    <a:lstStyle/>
                    <a:p>
                      <a:pPr>
                        <a:lnSpc>
                          <a:spcPct val="107000"/>
                        </a:lnSpc>
                        <a:spcAft>
                          <a:spcPts val="800"/>
                        </a:spcAft>
                      </a:pPr>
                      <a:r>
                        <a:rPr lang="en-GB" sz="1600">
                          <a:effectLst/>
                        </a:rPr>
                        <a:t>Other Plant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a:effectLst/>
                        </a:rPr>
                        <a:t>61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18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19651569"/>
                  </a:ext>
                </a:extLst>
              </a:tr>
              <a:tr h="540000">
                <a:tc>
                  <a:txBody>
                    <a:bodyPr/>
                    <a:lstStyle/>
                    <a:p>
                      <a:pPr>
                        <a:lnSpc>
                          <a:spcPct val="107000"/>
                        </a:lnSpc>
                        <a:spcAft>
                          <a:spcPts val="800"/>
                        </a:spcAft>
                      </a:pPr>
                      <a:r>
                        <a:rPr lang="en-GB" sz="1600">
                          <a:effectLst/>
                        </a:rPr>
                        <a:t>Total</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a:effectLst/>
                        </a:rPr>
                        <a:t>124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259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126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259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189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50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55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37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36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23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21111126"/>
                  </a:ext>
                </a:extLst>
              </a:tr>
            </a:tbl>
          </a:graphicData>
        </a:graphic>
      </p:graphicFrame>
    </p:spTree>
    <p:extLst>
      <p:ext uri="{BB962C8B-B14F-4D97-AF65-F5344CB8AC3E}">
        <p14:creationId xmlns:p14="http://schemas.microsoft.com/office/powerpoint/2010/main" val="2721427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36CD3-E98D-4F39-A82A-882F969922A2}"/>
              </a:ext>
            </a:extLst>
          </p:cNvPr>
          <p:cNvSpPr>
            <a:spLocks noGrp="1"/>
          </p:cNvSpPr>
          <p:nvPr>
            <p:ph type="title"/>
          </p:nvPr>
        </p:nvSpPr>
        <p:spPr/>
        <p:txBody>
          <a:bodyPr/>
          <a:lstStyle/>
          <a:p>
            <a:r>
              <a:rPr lang="en-GB"/>
              <a:t>Highland Council Fleet </a:t>
            </a:r>
          </a:p>
        </p:txBody>
      </p:sp>
      <p:graphicFrame>
        <p:nvGraphicFramePr>
          <p:cNvPr id="5" name="Content Placeholder 4">
            <a:extLst>
              <a:ext uri="{FF2B5EF4-FFF2-40B4-BE49-F238E27FC236}">
                <a16:creationId xmlns:a16="http://schemas.microsoft.com/office/drawing/2014/main" id="{F8843C3E-23C3-4616-B423-AAB41AC43EF2}"/>
              </a:ext>
            </a:extLst>
          </p:cNvPr>
          <p:cNvGraphicFramePr>
            <a:graphicFrameLocks noGrp="1"/>
          </p:cNvGraphicFramePr>
          <p:nvPr>
            <p:ph idx="1"/>
            <p:extLst>
              <p:ext uri="{D42A27DB-BD31-4B8C-83A1-F6EECF244321}">
                <p14:modId xmlns:p14="http://schemas.microsoft.com/office/powerpoint/2010/main" val="130747414"/>
              </p:ext>
            </p:extLst>
          </p:nvPr>
        </p:nvGraphicFramePr>
        <p:xfrm>
          <a:off x="457200" y="1700808"/>
          <a:ext cx="8229602" cy="4464496"/>
        </p:xfrm>
        <a:graphic>
          <a:graphicData uri="http://schemas.openxmlformats.org/drawingml/2006/table">
            <a:tbl>
              <a:tblPr firstRow="1" firstCol="1" bandRow="1">
                <a:tableStyleId>{5C22544A-7EE6-4342-B048-85BDC9FD1C3A}</a:tableStyleId>
              </a:tblPr>
              <a:tblGrid>
                <a:gridCol w="1758837">
                  <a:extLst>
                    <a:ext uri="{9D8B030D-6E8A-4147-A177-3AD203B41FA5}">
                      <a16:colId xmlns:a16="http://schemas.microsoft.com/office/drawing/2014/main" val="628282614"/>
                    </a:ext>
                  </a:extLst>
                </a:gridCol>
                <a:gridCol w="794831">
                  <a:extLst>
                    <a:ext uri="{9D8B030D-6E8A-4147-A177-3AD203B41FA5}">
                      <a16:colId xmlns:a16="http://schemas.microsoft.com/office/drawing/2014/main" val="91598195"/>
                    </a:ext>
                  </a:extLst>
                </a:gridCol>
                <a:gridCol w="794831">
                  <a:extLst>
                    <a:ext uri="{9D8B030D-6E8A-4147-A177-3AD203B41FA5}">
                      <a16:colId xmlns:a16="http://schemas.microsoft.com/office/drawing/2014/main" val="3453201889"/>
                    </a:ext>
                  </a:extLst>
                </a:gridCol>
                <a:gridCol w="1248305">
                  <a:extLst>
                    <a:ext uri="{9D8B030D-6E8A-4147-A177-3AD203B41FA5}">
                      <a16:colId xmlns:a16="http://schemas.microsoft.com/office/drawing/2014/main" val="697610081"/>
                    </a:ext>
                  </a:extLst>
                </a:gridCol>
                <a:gridCol w="1248305">
                  <a:extLst>
                    <a:ext uri="{9D8B030D-6E8A-4147-A177-3AD203B41FA5}">
                      <a16:colId xmlns:a16="http://schemas.microsoft.com/office/drawing/2014/main" val="3079110488"/>
                    </a:ext>
                  </a:extLst>
                </a:gridCol>
                <a:gridCol w="794831">
                  <a:extLst>
                    <a:ext uri="{9D8B030D-6E8A-4147-A177-3AD203B41FA5}">
                      <a16:colId xmlns:a16="http://schemas.microsoft.com/office/drawing/2014/main" val="279381227"/>
                    </a:ext>
                  </a:extLst>
                </a:gridCol>
                <a:gridCol w="794831">
                  <a:extLst>
                    <a:ext uri="{9D8B030D-6E8A-4147-A177-3AD203B41FA5}">
                      <a16:colId xmlns:a16="http://schemas.microsoft.com/office/drawing/2014/main" val="1846033624"/>
                    </a:ext>
                  </a:extLst>
                </a:gridCol>
                <a:gridCol w="794831">
                  <a:extLst>
                    <a:ext uri="{9D8B030D-6E8A-4147-A177-3AD203B41FA5}">
                      <a16:colId xmlns:a16="http://schemas.microsoft.com/office/drawing/2014/main" val="2899352587"/>
                    </a:ext>
                  </a:extLst>
                </a:gridCol>
              </a:tblGrid>
              <a:tr h="1080120">
                <a:tc>
                  <a:txBody>
                    <a:bodyPr/>
                    <a:lstStyle/>
                    <a:p>
                      <a:pPr>
                        <a:lnSpc>
                          <a:spcPct val="107000"/>
                        </a:lnSpc>
                        <a:spcAft>
                          <a:spcPts val="800"/>
                        </a:spcAft>
                      </a:pPr>
                      <a:r>
                        <a:rPr lang="en-GB" sz="1600">
                          <a:effectLst/>
                        </a:rPr>
                        <a:t>Vehicle Type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71755" marR="71755">
                        <a:lnSpc>
                          <a:spcPct val="107000"/>
                        </a:lnSpc>
                        <a:spcAft>
                          <a:spcPts val="800"/>
                        </a:spcAft>
                      </a:pPr>
                      <a:r>
                        <a:rPr lang="en-GB" sz="1600">
                          <a:effectLst/>
                        </a:rPr>
                        <a:t>No. Vehicles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marL="71755" marR="71755" algn="ctr">
                        <a:lnSpc>
                          <a:spcPct val="107000"/>
                        </a:lnSpc>
                        <a:spcAft>
                          <a:spcPts val="800"/>
                        </a:spcAft>
                      </a:pPr>
                      <a:r>
                        <a:rPr lang="en-GB" sz="1600">
                          <a:effectLst/>
                        </a:rPr>
                        <a:t>No. ULEV EV/hybrid)</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marL="71755" marR="71755">
                        <a:lnSpc>
                          <a:spcPct val="107000"/>
                        </a:lnSpc>
                        <a:spcAft>
                          <a:spcPts val="800"/>
                        </a:spcAft>
                      </a:pPr>
                      <a:r>
                        <a:rPr lang="en-GB" sz="1600">
                          <a:effectLst/>
                        </a:rPr>
                        <a:t>Annual mileage (miles)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marL="71755" marR="71755">
                        <a:lnSpc>
                          <a:spcPct val="107000"/>
                        </a:lnSpc>
                        <a:spcAft>
                          <a:spcPts val="800"/>
                        </a:spcAft>
                      </a:pPr>
                      <a:r>
                        <a:rPr lang="en-GB" sz="1600">
                          <a:effectLst/>
                        </a:rPr>
                        <a:t>Annual Emissions (tCO2e)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marL="71755" marR="71755">
                        <a:lnSpc>
                          <a:spcPct val="107000"/>
                        </a:lnSpc>
                        <a:spcAft>
                          <a:spcPts val="800"/>
                        </a:spcAft>
                      </a:pPr>
                      <a:r>
                        <a:rPr lang="en-GB" sz="1600">
                          <a:effectLst/>
                        </a:rPr>
                        <a:t>% Number</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marL="71755" marR="71755">
                        <a:lnSpc>
                          <a:spcPct val="107000"/>
                        </a:lnSpc>
                        <a:spcAft>
                          <a:spcPts val="800"/>
                        </a:spcAft>
                      </a:pPr>
                      <a:r>
                        <a:rPr lang="en-GB" sz="1600">
                          <a:effectLst/>
                        </a:rPr>
                        <a:t>% Mileage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marL="71755" marR="71755">
                        <a:lnSpc>
                          <a:spcPct val="107000"/>
                        </a:lnSpc>
                        <a:spcAft>
                          <a:spcPts val="800"/>
                        </a:spcAft>
                      </a:pPr>
                      <a:r>
                        <a:rPr lang="en-GB" sz="1600">
                          <a:effectLst/>
                        </a:rPr>
                        <a:t>% Emissions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extLst>
                  <a:ext uri="{0D108BD9-81ED-4DB2-BD59-A6C34878D82A}">
                    <a16:rowId xmlns:a16="http://schemas.microsoft.com/office/drawing/2014/main" val="3928706701"/>
                  </a:ext>
                </a:extLst>
              </a:tr>
              <a:tr h="461437">
                <a:tc>
                  <a:txBody>
                    <a:bodyPr/>
                    <a:lstStyle/>
                    <a:p>
                      <a:pPr>
                        <a:lnSpc>
                          <a:spcPct val="107000"/>
                        </a:lnSpc>
                        <a:spcAft>
                          <a:spcPts val="800"/>
                        </a:spcAft>
                      </a:pPr>
                      <a:r>
                        <a:rPr lang="en-GB" sz="1600">
                          <a:effectLst/>
                        </a:rPr>
                        <a:t>Light Fleet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582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29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5,566,800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2,335,200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50%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57%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35%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3077221"/>
                  </a:ext>
                </a:extLst>
              </a:tr>
              <a:tr h="461437">
                <a:tc>
                  <a:txBody>
                    <a:bodyPr/>
                    <a:lstStyle/>
                    <a:p>
                      <a:pPr>
                        <a:lnSpc>
                          <a:spcPct val="107000"/>
                        </a:lnSpc>
                        <a:spcAft>
                          <a:spcPts val="800"/>
                        </a:spcAft>
                      </a:pPr>
                      <a:r>
                        <a:rPr lang="en-GB" sz="1600">
                          <a:effectLst/>
                        </a:rPr>
                        <a:t>Heavy Fleet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250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1,921,200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2,398,000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22%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20%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35%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82388548"/>
                  </a:ext>
                </a:extLst>
              </a:tr>
              <a:tr h="461437">
                <a:tc>
                  <a:txBody>
                    <a:bodyPr/>
                    <a:lstStyle/>
                    <a:p>
                      <a:pPr>
                        <a:lnSpc>
                          <a:spcPct val="107000"/>
                        </a:lnSpc>
                        <a:spcAft>
                          <a:spcPts val="800"/>
                        </a:spcAft>
                      </a:pPr>
                      <a:r>
                        <a:rPr lang="en-GB" sz="1600">
                          <a:effectLst/>
                        </a:rPr>
                        <a:t>RCVs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77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1,027,400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1,525,700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11%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22%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20187725"/>
                  </a:ext>
                </a:extLst>
              </a:tr>
              <a:tr h="461437">
                <a:tc>
                  <a:txBody>
                    <a:bodyPr/>
                    <a:lstStyle/>
                    <a:p>
                      <a:pPr>
                        <a:lnSpc>
                          <a:spcPct val="107000"/>
                        </a:lnSpc>
                        <a:spcAft>
                          <a:spcPts val="800"/>
                        </a:spcAft>
                      </a:pPr>
                      <a:r>
                        <a:rPr lang="en-GB" sz="1600">
                          <a:effectLst/>
                        </a:rPr>
                        <a:t>Other Plant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109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213,200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319,600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68849036"/>
                  </a:ext>
                </a:extLst>
              </a:tr>
              <a:tr h="461437">
                <a:tc>
                  <a:txBody>
                    <a:bodyPr/>
                    <a:lstStyle/>
                    <a:p>
                      <a:pPr>
                        <a:lnSpc>
                          <a:spcPct val="107000"/>
                        </a:lnSpc>
                        <a:spcAft>
                          <a:spcPts val="800"/>
                        </a:spcAft>
                      </a:pPr>
                      <a:r>
                        <a:rPr lang="en-GB" sz="1600">
                          <a:effectLst/>
                        </a:rPr>
                        <a:t>Car</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109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72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787,100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150,500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2129900"/>
                  </a:ext>
                </a:extLst>
              </a:tr>
              <a:tr h="461437">
                <a:tc>
                  <a:txBody>
                    <a:bodyPr/>
                    <a:lstStyle/>
                    <a:p>
                      <a:pPr>
                        <a:lnSpc>
                          <a:spcPct val="107000"/>
                        </a:lnSpc>
                        <a:spcAft>
                          <a:spcPts val="800"/>
                        </a:spcAft>
                      </a:pPr>
                      <a:r>
                        <a:rPr lang="en-GB" sz="1600">
                          <a:effectLst/>
                        </a:rPr>
                        <a:t>Minibuses &lt;14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31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238,600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101,900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8166538"/>
                  </a:ext>
                </a:extLst>
              </a:tr>
              <a:tr h="615754">
                <a:tc>
                  <a:txBody>
                    <a:bodyPr/>
                    <a:lstStyle/>
                    <a:p>
                      <a:pPr>
                        <a:lnSpc>
                          <a:spcPct val="107000"/>
                        </a:lnSpc>
                        <a:spcAft>
                          <a:spcPts val="800"/>
                        </a:spcAft>
                      </a:pPr>
                      <a:r>
                        <a:rPr lang="en-GB" sz="1600" b="1">
                          <a:effectLst/>
                        </a:rPr>
                        <a:t>Total</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b="1">
                          <a:effectLst/>
                        </a:rPr>
                        <a:t>1158</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b="1">
                          <a:effectLst/>
                        </a:rPr>
                        <a:t>103</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b="1">
                          <a:effectLst/>
                        </a:rPr>
                        <a:t>9,754,300</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b="1">
                          <a:effectLst/>
                        </a:rPr>
                        <a:t>6,830,900</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b="1">
                          <a:effectLst/>
                        </a:rPr>
                        <a:t>100%</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b="1">
                          <a:effectLst/>
                        </a:rPr>
                        <a:t>100%</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b="1">
                          <a:effectLst/>
                        </a:rPr>
                        <a:t>100%</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56976071"/>
                  </a:ext>
                </a:extLst>
              </a:tr>
            </a:tbl>
          </a:graphicData>
        </a:graphic>
      </p:graphicFrame>
    </p:spTree>
    <p:extLst>
      <p:ext uri="{BB962C8B-B14F-4D97-AF65-F5344CB8AC3E}">
        <p14:creationId xmlns:p14="http://schemas.microsoft.com/office/powerpoint/2010/main" val="276606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46CCD-FFA9-41AF-8F80-79B48E8064B8}"/>
              </a:ext>
            </a:extLst>
          </p:cNvPr>
          <p:cNvSpPr>
            <a:spLocks noGrp="1"/>
          </p:cNvSpPr>
          <p:nvPr>
            <p:ph type="title"/>
          </p:nvPr>
        </p:nvSpPr>
        <p:spPr/>
        <p:txBody>
          <a:bodyPr/>
          <a:lstStyle/>
          <a:p>
            <a:r>
              <a:rPr lang="en-GB"/>
              <a:t>Summary and Next Steps</a:t>
            </a:r>
          </a:p>
        </p:txBody>
      </p:sp>
      <p:sp>
        <p:nvSpPr>
          <p:cNvPr id="3" name="Content Placeholder 2">
            <a:extLst>
              <a:ext uri="{FF2B5EF4-FFF2-40B4-BE49-F238E27FC236}">
                <a16:creationId xmlns:a16="http://schemas.microsoft.com/office/drawing/2014/main" id="{466F18CC-C437-4DF3-A3A4-326B80DCCDFF}"/>
              </a:ext>
            </a:extLst>
          </p:cNvPr>
          <p:cNvSpPr>
            <a:spLocks noGrp="1"/>
          </p:cNvSpPr>
          <p:nvPr>
            <p:ph idx="1"/>
          </p:nvPr>
        </p:nvSpPr>
        <p:spPr/>
        <p:txBody>
          <a:bodyPr/>
          <a:lstStyle/>
          <a:p>
            <a:pPr marL="342900" indent="-342900">
              <a:buFont typeface="Arial" panose="020B0604020202020204" pitchFamily="34" charset="0"/>
              <a:buChar char="•"/>
            </a:pPr>
            <a:r>
              <a:rPr lang="en-GB" sz="2800"/>
              <a:t>No ‘big bang’ approach to reducing staff travel cost and emissions</a:t>
            </a:r>
          </a:p>
          <a:p>
            <a:pPr marL="342900" indent="-342900">
              <a:buFont typeface="Arial" panose="020B0604020202020204" pitchFamily="34" charset="0"/>
              <a:buChar char="•"/>
            </a:pPr>
            <a:r>
              <a:rPr lang="en-GB" sz="2800"/>
              <a:t>Services to develop new ways of working </a:t>
            </a:r>
          </a:p>
          <a:p>
            <a:pPr marL="342900" indent="-342900">
              <a:buFont typeface="Arial" panose="020B0604020202020204" pitchFamily="34" charset="0"/>
              <a:buChar char="•"/>
            </a:pPr>
            <a:r>
              <a:rPr lang="en-GB" sz="2800"/>
              <a:t>Funding required to progress </a:t>
            </a:r>
          </a:p>
          <a:p>
            <a:pPr marL="342900" indent="-342900">
              <a:buFont typeface="Arial" panose="020B0604020202020204" pitchFamily="34" charset="0"/>
              <a:buChar char="•"/>
            </a:pPr>
            <a:r>
              <a:rPr lang="en-GB" sz="2800"/>
              <a:t>Sustainable Business Travel Strategy will provide a framework for going forward</a:t>
            </a:r>
          </a:p>
          <a:p>
            <a:pPr marL="342900" indent="-342900">
              <a:buFont typeface="Arial" panose="020B0604020202020204" pitchFamily="34" charset="0"/>
              <a:buChar char="•"/>
            </a:pPr>
            <a:endParaRPr lang="en-GB"/>
          </a:p>
          <a:p>
            <a:endParaRPr lang="en-GB"/>
          </a:p>
        </p:txBody>
      </p:sp>
    </p:spTree>
    <p:extLst>
      <p:ext uri="{BB962C8B-B14F-4D97-AF65-F5344CB8AC3E}">
        <p14:creationId xmlns:p14="http://schemas.microsoft.com/office/powerpoint/2010/main" val="46744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AC8B5-848A-4FB2-B84F-3C1911FCEC57}"/>
              </a:ext>
            </a:extLst>
          </p:cNvPr>
          <p:cNvSpPr>
            <a:spLocks noGrp="1"/>
          </p:cNvSpPr>
          <p:nvPr>
            <p:ph type="title"/>
          </p:nvPr>
        </p:nvSpPr>
        <p:spPr>
          <a:xfrm>
            <a:off x="-180528" y="274638"/>
            <a:ext cx="9937104" cy="1210146"/>
          </a:xfrm>
        </p:spPr>
        <p:txBody>
          <a:bodyPr/>
          <a:lstStyle/>
          <a:p>
            <a:r>
              <a:rPr lang="en-GB"/>
              <a:t>Scottish Government</a:t>
            </a:r>
            <a:br>
              <a:rPr lang="en-GB"/>
            </a:br>
            <a:r>
              <a:rPr lang="en-GB"/>
              <a:t> Roadmap </a:t>
            </a:r>
          </a:p>
        </p:txBody>
      </p:sp>
      <p:sp>
        <p:nvSpPr>
          <p:cNvPr id="8" name="Content Placeholder 2">
            <a:extLst>
              <a:ext uri="{FF2B5EF4-FFF2-40B4-BE49-F238E27FC236}">
                <a16:creationId xmlns:a16="http://schemas.microsoft.com/office/drawing/2014/main" id="{2364BB37-CC75-4BCA-AF25-36617434FCFC}"/>
              </a:ext>
            </a:extLst>
          </p:cNvPr>
          <p:cNvSpPr txBox="1">
            <a:spLocks/>
          </p:cNvSpPr>
          <p:nvPr/>
        </p:nvSpPr>
        <p:spPr>
          <a:xfrm>
            <a:off x="5868144" y="4831607"/>
            <a:ext cx="3446022" cy="1785257"/>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baseline="0">
                <a:solidFill>
                  <a:schemeClr val="tx1"/>
                </a:solidFill>
                <a:latin typeface="Ebrima" panose="02000000000000000000" pitchFamily="2" charset="0"/>
                <a:ea typeface="Ebrima" panose="02000000000000000000" pitchFamily="2" charset="0"/>
                <a:cs typeface="Ebrima" panose="02000000000000000000" pitchFamily="2"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a:p>
        </p:txBody>
      </p:sp>
      <p:pic>
        <p:nvPicPr>
          <p:cNvPr id="7" name="Picture 6" descr="A picture containing timeline&#10;&#10;Description automatically generated">
            <a:extLst>
              <a:ext uri="{FF2B5EF4-FFF2-40B4-BE49-F238E27FC236}">
                <a16:creationId xmlns:a16="http://schemas.microsoft.com/office/drawing/2014/main" id="{17B9F263-9660-4967-B172-4F798BF0E758}"/>
              </a:ext>
            </a:extLst>
          </p:cNvPr>
          <p:cNvPicPr>
            <a:picLocks noChangeAspect="1"/>
          </p:cNvPicPr>
          <p:nvPr/>
        </p:nvPicPr>
        <p:blipFill rotWithShape="1">
          <a:blip r:embed="rId3">
            <a:extLst>
              <a:ext uri="{28A0092B-C50C-407E-A947-70E740481C1C}">
                <a14:useLocalDpi xmlns:a14="http://schemas.microsoft.com/office/drawing/2010/main" val="0"/>
              </a:ext>
            </a:extLst>
          </a:blip>
          <a:srcRect t="11018" b="15927"/>
          <a:stretch/>
        </p:blipFill>
        <p:spPr>
          <a:xfrm>
            <a:off x="683568" y="2261041"/>
            <a:ext cx="8007481" cy="19651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id="{8B19303F-0C71-46F6-B95F-366029E151BA}"/>
              </a:ext>
            </a:extLst>
          </p:cNvPr>
          <p:cNvSpPr txBox="1"/>
          <p:nvPr/>
        </p:nvSpPr>
        <p:spPr>
          <a:xfrm>
            <a:off x="611560" y="4278833"/>
            <a:ext cx="6546037" cy="276999"/>
          </a:xfrm>
          <a:prstGeom prst="rect">
            <a:avLst/>
          </a:prstGeom>
          <a:noFill/>
        </p:spPr>
        <p:txBody>
          <a:bodyPr wrap="square">
            <a:spAutoFit/>
          </a:bodyPr>
          <a:lstStyle/>
          <a:p>
            <a:pPr algn="l" fontAlgn="base"/>
            <a:r>
              <a:rPr lang="en-GB" sz="1200" b="0" i="1">
                <a:solidFill>
                  <a:schemeClr val="tx2"/>
                </a:solidFill>
                <a:effectLst/>
                <a:latin typeface="Gill Sans W01"/>
              </a:rPr>
              <a:t>Transport Scotland: Mission Zero for Transport - Zero Emission Vehicle targets</a:t>
            </a:r>
          </a:p>
        </p:txBody>
      </p:sp>
      <p:sp>
        <p:nvSpPr>
          <p:cNvPr id="12" name="TextBox 11">
            <a:extLst>
              <a:ext uri="{FF2B5EF4-FFF2-40B4-BE49-F238E27FC236}">
                <a16:creationId xmlns:a16="http://schemas.microsoft.com/office/drawing/2014/main" id="{4A2A5180-269D-49F4-A2DE-FE36E52290EA}"/>
              </a:ext>
            </a:extLst>
          </p:cNvPr>
          <p:cNvSpPr txBox="1"/>
          <p:nvPr/>
        </p:nvSpPr>
        <p:spPr>
          <a:xfrm>
            <a:off x="683568" y="5555034"/>
            <a:ext cx="6546037" cy="276999"/>
          </a:xfrm>
          <a:prstGeom prst="rect">
            <a:avLst/>
          </a:prstGeom>
          <a:noFill/>
        </p:spPr>
        <p:txBody>
          <a:bodyPr wrap="square">
            <a:spAutoFit/>
          </a:bodyPr>
          <a:lstStyle/>
          <a:p>
            <a:pPr fontAlgn="base"/>
            <a:r>
              <a:rPr lang="en-GB" sz="1200" i="1">
                <a:solidFill>
                  <a:schemeClr val="tx2"/>
                </a:solidFill>
                <a:latin typeface="Gill Sans W01"/>
              </a:rPr>
              <a:t>Scotland’s Climate Change Plan update in 2020</a:t>
            </a:r>
            <a:endParaRPr lang="en-GB" sz="1200" b="0" i="1">
              <a:solidFill>
                <a:schemeClr val="tx2"/>
              </a:solidFill>
              <a:effectLst/>
              <a:latin typeface="Gill Sans W01"/>
            </a:endParaRPr>
          </a:p>
        </p:txBody>
      </p:sp>
      <p:sp>
        <p:nvSpPr>
          <p:cNvPr id="13" name="TextBox 12">
            <a:extLst>
              <a:ext uri="{FF2B5EF4-FFF2-40B4-BE49-F238E27FC236}">
                <a16:creationId xmlns:a16="http://schemas.microsoft.com/office/drawing/2014/main" id="{F1C4EB6A-C45A-4BC5-BCC2-57E0DF9FD3E8}"/>
              </a:ext>
            </a:extLst>
          </p:cNvPr>
          <p:cNvSpPr txBox="1"/>
          <p:nvPr/>
        </p:nvSpPr>
        <p:spPr>
          <a:xfrm>
            <a:off x="683568" y="4830369"/>
            <a:ext cx="8007481" cy="70788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wrap="square">
            <a:spAutoFit/>
          </a:bodyPr>
          <a:lstStyle/>
          <a:p>
            <a:r>
              <a:rPr lang="en-GB" sz="2000" b="0" i="0">
                <a:solidFill>
                  <a:srgbClr val="333333"/>
                </a:solidFill>
                <a:effectLst/>
                <a:latin typeface="+mj-lt"/>
              </a:rPr>
              <a:t>The revisions to Scotland’s 2018-2032 Climate Change Plan include a commitment </a:t>
            </a:r>
            <a:r>
              <a:rPr lang="en-GB" sz="2000" b="1" i="0">
                <a:solidFill>
                  <a:srgbClr val="333333"/>
                </a:solidFill>
                <a:effectLst/>
                <a:latin typeface="+mj-lt"/>
              </a:rPr>
              <a:t>“to reduce car kilometres by 20% by 2030”</a:t>
            </a:r>
            <a:endParaRPr lang="en-GB" sz="2000" b="1">
              <a:latin typeface="+mj-lt"/>
            </a:endParaRPr>
          </a:p>
        </p:txBody>
      </p:sp>
    </p:spTree>
    <p:extLst>
      <p:ext uri="{BB962C8B-B14F-4D97-AF65-F5344CB8AC3E}">
        <p14:creationId xmlns:p14="http://schemas.microsoft.com/office/powerpoint/2010/main" val="3563740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AC8B5-848A-4FB2-B84F-3C1911FCEC57}"/>
              </a:ext>
            </a:extLst>
          </p:cNvPr>
          <p:cNvSpPr>
            <a:spLocks noGrp="1"/>
          </p:cNvSpPr>
          <p:nvPr>
            <p:ph type="title"/>
          </p:nvPr>
        </p:nvSpPr>
        <p:spPr>
          <a:xfrm>
            <a:off x="-180528" y="274638"/>
            <a:ext cx="9937104" cy="1210146"/>
          </a:xfrm>
        </p:spPr>
        <p:txBody>
          <a:bodyPr/>
          <a:lstStyle/>
          <a:p>
            <a:r>
              <a:rPr lang="en-GB"/>
              <a:t>Scottish Government</a:t>
            </a:r>
            <a:br>
              <a:rPr lang="en-GB"/>
            </a:br>
            <a:r>
              <a:rPr lang="en-GB"/>
              <a:t> Roadmap </a:t>
            </a:r>
          </a:p>
        </p:txBody>
      </p:sp>
      <p:sp>
        <p:nvSpPr>
          <p:cNvPr id="3" name="Content Placeholder 2">
            <a:extLst>
              <a:ext uri="{FF2B5EF4-FFF2-40B4-BE49-F238E27FC236}">
                <a16:creationId xmlns:a16="http://schemas.microsoft.com/office/drawing/2014/main" id="{E9D4C390-D691-4611-A095-8B902E9170C9}"/>
              </a:ext>
            </a:extLst>
          </p:cNvPr>
          <p:cNvSpPr>
            <a:spLocks noGrp="1"/>
          </p:cNvSpPr>
          <p:nvPr>
            <p:ph idx="1"/>
          </p:nvPr>
        </p:nvSpPr>
        <p:spPr>
          <a:xfrm>
            <a:off x="527872" y="1963874"/>
            <a:ext cx="5256584" cy="1595360"/>
          </a:xfrm>
        </p:spPr>
        <p:txBody>
          <a:bodyPr lIns="91440" tIns="45720" rIns="91440" bIns="45720" anchor="t"/>
          <a:lstStyle/>
          <a:p>
            <a:r>
              <a:rPr lang="en-GB" sz="1600" b="1">
                <a:latin typeface="Ebrima"/>
                <a:ea typeface="Ebrima"/>
                <a:cs typeface="Ebrima"/>
              </a:rPr>
              <a:t>Fleet – Direct scope 1</a:t>
            </a:r>
          </a:p>
          <a:p>
            <a:r>
              <a:rPr lang="en-GB" sz="1600">
                <a:latin typeface="Ebrima"/>
                <a:ea typeface="Ebrima"/>
                <a:cs typeface="Ebrima"/>
              </a:rPr>
              <a:t>Fleet Targets Set target date for zero tailpipe emissions from fleet </a:t>
            </a:r>
            <a:r>
              <a:rPr lang="en-GB" sz="1600" b="1">
                <a:latin typeface="Ebrima"/>
                <a:ea typeface="Ebrima"/>
                <a:cs typeface="Ebrima"/>
              </a:rPr>
              <a:t>(where possible). </a:t>
            </a:r>
            <a:endParaRPr lang="en-GB" sz="1600">
              <a:solidFill>
                <a:srgbClr val="000000"/>
              </a:solidFill>
            </a:endParaRPr>
          </a:p>
        </p:txBody>
      </p:sp>
      <p:pic>
        <p:nvPicPr>
          <p:cNvPr id="5" name="Picture 4" descr="Diagram&#10;&#10;Description automatically generated">
            <a:extLst>
              <a:ext uri="{FF2B5EF4-FFF2-40B4-BE49-F238E27FC236}">
                <a16:creationId xmlns:a16="http://schemas.microsoft.com/office/drawing/2014/main" id="{A2794C0E-8F58-4308-9F45-61098A5C3B6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796136" y="1937414"/>
            <a:ext cx="1509182" cy="2075676"/>
          </a:xfrm>
          <a:prstGeom prst="rect">
            <a:avLst/>
          </a:prstGeom>
          <a:ln>
            <a:solidFill>
              <a:schemeClr val="accent1"/>
            </a:solidFill>
          </a:ln>
        </p:spPr>
      </p:pic>
      <p:pic>
        <p:nvPicPr>
          <p:cNvPr id="6" name="Picture 5" descr="Diagram&#10;&#10;Description automatically generated">
            <a:extLst>
              <a:ext uri="{FF2B5EF4-FFF2-40B4-BE49-F238E27FC236}">
                <a16:creationId xmlns:a16="http://schemas.microsoft.com/office/drawing/2014/main" id="{34A5BD7C-3931-41FC-BD75-93FA12C95B8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958068" y="4293095"/>
            <a:ext cx="1646380" cy="2107367"/>
          </a:xfrm>
          <a:prstGeom prst="rect">
            <a:avLst/>
          </a:prstGeom>
          <a:ln>
            <a:solidFill>
              <a:schemeClr val="accent1"/>
            </a:solidFill>
          </a:ln>
        </p:spPr>
      </p:pic>
      <p:sp>
        <p:nvSpPr>
          <p:cNvPr id="8" name="Content Placeholder 2">
            <a:extLst>
              <a:ext uri="{FF2B5EF4-FFF2-40B4-BE49-F238E27FC236}">
                <a16:creationId xmlns:a16="http://schemas.microsoft.com/office/drawing/2014/main" id="{2364BB37-CC75-4BCA-AF25-36617434FCFC}"/>
              </a:ext>
            </a:extLst>
          </p:cNvPr>
          <p:cNvSpPr txBox="1">
            <a:spLocks/>
          </p:cNvSpPr>
          <p:nvPr/>
        </p:nvSpPr>
        <p:spPr>
          <a:xfrm>
            <a:off x="539552" y="3933056"/>
            <a:ext cx="6192688" cy="1768854"/>
          </a:xfrm>
          <a:prstGeom prst="rect">
            <a:avLst/>
          </a:prstGeom>
        </p:spPr>
        <p:txBody>
          <a:bodyPr lIns="91440" tIns="45720" rIns="91440" bIns="45720" anchor="t"/>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baseline="0">
                <a:solidFill>
                  <a:schemeClr val="tx1"/>
                </a:solidFill>
                <a:latin typeface="Ebrima" panose="02000000000000000000" pitchFamily="2" charset="0"/>
                <a:ea typeface="Ebrima" panose="02000000000000000000" pitchFamily="2" charset="0"/>
                <a:cs typeface="Ebrima" panose="02000000000000000000" pitchFamily="2"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b="1">
                <a:latin typeface="Ebrima"/>
                <a:ea typeface="Ebrima"/>
                <a:cs typeface="Ebrima"/>
              </a:rPr>
              <a:t>Business Travel – Indirect scope 3</a:t>
            </a:r>
          </a:p>
          <a:p>
            <a:pPr>
              <a:defRPr/>
            </a:pPr>
            <a:r>
              <a:rPr lang="en-GB" sz="1600">
                <a:latin typeface="Ebrima"/>
                <a:ea typeface="Ebrima"/>
                <a:cs typeface="Ebrima"/>
              </a:rPr>
              <a:t>Business travel is all travel required for business purposes that is taken in vehicles that are not owned or leased by the organisation. For example, use of private cars, trains or air travel. Emissions from business travel are indirect emissions and therefore public bodies must have a target to reduce these as quickly as possible in line with any transport mode dependant policies and in keeping with Scotland’s net zero commitments. </a:t>
            </a:r>
            <a:endParaRPr lang="en-GB" sz="1600"/>
          </a:p>
        </p:txBody>
      </p:sp>
      <p:pic>
        <p:nvPicPr>
          <p:cNvPr id="9" name="Picture 8" descr="Diagram&#10;&#10;Description automatically generated">
            <a:extLst>
              <a:ext uri="{FF2B5EF4-FFF2-40B4-BE49-F238E27FC236}">
                <a16:creationId xmlns:a16="http://schemas.microsoft.com/office/drawing/2014/main" id="{8F9FD7E0-3A98-41BF-80E1-63C1ADAC777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571194" y="1929388"/>
            <a:ext cx="1413786" cy="2075676"/>
          </a:xfrm>
          <a:prstGeom prst="rect">
            <a:avLst/>
          </a:prstGeom>
          <a:ln>
            <a:solidFill>
              <a:schemeClr val="accent1"/>
            </a:solidFill>
          </a:ln>
        </p:spPr>
      </p:pic>
    </p:spTree>
    <p:extLst>
      <p:ext uri="{BB962C8B-B14F-4D97-AF65-F5344CB8AC3E}">
        <p14:creationId xmlns:p14="http://schemas.microsoft.com/office/powerpoint/2010/main" val="3276011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E5B85-D6A9-EA6A-F481-77BB1FD520AE}"/>
              </a:ext>
            </a:extLst>
          </p:cNvPr>
          <p:cNvSpPr>
            <a:spLocks noGrp="1"/>
          </p:cNvSpPr>
          <p:nvPr>
            <p:ph type="title"/>
          </p:nvPr>
        </p:nvSpPr>
        <p:spPr/>
        <p:txBody>
          <a:bodyPr lIns="91440" tIns="45720" rIns="91440" bIns="45720" anchor="t"/>
          <a:lstStyle/>
          <a:p>
            <a:r>
              <a:rPr lang="en-GB">
                <a:latin typeface="Ebrima"/>
                <a:ea typeface="Ebrima"/>
                <a:cs typeface="Ebrima"/>
              </a:rPr>
              <a:t>How Will We Get There?</a:t>
            </a:r>
            <a:endParaRPr lang="en-GB"/>
          </a:p>
        </p:txBody>
      </p:sp>
      <p:sp>
        <p:nvSpPr>
          <p:cNvPr id="3" name="Content Placeholder 2">
            <a:extLst>
              <a:ext uri="{FF2B5EF4-FFF2-40B4-BE49-F238E27FC236}">
                <a16:creationId xmlns:a16="http://schemas.microsoft.com/office/drawing/2014/main" id="{25EC0020-98D8-B74C-B15D-E528BA3F30CF}"/>
              </a:ext>
            </a:extLst>
          </p:cNvPr>
          <p:cNvSpPr>
            <a:spLocks noGrp="1"/>
          </p:cNvSpPr>
          <p:nvPr>
            <p:ph idx="1"/>
          </p:nvPr>
        </p:nvSpPr>
        <p:spPr/>
        <p:txBody>
          <a:bodyPr lIns="91440" tIns="45720" rIns="91440" bIns="45720" anchor="t"/>
          <a:lstStyle/>
          <a:p>
            <a:pPr marL="342900" indent="-342900">
              <a:buFont typeface="Arial" panose="020B0604020202020204" pitchFamily="34" charset="0"/>
              <a:buChar char="•"/>
            </a:pPr>
            <a:r>
              <a:rPr lang="en-GB" sz="2800">
                <a:latin typeface="+mn-lt"/>
                <a:ea typeface="Ebrima"/>
                <a:cs typeface="Ebrima"/>
              </a:rPr>
              <a:t>Progress to Date</a:t>
            </a:r>
            <a:endParaRPr lang="en-GB" sz="2800">
              <a:latin typeface="+mn-lt"/>
            </a:endParaRPr>
          </a:p>
          <a:p>
            <a:pPr marL="342900" indent="-342900">
              <a:buFont typeface="Arial" panose="020B0604020202020204" pitchFamily="34" charset="0"/>
              <a:buChar char="•"/>
            </a:pPr>
            <a:r>
              <a:rPr lang="en-GB" sz="2800">
                <a:latin typeface="+mn-lt"/>
                <a:ea typeface="Ebrima"/>
                <a:cs typeface="Ebrima"/>
              </a:rPr>
              <a:t>COVID Learning</a:t>
            </a:r>
          </a:p>
          <a:p>
            <a:pPr marL="342900" indent="-342900">
              <a:buFont typeface="Arial" panose="020B0604020202020204" pitchFamily="34" charset="0"/>
              <a:buChar char="•"/>
            </a:pPr>
            <a:r>
              <a:rPr lang="en-GB" sz="2800">
                <a:latin typeface="+mn-lt"/>
                <a:ea typeface="Ebrima"/>
                <a:cs typeface="Ebrima"/>
              </a:rPr>
              <a:t>Highland Council Sustainable Business Travel Strategy</a:t>
            </a:r>
          </a:p>
          <a:p>
            <a:pPr marL="342900" indent="-342900">
              <a:buFont typeface="Arial" panose="020B0604020202020204" pitchFamily="34" charset="0"/>
              <a:buChar char="•"/>
            </a:pPr>
            <a:r>
              <a:rPr lang="en-GB" sz="2800">
                <a:latin typeface="+mn-lt"/>
                <a:ea typeface="Ebrima"/>
                <a:cs typeface="Ebrima"/>
              </a:rPr>
              <a:t>Fleet – what do we have and where do we need to get to?</a:t>
            </a:r>
          </a:p>
          <a:p>
            <a:pPr marL="342900" indent="-342900">
              <a:buFont typeface="Arial" panose="020B0604020202020204" pitchFamily="34" charset="0"/>
              <a:buChar char="•"/>
            </a:pPr>
            <a:r>
              <a:rPr lang="en-GB" sz="2800">
                <a:latin typeface="+mn-lt"/>
                <a:ea typeface="Ebrima"/>
                <a:cs typeface="Ebrima"/>
              </a:rPr>
              <a:t>Key date and activities </a:t>
            </a:r>
          </a:p>
          <a:p>
            <a:endParaRPr lang="en-GB">
              <a:latin typeface="Ebrima"/>
              <a:ea typeface="Ebrima"/>
              <a:cs typeface="Ebrima"/>
            </a:endParaRPr>
          </a:p>
        </p:txBody>
      </p:sp>
    </p:spTree>
    <p:extLst>
      <p:ext uri="{BB962C8B-B14F-4D97-AF65-F5344CB8AC3E}">
        <p14:creationId xmlns:p14="http://schemas.microsoft.com/office/powerpoint/2010/main" val="1578738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A1319-8EA5-47A6-A8F3-DEC89E1BA242}"/>
              </a:ext>
            </a:extLst>
          </p:cNvPr>
          <p:cNvSpPr>
            <a:spLocks noGrp="1"/>
          </p:cNvSpPr>
          <p:nvPr>
            <p:ph type="title"/>
          </p:nvPr>
        </p:nvSpPr>
        <p:spPr/>
        <p:txBody>
          <a:bodyPr/>
          <a:lstStyle/>
          <a:p>
            <a:r>
              <a:rPr lang="en-GB"/>
              <a:t>Progress to Date</a:t>
            </a:r>
          </a:p>
        </p:txBody>
      </p:sp>
      <p:sp>
        <p:nvSpPr>
          <p:cNvPr id="3" name="Content Placeholder 2">
            <a:extLst>
              <a:ext uri="{FF2B5EF4-FFF2-40B4-BE49-F238E27FC236}">
                <a16:creationId xmlns:a16="http://schemas.microsoft.com/office/drawing/2014/main" id="{48F8340B-1C6C-4D70-A80D-00C75F1E3827}"/>
              </a:ext>
            </a:extLst>
          </p:cNvPr>
          <p:cNvSpPr>
            <a:spLocks noGrp="1"/>
          </p:cNvSpPr>
          <p:nvPr>
            <p:ph idx="1"/>
          </p:nvPr>
        </p:nvSpPr>
        <p:spPr/>
        <p:txBody>
          <a:bodyPr/>
          <a:lstStyle/>
          <a:p>
            <a:r>
              <a:rPr lang="en-GB" sz="2400" b="1"/>
              <a:t>Progress to date:</a:t>
            </a:r>
          </a:p>
          <a:p>
            <a:pPr marL="342900" indent="-342900">
              <a:buFont typeface="Arial" panose="020B0604020202020204" pitchFamily="34" charset="0"/>
              <a:buChar char="•"/>
            </a:pPr>
            <a:r>
              <a:rPr lang="en-GB" sz="2400"/>
              <a:t>Decarbonising Light Fleet Committee Report  November 2020</a:t>
            </a:r>
          </a:p>
          <a:p>
            <a:pPr marL="342900" indent="-342900">
              <a:buFont typeface="Arial" panose="020B0604020202020204" pitchFamily="34" charset="0"/>
              <a:buChar char="•"/>
            </a:pPr>
            <a:r>
              <a:rPr lang="en-GB" sz="2400"/>
              <a:t>Developing the approach to decarbonising the Large Good Vehicle Fleet Committee Report May 2021</a:t>
            </a:r>
          </a:p>
          <a:p>
            <a:pPr marL="342900" indent="-342900">
              <a:buFont typeface="Arial" panose="020B0604020202020204" pitchFamily="34" charset="0"/>
              <a:buChar char="•"/>
            </a:pPr>
            <a:r>
              <a:rPr lang="en-GB" sz="2400" err="1"/>
              <a:t>Cenex</a:t>
            </a:r>
            <a:r>
              <a:rPr lang="en-GB" sz="2400"/>
              <a:t> Analysis 2021.  Identified fleet not suitable for </a:t>
            </a:r>
            <a:r>
              <a:rPr lang="en-GB" sz="2400" err="1"/>
              <a:t>ULEV</a:t>
            </a:r>
            <a:r>
              <a:rPr lang="en-GB" sz="2400"/>
              <a:t> in mid term, hydrogen vehicle technology roadmap</a:t>
            </a:r>
          </a:p>
          <a:p>
            <a:r>
              <a:rPr lang="en-GB" sz="2400"/>
              <a:t>Sustainable Business Travel Strategy in development</a:t>
            </a:r>
          </a:p>
          <a:p>
            <a:r>
              <a:rPr lang="en-GB" sz="2400"/>
              <a:t>Vehicle replacement programme developed   </a:t>
            </a:r>
          </a:p>
          <a:p>
            <a:r>
              <a:rPr lang="en-GB" sz="2400"/>
              <a:t>£</a:t>
            </a:r>
            <a:r>
              <a:rPr lang="en-GB" sz="2400" err="1"/>
              <a:t>1.8m</a:t>
            </a:r>
            <a:r>
              <a:rPr lang="en-GB" sz="2400"/>
              <a:t> added to capital review process for EV infrastructure to 2028.  Alternative funding models being explored.</a:t>
            </a:r>
          </a:p>
          <a:p>
            <a:r>
              <a:rPr lang="en-GB" sz="2400"/>
              <a:t>Service Plan Targets</a:t>
            </a:r>
          </a:p>
        </p:txBody>
      </p:sp>
    </p:spTree>
    <p:extLst>
      <p:ext uri="{BB962C8B-B14F-4D97-AF65-F5344CB8AC3E}">
        <p14:creationId xmlns:p14="http://schemas.microsoft.com/office/powerpoint/2010/main" val="4097665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559A1-7264-416E-BF16-4CB611D12EA3}"/>
              </a:ext>
            </a:extLst>
          </p:cNvPr>
          <p:cNvSpPr>
            <a:spLocks noGrp="1"/>
          </p:cNvSpPr>
          <p:nvPr>
            <p:ph type="title"/>
          </p:nvPr>
        </p:nvSpPr>
        <p:spPr/>
        <p:txBody>
          <a:bodyPr/>
          <a:lstStyle/>
          <a:p>
            <a:r>
              <a:rPr lang="en-GB"/>
              <a:t>Learning From Covid</a:t>
            </a:r>
          </a:p>
        </p:txBody>
      </p:sp>
      <p:sp>
        <p:nvSpPr>
          <p:cNvPr id="3" name="Content Placeholder 2">
            <a:extLst>
              <a:ext uri="{FF2B5EF4-FFF2-40B4-BE49-F238E27FC236}">
                <a16:creationId xmlns:a16="http://schemas.microsoft.com/office/drawing/2014/main" id="{CB889DBF-6274-43C0-9C7E-92754EFF3FE9}"/>
              </a:ext>
            </a:extLst>
          </p:cNvPr>
          <p:cNvSpPr>
            <a:spLocks noGrp="1"/>
          </p:cNvSpPr>
          <p:nvPr>
            <p:ph idx="1"/>
          </p:nvPr>
        </p:nvSpPr>
        <p:spPr/>
        <p:txBody>
          <a:bodyPr/>
          <a:lstStyle/>
          <a:p>
            <a:r>
              <a:rPr lang="en-GB">
                <a:latin typeface="+mn-lt"/>
              </a:rPr>
              <a:t>Benefits of ICT – less travel, less non productive time</a:t>
            </a:r>
          </a:p>
          <a:p>
            <a:r>
              <a:rPr lang="en-GB">
                <a:latin typeface="+mn-lt"/>
              </a:rPr>
              <a:t>‘Digital by Default’</a:t>
            </a:r>
          </a:p>
          <a:p>
            <a:endParaRPr lang="en-GB">
              <a:latin typeface="+mn-lt"/>
            </a:endParaRPr>
          </a:p>
          <a:p>
            <a:endParaRPr lang="en-GB"/>
          </a:p>
        </p:txBody>
      </p:sp>
    </p:spTree>
    <p:extLst>
      <p:ext uri="{BB962C8B-B14F-4D97-AF65-F5344CB8AC3E}">
        <p14:creationId xmlns:p14="http://schemas.microsoft.com/office/powerpoint/2010/main" val="1777224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18D85-A4E8-4947-84AD-BA2963282128}"/>
              </a:ext>
            </a:extLst>
          </p:cNvPr>
          <p:cNvSpPr>
            <a:spLocks noGrp="1"/>
          </p:cNvSpPr>
          <p:nvPr>
            <p:ph type="title"/>
          </p:nvPr>
        </p:nvSpPr>
        <p:spPr/>
        <p:txBody>
          <a:bodyPr/>
          <a:lstStyle/>
          <a:p>
            <a:r>
              <a:rPr lang="en-GB"/>
              <a:t>Travel Hierarchy</a:t>
            </a:r>
          </a:p>
        </p:txBody>
      </p:sp>
      <p:pic>
        <p:nvPicPr>
          <p:cNvPr id="1026" name="Picture 1" descr="Chart, funnel chart&#10;&#10;Description automatically generated">
            <a:extLst>
              <a:ext uri="{FF2B5EF4-FFF2-40B4-BE49-F238E27FC236}">
                <a16:creationId xmlns:a16="http://schemas.microsoft.com/office/drawing/2014/main" id="{139AA7FC-9572-4E4D-A76A-AD6C4942677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84883" y="1300907"/>
            <a:ext cx="6619875"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2494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387FF-0C3A-459E-B0D1-C54CC340530E}"/>
              </a:ext>
            </a:extLst>
          </p:cNvPr>
          <p:cNvSpPr>
            <a:spLocks noGrp="1"/>
          </p:cNvSpPr>
          <p:nvPr>
            <p:ph type="title"/>
          </p:nvPr>
        </p:nvSpPr>
        <p:spPr>
          <a:xfrm>
            <a:off x="457200" y="274638"/>
            <a:ext cx="8579296" cy="1210146"/>
          </a:xfrm>
        </p:spPr>
        <p:txBody>
          <a:bodyPr/>
          <a:lstStyle/>
          <a:p>
            <a:r>
              <a:rPr lang="en-GB" sz="3600"/>
              <a:t>Highland Council </a:t>
            </a:r>
            <a:br>
              <a:rPr lang="en-GB" sz="3600"/>
            </a:br>
            <a:r>
              <a:rPr lang="en-GB" sz="3600"/>
              <a:t>Sustainable Business Travel Strategy</a:t>
            </a:r>
            <a:endParaRPr lang="en-GB"/>
          </a:p>
        </p:txBody>
      </p:sp>
      <p:sp>
        <p:nvSpPr>
          <p:cNvPr id="3" name="Content Placeholder 2">
            <a:extLst>
              <a:ext uri="{FF2B5EF4-FFF2-40B4-BE49-F238E27FC236}">
                <a16:creationId xmlns:a16="http://schemas.microsoft.com/office/drawing/2014/main" id="{134873D3-FE1E-403F-A4F0-49320843267F}"/>
              </a:ext>
            </a:extLst>
          </p:cNvPr>
          <p:cNvSpPr>
            <a:spLocks noGrp="1"/>
          </p:cNvSpPr>
          <p:nvPr>
            <p:ph idx="1"/>
          </p:nvPr>
        </p:nvSpPr>
        <p:spPr>
          <a:xfrm>
            <a:off x="755576" y="1844824"/>
            <a:ext cx="7128792" cy="3816424"/>
          </a:xfrm>
        </p:spPr>
        <p:txBody>
          <a:bodyPr/>
          <a:lstStyle/>
          <a:p>
            <a:endParaRPr lang="en-GB" sz="1800"/>
          </a:p>
          <a:p>
            <a:pPr marL="342900" indent="-342900">
              <a:buFont typeface="Arial" panose="020B0604020202020204" pitchFamily="34" charset="0"/>
              <a:buChar char="•"/>
            </a:pPr>
            <a:r>
              <a:rPr lang="en-GB" sz="2400">
                <a:latin typeface="+mn-lt"/>
              </a:rPr>
              <a:t>Strategy being developed.  Four themes to move towards zero emissions:</a:t>
            </a:r>
          </a:p>
          <a:p>
            <a:pPr marL="1085850" lvl="1" indent="-342900">
              <a:buFont typeface="Wingdings" panose="05000000000000000000" pitchFamily="2" charset="2"/>
              <a:buChar char="Ø"/>
            </a:pPr>
            <a:r>
              <a:rPr lang="en-GB" sz="2400">
                <a:latin typeface="+mn-lt"/>
              </a:rPr>
              <a:t>Reduce travel though behavioural change</a:t>
            </a:r>
          </a:p>
          <a:p>
            <a:pPr marL="1085850" lvl="1" indent="-342900">
              <a:buFont typeface="Wingdings" panose="05000000000000000000" pitchFamily="2" charset="2"/>
              <a:buChar char="Ø"/>
            </a:pPr>
            <a:r>
              <a:rPr lang="en-GB" sz="2400">
                <a:latin typeface="+mn-lt"/>
              </a:rPr>
              <a:t>Rationalise and renew the light commercial fleet</a:t>
            </a:r>
          </a:p>
          <a:p>
            <a:pPr marL="1085850" lvl="1" indent="-342900">
              <a:buFont typeface="Wingdings" panose="05000000000000000000" pitchFamily="2" charset="2"/>
              <a:buChar char="Ø"/>
            </a:pPr>
            <a:r>
              <a:rPr lang="en-GB" sz="2400">
                <a:latin typeface="+mn-lt"/>
              </a:rPr>
              <a:t>Investigate and develop low emissions approach for the large goods vehicles </a:t>
            </a:r>
          </a:p>
          <a:p>
            <a:pPr marL="1085850" lvl="1" indent="-342900">
              <a:buFont typeface="Wingdings" panose="05000000000000000000" pitchFamily="2" charset="2"/>
              <a:buChar char="Ø"/>
            </a:pPr>
            <a:r>
              <a:rPr lang="en-GB" sz="2400">
                <a:latin typeface="+mn-lt"/>
              </a:rPr>
              <a:t>Build resilience into the Council’s travel project, guidance, and policies</a:t>
            </a:r>
          </a:p>
        </p:txBody>
      </p:sp>
    </p:spTree>
    <p:extLst>
      <p:ext uri="{BB962C8B-B14F-4D97-AF65-F5344CB8AC3E}">
        <p14:creationId xmlns:p14="http://schemas.microsoft.com/office/powerpoint/2010/main" val="3548731251"/>
      </p:ext>
    </p:extLst>
  </p:cSld>
  <p:clrMapOvr>
    <a:masterClrMapping/>
  </p:clrMapOvr>
</p:sld>
</file>

<file path=ppt/theme/theme1.xml><?xml version="1.0" encoding="utf-8"?>
<a:theme xmlns:a="http://schemas.openxmlformats.org/drawingml/2006/main" name="HC Corporate Template ICT APPROV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x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3418F828700FC468B08BB4C11EBE634" ma:contentTypeVersion="6" ma:contentTypeDescription="Create a new document." ma:contentTypeScope="" ma:versionID="e2b07b0d2ef8e480147db6010bf337c2">
  <xsd:schema xmlns:xsd="http://www.w3.org/2001/XMLSchema" xmlns:xs="http://www.w3.org/2001/XMLSchema" xmlns:p="http://schemas.microsoft.com/office/2006/metadata/properties" xmlns:ns2="f94dde33-783d-4b83-8b5b-545e0bd60e9c" xmlns:ns3="8ad5fbb2-2192-4c06-97aa-b19be9df9d85" targetNamespace="http://schemas.microsoft.com/office/2006/metadata/properties" ma:root="true" ma:fieldsID="5de568c706f745a49c64096768f7911a" ns2:_="" ns3:_="">
    <xsd:import namespace="f94dde33-783d-4b83-8b5b-545e0bd60e9c"/>
    <xsd:import namespace="8ad5fbb2-2192-4c06-97aa-b19be9df9d85"/>
    <xsd:element name="properties">
      <xsd:complexType>
        <xsd:sequence>
          <xsd:element name="documentManagement">
            <xsd:complexType>
              <xsd:all>
                <xsd:element ref="ns2:Workstream" minOccurs="0"/>
                <xsd:element ref="ns2:ThematicGroup" minOccurs="0"/>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4dde33-783d-4b83-8b5b-545e0bd60e9c" elementFormDefault="qualified">
    <xsd:import namespace="http://schemas.microsoft.com/office/2006/documentManagement/types"/>
    <xsd:import namespace="http://schemas.microsoft.com/office/infopath/2007/PartnerControls"/>
    <xsd:element name="Workstream" ma:index="8" nillable="true" ma:displayName="Workstream" ma:format="Dropdown" ma:internalName="Workstream">
      <xsd:complexType>
        <xsd:complexContent>
          <xsd:extension base="dms:MultiChoice">
            <xsd:sequence>
              <xsd:element name="Value" maxOccurs="unbounded" minOccurs="0" nillable="true">
                <xsd:simpleType>
                  <xsd:restriction base="dms:Choice">
                    <xsd:enumeration value="Training &amp; Literacy"/>
                    <xsd:enumeration value="Comms &amp; Engagement"/>
                    <xsd:enumeration value="Policy &amp; Governance"/>
                    <xsd:enumeration value="Data &amp; Reporting"/>
                    <xsd:enumeration value="General/Background Research"/>
                  </xsd:restriction>
                </xsd:simpleType>
              </xsd:element>
            </xsd:sequence>
          </xsd:extension>
        </xsd:complexContent>
      </xsd:complexType>
    </xsd:element>
    <xsd:element name="ThematicGroup" ma:index="9" nillable="true" ma:displayName="Thematic Group" ma:format="Dropdown" ma:internalName="ThematicGroup">
      <xsd:complexType>
        <xsd:complexContent>
          <xsd:extension base="dms:MultiChoice">
            <xsd:sequence>
              <xsd:element name="Value" maxOccurs="unbounded" minOccurs="0" nillable="true">
                <xsd:simpleType>
                  <xsd:restriction base="dms:Choice">
                    <xsd:enumeration value="Planning, Land Use &amp; Environment"/>
                    <xsd:enumeration value="Fleet / Staff Travel"/>
                    <xsd:enumeration value="Built Estate &amp; Energy"/>
                    <xsd:enumeration value="Waste / Circular Economy"/>
                    <xsd:enumeration value="Capital Programme &amp; Net Zero Funding"/>
                    <xsd:enumeration value="Procurement / CWB"/>
                    <xsd:enumeration value="Social Housing / HRA"/>
                  </xsd:restriction>
                </xsd:simpleType>
              </xsd:element>
            </xsd:sequence>
          </xsd:extension>
        </xsd:complexContent>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ad5fbb2-2192-4c06-97aa-b19be9df9d8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8ad5fbb2-2192-4c06-97aa-b19be9df9d85">
      <UserInfo>
        <DisplayName>Katherine Andrews (Climate Change and Energy)</DisplayName>
        <AccountId>103</AccountId>
        <AccountType/>
      </UserInfo>
    </SharedWithUsers>
    <Workstream xmlns="f94dde33-783d-4b83-8b5b-545e0bd60e9c" xsi:nil="true"/>
    <ThematicGroup xmlns="f94dde33-783d-4b83-8b5b-545e0bd60e9c" xsi:nil="true"/>
  </documentManagement>
</p:properties>
</file>

<file path=customXml/itemProps1.xml><?xml version="1.0" encoding="utf-8"?>
<ds:datastoreItem xmlns:ds="http://schemas.openxmlformats.org/officeDocument/2006/customXml" ds:itemID="{C84660F5-F0DA-4463-8EEA-2AACADB1B6E2}">
  <ds:schemaRefs>
    <ds:schemaRef ds:uri="http://schemas.microsoft.com/sharepoint/v3/contenttype/forms"/>
  </ds:schemaRefs>
</ds:datastoreItem>
</file>

<file path=customXml/itemProps2.xml><?xml version="1.0" encoding="utf-8"?>
<ds:datastoreItem xmlns:ds="http://schemas.openxmlformats.org/officeDocument/2006/customXml" ds:itemID="{E2EFBA3C-F4D6-4E75-AEE8-4FE541294A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4dde33-783d-4b83-8b5b-545e0bd60e9c"/>
    <ds:schemaRef ds:uri="8ad5fbb2-2192-4c06-97aa-b19be9df9d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E58BA0-23F3-48CC-AF77-9FEB661756A5}">
  <ds:schemaRefs>
    <ds:schemaRef ds:uri="http://purl.org/dc/dcmitype/"/>
    <ds:schemaRef ds:uri="70eb98ff-0640-414c-9ca8-3a06c07da0d1"/>
    <ds:schemaRef ds:uri="http://schemas.microsoft.com/office/infopath/2007/PartnerControls"/>
    <ds:schemaRef ds:uri="http://www.w3.org/XML/1998/namespace"/>
    <ds:schemaRef ds:uri="http://schemas.microsoft.com/office/2006/documentManagement/types"/>
    <ds:schemaRef ds:uri="http://purl.org/dc/elements/1.1/"/>
    <ds:schemaRef ds:uri="http://schemas.openxmlformats.org/package/2006/metadata/core-properties"/>
    <ds:schemaRef ds:uri="76977b41-9c62-4179-8f86-a54672922ea1"/>
    <ds:schemaRef ds:uri="http://schemas.microsoft.com/office/2006/metadata/properties"/>
    <ds:schemaRef ds:uri="http://purl.org/dc/terms/"/>
    <ds:schemaRef ds:uri="8ad5fbb2-2192-4c06-97aa-b19be9df9d85"/>
    <ds:schemaRef ds:uri="f94dde33-783d-4b83-8b5b-545e0bd60e9c"/>
  </ds:schemaRefs>
</ds:datastoreItem>
</file>

<file path=docProps/app.xml><?xml version="1.0" encoding="utf-8"?>
<Properties xmlns="http://schemas.openxmlformats.org/officeDocument/2006/extended-properties" xmlns:vt="http://schemas.openxmlformats.org/officeDocument/2006/docPropsVTypes">
  <Template>HC_Corporate_Template__On_Screen_4_3</Template>
  <TotalTime>3</TotalTime>
  <Words>1361</Words>
  <Application>Microsoft Office PowerPoint</Application>
  <PresentationFormat>On-screen Show (4:3)</PresentationFormat>
  <Paragraphs>305</Paragraphs>
  <Slides>23</Slides>
  <Notes>22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Arial</vt:lpstr>
      <vt:lpstr>Calibri</vt:lpstr>
      <vt:lpstr>Ebrima</vt:lpstr>
      <vt:lpstr>Gill Sans W01</vt:lpstr>
      <vt:lpstr>Segoe UI</vt:lpstr>
      <vt:lpstr>Wingdings</vt:lpstr>
      <vt:lpstr>HC Corporate Template ICT APPROVED</vt:lpstr>
      <vt:lpstr>Text Slides</vt:lpstr>
      <vt:lpstr>Sustainable Travel Strategy – Fleet and Staff Travel  </vt:lpstr>
      <vt:lpstr>Agenda </vt:lpstr>
      <vt:lpstr>Scottish Government  Roadmap </vt:lpstr>
      <vt:lpstr>Scottish Government  Roadmap </vt:lpstr>
      <vt:lpstr>How Will We Get There?</vt:lpstr>
      <vt:lpstr>Progress to Date</vt:lpstr>
      <vt:lpstr>Learning From Covid</vt:lpstr>
      <vt:lpstr>Travel Hierarchy</vt:lpstr>
      <vt:lpstr>Highland Council  Sustainable Business Travel Strategy</vt:lpstr>
      <vt:lpstr>PowerPoint Presentation</vt:lpstr>
      <vt:lpstr>Highland Council Sustainable Business Travel Strategy </vt:lpstr>
      <vt:lpstr>Highland Council Sustainable Business Travel Strategy </vt:lpstr>
      <vt:lpstr>Highland Council Sustainable Business Travel Strategy </vt:lpstr>
      <vt:lpstr>Progress to Date - Fleet </vt:lpstr>
      <vt:lpstr>Progress to Date - Fleet </vt:lpstr>
      <vt:lpstr>Progress to Date - Business Travel</vt:lpstr>
      <vt:lpstr> Challenges</vt:lpstr>
      <vt:lpstr> </vt:lpstr>
      <vt:lpstr>Analysis 2021</vt:lpstr>
      <vt:lpstr>Hydrogen Vehicle Technology Roadmap</vt:lpstr>
      <vt:lpstr>Current Vehicle Replacement Programme </vt:lpstr>
      <vt:lpstr>Highland Council Fleet </vt:lpstr>
      <vt:lpstr>Summary and Next Steps</vt:lpstr>
    </vt:vector>
  </TitlesOfParts>
  <Company>Fujitsu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Inverness Members Induction Days</dc:title>
  <dc:creator>Hilary Tolmie (Revenues and Customer Services)</dc:creator>
  <cp:lastModifiedBy>Fiona Daschofsky (Climate Change and Energy)</cp:lastModifiedBy>
  <cp:revision>3</cp:revision>
  <cp:lastPrinted>2023-01-24T09:09:54Z</cp:lastPrinted>
  <dcterms:created xsi:type="dcterms:W3CDTF">2022-05-10T15:06:56Z</dcterms:created>
  <dcterms:modified xsi:type="dcterms:W3CDTF">2023-02-09T15:48:15Z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a57e0011-4d92-40e2-893e-f4c1b165f48a</vt:lpwstr>
  </property>
  <property fmtid="{D5CDD505-2E9C-101B-9397-08002B2CF9AE}" pid="3" name="TITUS">
    <vt:lpwstr>&lt;div style="text-align: center;"&gt;&lt;span style="font-family: Arial; font-weight: bold; font-size: large;"&gt;OFFICIAL&lt;/span&gt;&lt;/div&gt;</vt:lpwstr>
  </property>
  <property fmtid="{D5CDD505-2E9C-101B-9397-08002B2CF9AE}" pid="4" name="HCClassification">
    <vt:lpwstr>OFFICIAL</vt:lpwstr>
  </property>
  <property fmtid="{D5CDD505-2E9C-101B-9397-08002B2CF9AE}" pid="5" name="HCMarking">
    <vt:lpwstr>Enable Marking</vt:lpwstr>
  </property>
  <property fmtid="{D5CDD505-2E9C-101B-9397-08002B2CF9AE}" pid="6" name="ContentTypeId">
    <vt:lpwstr>0x01010093418F828700FC468B08BB4C11EBE634</vt:lpwstr>
  </property>
</Properties>
</file>