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diagrams/data1.xml" ContentType="application/vnd.openxmlformats-officedocument.drawingml.diagramData+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notesSlides/notesSlide5.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handoutMasterIdLst>
    <p:handoutMasterId r:id="rId11"/>
  </p:handoutMasterIdLst>
  <p:sldIdLst>
    <p:sldId id="264" r:id="rId3"/>
    <p:sldId id="507" r:id="rId4"/>
    <p:sldId id="509" r:id="rId5"/>
    <p:sldId id="510" r:id="rId6"/>
    <p:sldId id="508" r:id="rId7"/>
    <p:sldId id="512" r:id="rId8"/>
    <p:sldId id="513" r:id="rId9"/>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2F92"/>
    <a:srgbClr val="2F7C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0249" autoAdjust="0"/>
  </p:normalViewPr>
  <p:slideViewPr>
    <p:cSldViewPr>
      <p:cViewPr varScale="1">
        <p:scale>
          <a:sx n="56" d="100"/>
          <a:sy n="56" d="100"/>
        </p:scale>
        <p:origin x="1604" y="44"/>
      </p:cViewPr>
      <p:guideLst>
        <p:guide orient="horz" pos="2160"/>
        <p:guide pos="2880"/>
      </p:guideLst>
    </p:cSldViewPr>
  </p:slideViewPr>
  <p:notesTextViewPr>
    <p:cViewPr>
      <p:scale>
        <a:sx n="1" d="1"/>
        <a:sy n="1" d="1"/>
      </p:scale>
      <p:origin x="0" y="0"/>
    </p:cViewPr>
  </p:notesTextViewPr>
  <p:notesViewPr>
    <p:cSldViewPr>
      <p:cViewPr>
        <p:scale>
          <a:sx n="100" d="100"/>
          <a:sy n="100" d="100"/>
        </p:scale>
        <p:origin x="1902" y="-152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45135A-9F18-4D8F-8560-D8F1CCCE735A}" type="doc">
      <dgm:prSet loTypeId="urn:microsoft.com/office/officeart/2005/8/layout/default" loCatId="list" qsTypeId="urn:microsoft.com/office/officeart/2005/8/quickstyle/simple4" qsCatId="simple" csTypeId="urn:microsoft.com/office/officeart/2005/8/colors/colorful5" csCatId="colorful" phldr="1"/>
      <dgm:spPr/>
      <dgm:t>
        <a:bodyPr/>
        <a:lstStyle/>
        <a:p>
          <a:endParaRPr lang="en-US"/>
        </a:p>
      </dgm:t>
    </dgm:pt>
    <dgm:pt modelId="{EE1EF161-6682-456A-B093-C3276C42A614}">
      <dgm:prSet/>
      <dgm:spPr/>
      <dgm:t>
        <a:bodyPr/>
        <a:lstStyle/>
        <a:p>
          <a:pPr>
            <a:defRPr cap="all"/>
          </a:pPr>
          <a:r>
            <a:rPr lang="en-GB"/>
            <a:t>Data driven approach to support delivery of outcomes</a:t>
          </a:r>
          <a:endParaRPr lang="en-US"/>
        </a:p>
      </dgm:t>
    </dgm:pt>
    <dgm:pt modelId="{668AC87C-AED7-4EB2-8483-2009059D8054}" type="parTrans" cxnId="{12678F71-483C-4468-93D6-D3F3BF485A10}">
      <dgm:prSet/>
      <dgm:spPr/>
      <dgm:t>
        <a:bodyPr/>
        <a:lstStyle/>
        <a:p>
          <a:endParaRPr lang="en-US"/>
        </a:p>
      </dgm:t>
    </dgm:pt>
    <dgm:pt modelId="{525B70E1-B638-43B4-AC89-601F2B518AFA}" type="sibTrans" cxnId="{12678F71-483C-4468-93D6-D3F3BF485A10}">
      <dgm:prSet/>
      <dgm:spPr/>
      <dgm:t>
        <a:bodyPr/>
        <a:lstStyle/>
        <a:p>
          <a:endParaRPr lang="en-US"/>
        </a:p>
      </dgm:t>
    </dgm:pt>
    <dgm:pt modelId="{EEF053E9-A38B-44D2-8F4A-767F92171B19}">
      <dgm:prSet/>
      <dgm:spPr/>
      <dgm:t>
        <a:bodyPr/>
        <a:lstStyle/>
        <a:p>
          <a:pPr>
            <a:defRPr cap="all"/>
          </a:pPr>
          <a:r>
            <a:rPr lang="en-GB"/>
            <a:t>Developing embodied carbon calculator – supports Climate Change</a:t>
          </a:r>
          <a:endParaRPr lang="en-US"/>
        </a:p>
      </dgm:t>
    </dgm:pt>
    <dgm:pt modelId="{63DE4AA8-AEF4-458B-BB62-C8237DD3C234}" type="parTrans" cxnId="{57EC59AC-029B-4A18-816A-C44B672B954F}">
      <dgm:prSet/>
      <dgm:spPr/>
      <dgm:t>
        <a:bodyPr/>
        <a:lstStyle/>
        <a:p>
          <a:endParaRPr lang="en-US"/>
        </a:p>
      </dgm:t>
    </dgm:pt>
    <dgm:pt modelId="{FCC2F751-28C4-4219-8BCF-1ABA8E47DA7F}" type="sibTrans" cxnId="{57EC59AC-029B-4A18-816A-C44B672B954F}">
      <dgm:prSet/>
      <dgm:spPr/>
      <dgm:t>
        <a:bodyPr/>
        <a:lstStyle/>
        <a:p>
          <a:endParaRPr lang="en-US"/>
        </a:p>
      </dgm:t>
    </dgm:pt>
    <dgm:pt modelId="{14953FAF-5EBD-4D3A-90BA-C4B516C1FA8B}">
      <dgm:prSet/>
      <dgm:spPr/>
      <dgm:t>
        <a:bodyPr/>
        <a:lstStyle/>
        <a:p>
          <a:pPr>
            <a:defRPr cap="all"/>
          </a:pPr>
          <a:r>
            <a:rPr lang="en-GB"/>
            <a:t>Additional Functionality Future Reporting Requirements</a:t>
          </a:r>
          <a:endParaRPr lang="en-US"/>
        </a:p>
      </dgm:t>
    </dgm:pt>
    <dgm:pt modelId="{EA8D56CA-8902-4D4D-9B48-4F78BC941BCF}" type="parTrans" cxnId="{C92EB822-4BC3-4CA8-AACF-839CBBD4926C}">
      <dgm:prSet/>
      <dgm:spPr/>
      <dgm:t>
        <a:bodyPr/>
        <a:lstStyle/>
        <a:p>
          <a:endParaRPr lang="en-US"/>
        </a:p>
      </dgm:t>
    </dgm:pt>
    <dgm:pt modelId="{5FEF8DA8-8745-4E3C-9F25-892913413685}" type="sibTrans" cxnId="{C92EB822-4BC3-4CA8-AACF-839CBBD4926C}">
      <dgm:prSet/>
      <dgm:spPr/>
      <dgm:t>
        <a:bodyPr/>
        <a:lstStyle/>
        <a:p>
          <a:endParaRPr lang="en-US"/>
        </a:p>
      </dgm:t>
    </dgm:pt>
    <dgm:pt modelId="{F35DF233-3B5E-4262-B64D-DAE83519AC29}">
      <dgm:prSet/>
      <dgm:spPr/>
      <dgm:t>
        <a:bodyPr/>
        <a:lstStyle/>
        <a:p>
          <a:pPr>
            <a:defRPr cap="all"/>
          </a:pPr>
          <a:r>
            <a:rPr lang="en-US"/>
            <a:t>Compliance – depository for Insurance, certification </a:t>
          </a:r>
        </a:p>
      </dgm:t>
    </dgm:pt>
    <dgm:pt modelId="{9372FF45-1937-4CBC-B76A-0F6733A76B79}" type="parTrans" cxnId="{B71DF999-CF9D-4796-9185-ABDF1A56277E}">
      <dgm:prSet/>
      <dgm:spPr/>
      <dgm:t>
        <a:bodyPr/>
        <a:lstStyle/>
        <a:p>
          <a:endParaRPr lang="en-US"/>
        </a:p>
      </dgm:t>
    </dgm:pt>
    <dgm:pt modelId="{C2836347-9A0D-4DAB-BEFD-FB5531329EDA}" type="sibTrans" cxnId="{B71DF999-CF9D-4796-9185-ABDF1A56277E}">
      <dgm:prSet/>
      <dgm:spPr/>
      <dgm:t>
        <a:bodyPr/>
        <a:lstStyle/>
        <a:p>
          <a:endParaRPr lang="en-US"/>
        </a:p>
      </dgm:t>
    </dgm:pt>
    <dgm:pt modelId="{F10569E3-D17F-4552-BA9E-45821EC6B1D8}">
      <dgm:prSet/>
      <dgm:spPr/>
      <dgm:t>
        <a:bodyPr/>
        <a:lstStyle/>
        <a:p>
          <a:pPr>
            <a:defRPr cap="all"/>
          </a:pPr>
          <a:r>
            <a:rPr lang="en-US" dirty="0"/>
            <a:t>Report on performance of Joint Procurement Strategy</a:t>
          </a:r>
        </a:p>
      </dgm:t>
    </dgm:pt>
    <dgm:pt modelId="{AFF31751-CF98-4FC2-A3B7-FFAF00EAA3C6}" type="parTrans" cxnId="{E3E09540-4C91-4F4B-823C-E6106D06D6A8}">
      <dgm:prSet/>
      <dgm:spPr/>
      <dgm:t>
        <a:bodyPr/>
        <a:lstStyle/>
        <a:p>
          <a:endParaRPr lang="en-GB"/>
        </a:p>
      </dgm:t>
    </dgm:pt>
    <dgm:pt modelId="{7779F26C-AEC0-4861-BA26-5F09994B5882}" type="sibTrans" cxnId="{E3E09540-4C91-4F4B-823C-E6106D06D6A8}">
      <dgm:prSet/>
      <dgm:spPr/>
      <dgm:t>
        <a:bodyPr/>
        <a:lstStyle/>
        <a:p>
          <a:endParaRPr lang="en-GB"/>
        </a:p>
      </dgm:t>
    </dgm:pt>
    <dgm:pt modelId="{F8F03C66-EC8D-468D-9204-AAA2000D5F97}">
      <dgm:prSet/>
      <dgm:spPr/>
      <dgm:t>
        <a:bodyPr/>
        <a:lstStyle/>
        <a:p>
          <a:pPr>
            <a:defRPr cap="all"/>
          </a:pPr>
          <a:r>
            <a:rPr lang="en-US"/>
            <a:t>Consultation pillar would support community wealth building</a:t>
          </a:r>
        </a:p>
      </dgm:t>
    </dgm:pt>
    <dgm:pt modelId="{774AAEB7-48E9-41BD-89AE-F79B71BC090E}" type="parTrans" cxnId="{6DC67326-5DAF-4722-9397-F6C15ADB45F7}">
      <dgm:prSet/>
      <dgm:spPr/>
      <dgm:t>
        <a:bodyPr/>
        <a:lstStyle/>
        <a:p>
          <a:endParaRPr lang="en-GB"/>
        </a:p>
      </dgm:t>
    </dgm:pt>
    <dgm:pt modelId="{8116AE0A-75AD-4013-A1DF-D69C67DE2F5A}" type="sibTrans" cxnId="{6DC67326-5DAF-4722-9397-F6C15ADB45F7}">
      <dgm:prSet/>
      <dgm:spPr/>
      <dgm:t>
        <a:bodyPr/>
        <a:lstStyle/>
        <a:p>
          <a:endParaRPr lang="en-GB"/>
        </a:p>
      </dgm:t>
    </dgm:pt>
    <dgm:pt modelId="{603844BB-1657-408C-9BE1-DCCA2AE59248}">
      <dgm:prSet/>
      <dgm:spPr/>
      <dgm:t>
        <a:bodyPr/>
        <a:lstStyle/>
        <a:p>
          <a:pPr>
            <a:defRPr cap="all"/>
          </a:pPr>
          <a:r>
            <a:rPr lang="en-GB" dirty="0"/>
            <a:t>Data used to calculate carbon emissions has hidden added commercial value to the councils.</a:t>
          </a:r>
          <a:endParaRPr lang="en-US" dirty="0"/>
        </a:p>
      </dgm:t>
    </dgm:pt>
    <dgm:pt modelId="{ECCF7770-C7C4-4A76-82A3-963BFA92E5E6}" type="parTrans" cxnId="{2D5C5C9C-6C1E-4BC4-B990-D5F6CC2FEE9F}">
      <dgm:prSet/>
      <dgm:spPr/>
      <dgm:t>
        <a:bodyPr/>
        <a:lstStyle/>
        <a:p>
          <a:endParaRPr lang="en-GB"/>
        </a:p>
      </dgm:t>
    </dgm:pt>
    <dgm:pt modelId="{17A0B2F1-15A4-46AE-9310-DB24ED568490}" type="sibTrans" cxnId="{2D5C5C9C-6C1E-4BC4-B990-D5F6CC2FEE9F}">
      <dgm:prSet/>
      <dgm:spPr/>
      <dgm:t>
        <a:bodyPr/>
        <a:lstStyle/>
        <a:p>
          <a:endParaRPr lang="en-GB"/>
        </a:p>
      </dgm:t>
    </dgm:pt>
    <dgm:pt modelId="{32BD4C7A-BED0-4B60-A296-6E1E60AA5690}">
      <dgm:prSet/>
      <dgm:spPr/>
      <dgm:t>
        <a:bodyPr/>
        <a:lstStyle/>
        <a:p>
          <a:pPr>
            <a:defRPr cap="all"/>
          </a:pPr>
          <a:r>
            <a:rPr lang="en-GB"/>
            <a:t>Its line item level data – what exact product is being bought.</a:t>
          </a:r>
          <a:endParaRPr lang="en-US"/>
        </a:p>
      </dgm:t>
    </dgm:pt>
    <dgm:pt modelId="{029C9017-AD4B-4FFE-B68B-19C475B08E4B}" type="parTrans" cxnId="{46A9D25B-1A14-45E5-B22C-70D9153563E5}">
      <dgm:prSet/>
      <dgm:spPr/>
      <dgm:t>
        <a:bodyPr/>
        <a:lstStyle/>
        <a:p>
          <a:endParaRPr lang="en-GB"/>
        </a:p>
      </dgm:t>
    </dgm:pt>
    <dgm:pt modelId="{C6914A5F-6664-46BD-8BC3-429D86C1A6BC}" type="sibTrans" cxnId="{46A9D25B-1A14-45E5-B22C-70D9153563E5}">
      <dgm:prSet/>
      <dgm:spPr/>
      <dgm:t>
        <a:bodyPr/>
        <a:lstStyle/>
        <a:p>
          <a:endParaRPr lang="en-GB"/>
        </a:p>
      </dgm:t>
    </dgm:pt>
    <dgm:pt modelId="{FFD681F5-D45F-4674-81EE-A4A9E71C2E10}">
      <dgm:prSet/>
      <dgm:spPr/>
      <dgm:t>
        <a:bodyPr/>
        <a:lstStyle/>
        <a:p>
          <a:pPr>
            <a:defRPr cap="all"/>
          </a:pPr>
          <a:r>
            <a:rPr lang="en-GB" dirty="0"/>
            <a:t>Creates detailed product picture on our activities.</a:t>
          </a:r>
          <a:endParaRPr lang="en-US" dirty="0"/>
        </a:p>
      </dgm:t>
    </dgm:pt>
    <dgm:pt modelId="{5F59019A-6A75-429C-B3D3-7BF89BFD179A}" type="parTrans" cxnId="{7E54126F-6693-4FA1-AA37-6F438F115C78}">
      <dgm:prSet/>
      <dgm:spPr/>
      <dgm:t>
        <a:bodyPr/>
        <a:lstStyle/>
        <a:p>
          <a:endParaRPr lang="en-GB"/>
        </a:p>
      </dgm:t>
    </dgm:pt>
    <dgm:pt modelId="{67AB5CCB-0DB1-429F-90CB-54A786E059D1}" type="sibTrans" cxnId="{7E54126F-6693-4FA1-AA37-6F438F115C78}">
      <dgm:prSet/>
      <dgm:spPr/>
      <dgm:t>
        <a:bodyPr/>
        <a:lstStyle/>
        <a:p>
          <a:endParaRPr lang="en-GB"/>
        </a:p>
      </dgm:t>
    </dgm:pt>
    <dgm:pt modelId="{4998FE98-1D09-46C1-9B01-F0E2B20796C8}">
      <dgm:prSet/>
      <dgm:spPr/>
      <dgm:t>
        <a:bodyPr/>
        <a:lstStyle/>
        <a:p>
          <a:pPr>
            <a:defRPr cap="all"/>
          </a:pPr>
          <a:r>
            <a:rPr lang="en-GB" dirty="0"/>
            <a:t>Data also covers our suppliers process of operations when performing scopes. </a:t>
          </a:r>
          <a:endParaRPr lang="en-US" dirty="0"/>
        </a:p>
      </dgm:t>
    </dgm:pt>
    <dgm:pt modelId="{2041D45D-EFC7-4772-87F5-415817A50B57}" type="parTrans" cxnId="{722C34B4-010E-4F79-9A7C-EA07F534788F}">
      <dgm:prSet/>
      <dgm:spPr/>
      <dgm:t>
        <a:bodyPr/>
        <a:lstStyle/>
        <a:p>
          <a:endParaRPr lang="en-GB"/>
        </a:p>
      </dgm:t>
    </dgm:pt>
    <dgm:pt modelId="{86A95164-F6DC-4BBA-B308-17286771114D}" type="sibTrans" cxnId="{722C34B4-010E-4F79-9A7C-EA07F534788F}">
      <dgm:prSet/>
      <dgm:spPr/>
      <dgm:t>
        <a:bodyPr/>
        <a:lstStyle/>
        <a:p>
          <a:endParaRPr lang="en-GB"/>
        </a:p>
      </dgm:t>
    </dgm:pt>
    <dgm:pt modelId="{5AB07FD1-E7FA-4F42-87F6-A0B55EF116A0}" type="pres">
      <dgm:prSet presAssocID="{F445135A-9F18-4D8F-8560-D8F1CCCE735A}" presName="diagram" presStyleCnt="0">
        <dgm:presLayoutVars>
          <dgm:dir/>
          <dgm:resizeHandles val="exact"/>
        </dgm:presLayoutVars>
      </dgm:prSet>
      <dgm:spPr/>
    </dgm:pt>
    <dgm:pt modelId="{AA33B90F-6B5D-42F0-AF84-BB0DBB8DA4B6}" type="pres">
      <dgm:prSet presAssocID="{EE1EF161-6682-456A-B093-C3276C42A614}" presName="node" presStyleLbl="node1" presStyleIdx="0" presStyleCnt="10">
        <dgm:presLayoutVars>
          <dgm:bulletEnabled val="1"/>
        </dgm:presLayoutVars>
      </dgm:prSet>
      <dgm:spPr/>
    </dgm:pt>
    <dgm:pt modelId="{BA260D24-FD75-4CCB-A391-27C4BD641953}" type="pres">
      <dgm:prSet presAssocID="{525B70E1-B638-43B4-AC89-601F2B518AFA}" presName="sibTrans" presStyleCnt="0"/>
      <dgm:spPr/>
    </dgm:pt>
    <dgm:pt modelId="{EBCA48EE-6EEA-49F4-B31A-D9BD87B9169A}" type="pres">
      <dgm:prSet presAssocID="{EEF053E9-A38B-44D2-8F4A-767F92171B19}" presName="node" presStyleLbl="node1" presStyleIdx="1" presStyleCnt="10">
        <dgm:presLayoutVars>
          <dgm:bulletEnabled val="1"/>
        </dgm:presLayoutVars>
      </dgm:prSet>
      <dgm:spPr/>
    </dgm:pt>
    <dgm:pt modelId="{CF2CE942-F3A8-4B16-93A1-922AC2032B8E}" type="pres">
      <dgm:prSet presAssocID="{FCC2F751-28C4-4219-8BCF-1ABA8E47DA7F}" presName="sibTrans" presStyleCnt="0"/>
      <dgm:spPr/>
    </dgm:pt>
    <dgm:pt modelId="{0423FA87-77B4-497B-A032-75189A9C53A2}" type="pres">
      <dgm:prSet presAssocID="{14953FAF-5EBD-4D3A-90BA-C4B516C1FA8B}" presName="node" presStyleLbl="node1" presStyleIdx="2" presStyleCnt="10">
        <dgm:presLayoutVars>
          <dgm:bulletEnabled val="1"/>
        </dgm:presLayoutVars>
      </dgm:prSet>
      <dgm:spPr/>
    </dgm:pt>
    <dgm:pt modelId="{F335470B-8FF8-47A1-9938-6B586A9513A0}" type="pres">
      <dgm:prSet presAssocID="{5FEF8DA8-8745-4E3C-9F25-892913413685}" presName="sibTrans" presStyleCnt="0"/>
      <dgm:spPr/>
    </dgm:pt>
    <dgm:pt modelId="{8DBDDF07-5A3E-49C5-9CDB-985D627CAA64}" type="pres">
      <dgm:prSet presAssocID="{F35DF233-3B5E-4262-B64D-DAE83519AC29}" presName="node" presStyleLbl="node1" presStyleIdx="3" presStyleCnt="10">
        <dgm:presLayoutVars>
          <dgm:bulletEnabled val="1"/>
        </dgm:presLayoutVars>
      </dgm:prSet>
      <dgm:spPr/>
    </dgm:pt>
    <dgm:pt modelId="{A1F10D28-48BF-4F15-A078-8B76CE7736B6}" type="pres">
      <dgm:prSet presAssocID="{C2836347-9A0D-4DAB-BEFD-FB5531329EDA}" presName="sibTrans" presStyleCnt="0"/>
      <dgm:spPr/>
    </dgm:pt>
    <dgm:pt modelId="{D9412A83-7B44-4632-AF9F-F8B68A65F05E}" type="pres">
      <dgm:prSet presAssocID="{F10569E3-D17F-4552-BA9E-45821EC6B1D8}" presName="node" presStyleLbl="node1" presStyleIdx="4" presStyleCnt="10">
        <dgm:presLayoutVars>
          <dgm:bulletEnabled val="1"/>
        </dgm:presLayoutVars>
      </dgm:prSet>
      <dgm:spPr/>
    </dgm:pt>
    <dgm:pt modelId="{3EFA8454-6CA1-4826-9373-563FAB22DF23}" type="pres">
      <dgm:prSet presAssocID="{7779F26C-AEC0-4861-BA26-5F09994B5882}" presName="sibTrans" presStyleCnt="0"/>
      <dgm:spPr/>
    </dgm:pt>
    <dgm:pt modelId="{73F3DA01-C513-4CBD-A86D-511AD49269E0}" type="pres">
      <dgm:prSet presAssocID="{F8F03C66-EC8D-468D-9204-AAA2000D5F97}" presName="node" presStyleLbl="node1" presStyleIdx="5" presStyleCnt="10">
        <dgm:presLayoutVars>
          <dgm:bulletEnabled val="1"/>
        </dgm:presLayoutVars>
      </dgm:prSet>
      <dgm:spPr/>
    </dgm:pt>
    <dgm:pt modelId="{C01A1781-01C7-45EC-A7AB-8C941D21C77F}" type="pres">
      <dgm:prSet presAssocID="{8116AE0A-75AD-4013-A1DF-D69C67DE2F5A}" presName="sibTrans" presStyleCnt="0"/>
      <dgm:spPr/>
    </dgm:pt>
    <dgm:pt modelId="{93BB7247-5DEF-4710-89D8-20E46C17B279}" type="pres">
      <dgm:prSet presAssocID="{603844BB-1657-408C-9BE1-DCCA2AE59248}" presName="node" presStyleLbl="node1" presStyleIdx="6" presStyleCnt="10">
        <dgm:presLayoutVars>
          <dgm:bulletEnabled val="1"/>
        </dgm:presLayoutVars>
      </dgm:prSet>
      <dgm:spPr/>
    </dgm:pt>
    <dgm:pt modelId="{CCC438AB-553F-4918-906F-74A941E57823}" type="pres">
      <dgm:prSet presAssocID="{17A0B2F1-15A4-46AE-9310-DB24ED568490}" presName="sibTrans" presStyleCnt="0"/>
      <dgm:spPr/>
    </dgm:pt>
    <dgm:pt modelId="{2708666C-EA37-45EA-B6A4-AA21D180DDC9}" type="pres">
      <dgm:prSet presAssocID="{32BD4C7A-BED0-4B60-A296-6E1E60AA5690}" presName="node" presStyleLbl="node1" presStyleIdx="7" presStyleCnt="10">
        <dgm:presLayoutVars>
          <dgm:bulletEnabled val="1"/>
        </dgm:presLayoutVars>
      </dgm:prSet>
      <dgm:spPr/>
    </dgm:pt>
    <dgm:pt modelId="{9B9CDB7D-F21D-435F-97DD-B7DF4A8223FF}" type="pres">
      <dgm:prSet presAssocID="{C6914A5F-6664-46BD-8BC3-429D86C1A6BC}" presName="sibTrans" presStyleCnt="0"/>
      <dgm:spPr/>
    </dgm:pt>
    <dgm:pt modelId="{4FD2A536-B20A-4239-B663-AC8457D2E188}" type="pres">
      <dgm:prSet presAssocID="{FFD681F5-D45F-4674-81EE-A4A9E71C2E10}" presName="node" presStyleLbl="node1" presStyleIdx="8" presStyleCnt="10">
        <dgm:presLayoutVars>
          <dgm:bulletEnabled val="1"/>
        </dgm:presLayoutVars>
      </dgm:prSet>
      <dgm:spPr/>
    </dgm:pt>
    <dgm:pt modelId="{2B6C06ED-D7AE-4200-A4E1-15FBDDAD48C3}" type="pres">
      <dgm:prSet presAssocID="{67AB5CCB-0DB1-429F-90CB-54A786E059D1}" presName="sibTrans" presStyleCnt="0"/>
      <dgm:spPr/>
    </dgm:pt>
    <dgm:pt modelId="{6709E76C-775B-4896-A6AA-3D5EBC86CBC1}" type="pres">
      <dgm:prSet presAssocID="{4998FE98-1D09-46C1-9B01-F0E2B20796C8}" presName="node" presStyleLbl="node1" presStyleIdx="9" presStyleCnt="10">
        <dgm:presLayoutVars>
          <dgm:bulletEnabled val="1"/>
        </dgm:presLayoutVars>
      </dgm:prSet>
      <dgm:spPr/>
    </dgm:pt>
  </dgm:ptLst>
  <dgm:cxnLst>
    <dgm:cxn modelId="{C92EB822-4BC3-4CA8-AACF-839CBBD4926C}" srcId="{F445135A-9F18-4D8F-8560-D8F1CCCE735A}" destId="{14953FAF-5EBD-4D3A-90BA-C4B516C1FA8B}" srcOrd="2" destOrd="0" parTransId="{EA8D56CA-8902-4D4D-9B48-4F78BC941BCF}" sibTransId="{5FEF8DA8-8745-4E3C-9F25-892913413685}"/>
    <dgm:cxn modelId="{3924F722-2DB0-4922-B9D7-B3FA24F12E94}" type="presOf" srcId="{EEF053E9-A38B-44D2-8F4A-767F92171B19}" destId="{EBCA48EE-6EEA-49F4-B31A-D9BD87B9169A}" srcOrd="0" destOrd="0" presId="urn:microsoft.com/office/officeart/2005/8/layout/default"/>
    <dgm:cxn modelId="{6DC67326-5DAF-4722-9397-F6C15ADB45F7}" srcId="{F445135A-9F18-4D8F-8560-D8F1CCCE735A}" destId="{F8F03C66-EC8D-468D-9204-AAA2000D5F97}" srcOrd="5" destOrd="0" parTransId="{774AAEB7-48E9-41BD-89AE-F79B71BC090E}" sibTransId="{8116AE0A-75AD-4013-A1DF-D69C67DE2F5A}"/>
    <dgm:cxn modelId="{DE8AA231-B180-42B7-A968-EAD79B99A228}" type="presOf" srcId="{14953FAF-5EBD-4D3A-90BA-C4B516C1FA8B}" destId="{0423FA87-77B4-497B-A032-75189A9C53A2}" srcOrd="0" destOrd="0" presId="urn:microsoft.com/office/officeart/2005/8/layout/default"/>
    <dgm:cxn modelId="{59EC9E32-4263-4024-9B13-1849CEA19F07}" type="presOf" srcId="{F8F03C66-EC8D-468D-9204-AAA2000D5F97}" destId="{73F3DA01-C513-4CBD-A86D-511AD49269E0}" srcOrd="0" destOrd="0" presId="urn:microsoft.com/office/officeart/2005/8/layout/default"/>
    <dgm:cxn modelId="{E3E09540-4C91-4F4B-823C-E6106D06D6A8}" srcId="{F445135A-9F18-4D8F-8560-D8F1CCCE735A}" destId="{F10569E3-D17F-4552-BA9E-45821EC6B1D8}" srcOrd="4" destOrd="0" parTransId="{AFF31751-CF98-4FC2-A3B7-FFAF00EAA3C6}" sibTransId="{7779F26C-AEC0-4861-BA26-5F09994B5882}"/>
    <dgm:cxn modelId="{46A9D25B-1A14-45E5-B22C-70D9153563E5}" srcId="{F445135A-9F18-4D8F-8560-D8F1CCCE735A}" destId="{32BD4C7A-BED0-4B60-A296-6E1E60AA5690}" srcOrd="7" destOrd="0" parTransId="{029C9017-AD4B-4FFE-B68B-19C475B08E4B}" sibTransId="{C6914A5F-6664-46BD-8BC3-429D86C1A6BC}"/>
    <dgm:cxn modelId="{965B8C49-1A71-4434-A131-881930592C76}" type="presOf" srcId="{FFD681F5-D45F-4674-81EE-A4A9E71C2E10}" destId="{4FD2A536-B20A-4239-B663-AC8457D2E188}" srcOrd="0" destOrd="0" presId="urn:microsoft.com/office/officeart/2005/8/layout/default"/>
    <dgm:cxn modelId="{7E54126F-6693-4FA1-AA37-6F438F115C78}" srcId="{F445135A-9F18-4D8F-8560-D8F1CCCE735A}" destId="{FFD681F5-D45F-4674-81EE-A4A9E71C2E10}" srcOrd="8" destOrd="0" parTransId="{5F59019A-6A75-429C-B3D3-7BF89BFD179A}" sibTransId="{67AB5CCB-0DB1-429F-90CB-54A786E059D1}"/>
    <dgm:cxn modelId="{12678F71-483C-4468-93D6-D3F3BF485A10}" srcId="{F445135A-9F18-4D8F-8560-D8F1CCCE735A}" destId="{EE1EF161-6682-456A-B093-C3276C42A614}" srcOrd="0" destOrd="0" parTransId="{668AC87C-AED7-4EB2-8483-2009059D8054}" sibTransId="{525B70E1-B638-43B4-AC89-601F2B518AFA}"/>
    <dgm:cxn modelId="{B099AB54-C822-4F00-B475-9B1AD21B0939}" type="presOf" srcId="{4998FE98-1D09-46C1-9B01-F0E2B20796C8}" destId="{6709E76C-775B-4896-A6AA-3D5EBC86CBC1}" srcOrd="0" destOrd="0" presId="urn:microsoft.com/office/officeart/2005/8/layout/default"/>
    <dgm:cxn modelId="{D47C3D75-2F0B-44E5-8CCE-A99D35CEEF6E}" type="presOf" srcId="{F10569E3-D17F-4552-BA9E-45821EC6B1D8}" destId="{D9412A83-7B44-4632-AF9F-F8B68A65F05E}" srcOrd="0" destOrd="0" presId="urn:microsoft.com/office/officeart/2005/8/layout/default"/>
    <dgm:cxn modelId="{75CAE055-C0E9-4A6E-8163-A60A2F39D58E}" type="presOf" srcId="{32BD4C7A-BED0-4B60-A296-6E1E60AA5690}" destId="{2708666C-EA37-45EA-B6A4-AA21D180DDC9}" srcOrd="0" destOrd="0" presId="urn:microsoft.com/office/officeart/2005/8/layout/default"/>
    <dgm:cxn modelId="{1CE64683-1780-43AC-A32D-F0E001433733}" type="presOf" srcId="{603844BB-1657-408C-9BE1-DCCA2AE59248}" destId="{93BB7247-5DEF-4710-89D8-20E46C17B279}" srcOrd="0" destOrd="0" presId="urn:microsoft.com/office/officeart/2005/8/layout/default"/>
    <dgm:cxn modelId="{B71DF999-CF9D-4796-9185-ABDF1A56277E}" srcId="{F445135A-9F18-4D8F-8560-D8F1CCCE735A}" destId="{F35DF233-3B5E-4262-B64D-DAE83519AC29}" srcOrd="3" destOrd="0" parTransId="{9372FF45-1937-4CBC-B76A-0F6733A76B79}" sibTransId="{C2836347-9A0D-4DAB-BEFD-FB5531329EDA}"/>
    <dgm:cxn modelId="{2D5C5C9C-6C1E-4BC4-B990-D5F6CC2FEE9F}" srcId="{F445135A-9F18-4D8F-8560-D8F1CCCE735A}" destId="{603844BB-1657-408C-9BE1-DCCA2AE59248}" srcOrd="6" destOrd="0" parTransId="{ECCF7770-C7C4-4A76-82A3-963BFA92E5E6}" sibTransId="{17A0B2F1-15A4-46AE-9310-DB24ED568490}"/>
    <dgm:cxn modelId="{57EC59AC-029B-4A18-816A-C44B672B954F}" srcId="{F445135A-9F18-4D8F-8560-D8F1CCCE735A}" destId="{EEF053E9-A38B-44D2-8F4A-767F92171B19}" srcOrd="1" destOrd="0" parTransId="{63DE4AA8-AEF4-458B-BB62-C8237DD3C234}" sibTransId="{FCC2F751-28C4-4219-8BCF-1ABA8E47DA7F}"/>
    <dgm:cxn modelId="{722C34B4-010E-4F79-9A7C-EA07F534788F}" srcId="{F445135A-9F18-4D8F-8560-D8F1CCCE735A}" destId="{4998FE98-1D09-46C1-9B01-F0E2B20796C8}" srcOrd="9" destOrd="0" parTransId="{2041D45D-EFC7-4772-87F5-415817A50B57}" sibTransId="{86A95164-F6DC-4BBA-B308-17286771114D}"/>
    <dgm:cxn modelId="{104E4FC5-10BD-46ED-867F-72CF78BAAB45}" type="presOf" srcId="{F35DF233-3B5E-4262-B64D-DAE83519AC29}" destId="{8DBDDF07-5A3E-49C5-9CDB-985D627CAA64}" srcOrd="0" destOrd="0" presId="urn:microsoft.com/office/officeart/2005/8/layout/default"/>
    <dgm:cxn modelId="{D1A99CDB-964C-4391-9689-74E00B51BC7E}" type="presOf" srcId="{F445135A-9F18-4D8F-8560-D8F1CCCE735A}" destId="{5AB07FD1-E7FA-4F42-87F6-A0B55EF116A0}" srcOrd="0" destOrd="0" presId="urn:microsoft.com/office/officeart/2005/8/layout/default"/>
    <dgm:cxn modelId="{D50F06FF-A410-4C76-8036-CCE3EE08586E}" type="presOf" srcId="{EE1EF161-6682-456A-B093-C3276C42A614}" destId="{AA33B90F-6B5D-42F0-AF84-BB0DBB8DA4B6}" srcOrd="0" destOrd="0" presId="urn:microsoft.com/office/officeart/2005/8/layout/default"/>
    <dgm:cxn modelId="{0CB42BCF-BB3A-4021-AAC0-C00B46686758}" type="presParOf" srcId="{5AB07FD1-E7FA-4F42-87F6-A0B55EF116A0}" destId="{AA33B90F-6B5D-42F0-AF84-BB0DBB8DA4B6}" srcOrd="0" destOrd="0" presId="urn:microsoft.com/office/officeart/2005/8/layout/default"/>
    <dgm:cxn modelId="{B33CE88A-8410-4EA1-AF4E-D0B5F2B48960}" type="presParOf" srcId="{5AB07FD1-E7FA-4F42-87F6-A0B55EF116A0}" destId="{BA260D24-FD75-4CCB-A391-27C4BD641953}" srcOrd="1" destOrd="0" presId="urn:microsoft.com/office/officeart/2005/8/layout/default"/>
    <dgm:cxn modelId="{02549C06-6D86-4AD5-A4FC-F995A35A46C1}" type="presParOf" srcId="{5AB07FD1-E7FA-4F42-87F6-A0B55EF116A0}" destId="{EBCA48EE-6EEA-49F4-B31A-D9BD87B9169A}" srcOrd="2" destOrd="0" presId="urn:microsoft.com/office/officeart/2005/8/layout/default"/>
    <dgm:cxn modelId="{03473D75-E396-4574-BDD9-A4B6285E9C42}" type="presParOf" srcId="{5AB07FD1-E7FA-4F42-87F6-A0B55EF116A0}" destId="{CF2CE942-F3A8-4B16-93A1-922AC2032B8E}" srcOrd="3" destOrd="0" presId="urn:microsoft.com/office/officeart/2005/8/layout/default"/>
    <dgm:cxn modelId="{9316FBEF-3CC1-4C8F-90E3-F5C958BAFBAC}" type="presParOf" srcId="{5AB07FD1-E7FA-4F42-87F6-A0B55EF116A0}" destId="{0423FA87-77B4-497B-A032-75189A9C53A2}" srcOrd="4" destOrd="0" presId="urn:microsoft.com/office/officeart/2005/8/layout/default"/>
    <dgm:cxn modelId="{FA5545D2-4350-4B49-86A5-7676346EF4DA}" type="presParOf" srcId="{5AB07FD1-E7FA-4F42-87F6-A0B55EF116A0}" destId="{F335470B-8FF8-47A1-9938-6B586A9513A0}" srcOrd="5" destOrd="0" presId="urn:microsoft.com/office/officeart/2005/8/layout/default"/>
    <dgm:cxn modelId="{BE70E509-C0CD-4140-AC2B-5258F7BE52B6}" type="presParOf" srcId="{5AB07FD1-E7FA-4F42-87F6-A0B55EF116A0}" destId="{8DBDDF07-5A3E-49C5-9CDB-985D627CAA64}" srcOrd="6" destOrd="0" presId="urn:microsoft.com/office/officeart/2005/8/layout/default"/>
    <dgm:cxn modelId="{3F79E7CC-BF82-4053-B27E-5EEE903FA618}" type="presParOf" srcId="{5AB07FD1-E7FA-4F42-87F6-A0B55EF116A0}" destId="{A1F10D28-48BF-4F15-A078-8B76CE7736B6}" srcOrd="7" destOrd="0" presId="urn:microsoft.com/office/officeart/2005/8/layout/default"/>
    <dgm:cxn modelId="{B1BC4290-5896-4F1A-AAA7-80FC1CBA8028}" type="presParOf" srcId="{5AB07FD1-E7FA-4F42-87F6-A0B55EF116A0}" destId="{D9412A83-7B44-4632-AF9F-F8B68A65F05E}" srcOrd="8" destOrd="0" presId="urn:microsoft.com/office/officeart/2005/8/layout/default"/>
    <dgm:cxn modelId="{237F0C35-5FCB-4648-A340-D983AD96AF3D}" type="presParOf" srcId="{5AB07FD1-E7FA-4F42-87F6-A0B55EF116A0}" destId="{3EFA8454-6CA1-4826-9373-563FAB22DF23}" srcOrd="9" destOrd="0" presId="urn:microsoft.com/office/officeart/2005/8/layout/default"/>
    <dgm:cxn modelId="{E326F9B4-C831-49C6-A2FF-6F7EB938FE29}" type="presParOf" srcId="{5AB07FD1-E7FA-4F42-87F6-A0B55EF116A0}" destId="{73F3DA01-C513-4CBD-A86D-511AD49269E0}" srcOrd="10" destOrd="0" presId="urn:microsoft.com/office/officeart/2005/8/layout/default"/>
    <dgm:cxn modelId="{533089A7-E31A-46A2-A0F3-DFB6DC1C14C8}" type="presParOf" srcId="{5AB07FD1-E7FA-4F42-87F6-A0B55EF116A0}" destId="{C01A1781-01C7-45EC-A7AB-8C941D21C77F}" srcOrd="11" destOrd="0" presId="urn:microsoft.com/office/officeart/2005/8/layout/default"/>
    <dgm:cxn modelId="{C841281D-CC35-462C-BA2F-FFEA217A0D3D}" type="presParOf" srcId="{5AB07FD1-E7FA-4F42-87F6-A0B55EF116A0}" destId="{93BB7247-5DEF-4710-89D8-20E46C17B279}" srcOrd="12" destOrd="0" presId="urn:microsoft.com/office/officeart/2005/8/layout/default"/>
    <dgm:cxn modelId="{190FD14A-D616-4BB1-92CD-112671E836F1}" type="presParOf" srcId="{5AB07FD1-E7FA-4F42-87F6-A0B55EF116A0}" destId="{CCC438AB-553F-4918-906F-74A941E57823}" srcOrd="13" destOrd="0" presId="urn:microsoft.com/office/officeart/2005/8/layout/default"/>
    <dgm:cxn modelId="{319959E7-FE09-4D77-90E8-6460AEAAE95D}" type="presParOf" srcId="{5AB07FD1-E7FA-4F42-87F6-A0B55EF116A0}" destId="{2708666C-EA37-45EA-B6A4-AA21D180DDC9}" srcOrd="14" destOrd="0" presId="urn:microsoft.com/office/officeart/2005/8/layout/default"/>
    <dgm:cxn modelId="{B8D24768-FED3-4837-B8EC-FB65F311E07B}" type="presParOf" srcId="{5AB07FD1-E7FA-4F42-87F6-A0B55EF116A0}" destId="{9B9CDB7D-F21D-435F-97DD-B7DF4A8223FF}" srcOrd="15" destOrd="0" presId="urn:microsoft.com/office/officeart/2005/8/layout/default"/>
    <dgm:cxn modelId="{CBFFF0A5-DA8A-4C48-BF33-2171BF5BBDF9}" type="presParOf" srcId="{5AB07FD1-E7FA-4F42-87F6-A0B55EF116A0}" destId="{4FD2A536-B20A-4239-B663-AC8457D2E188}" srcOrd="16" destOrd="0" presId="urn:microsoft.com/office/officeart/2005/8/layout/default"/>
    <dgm:cxn modelId="{C6BA21C7-77DB-49D0-A26B-40F27EE3AC69}" type="presParOf" srcId="{5AB07FD1-E7FA-4F42-87F6-A0B55EF116A0}" destId="{2B6C06ED-D7AE-4200-A4E1-15FBDDAD48C3}" srcOrd="17" destOrd="0" presId="urn:microsoft.com/office/officeart/2005/8/layout/default"/>
    <dgm:cxn modelId="{74CE1979-527C-482E-BA66-F5740E018830}" type="presParOf" srcId="{5AB07FD1-E7FA-4F42-87F6-A0B55EF116A0}" destId="{6709E76C-775B-4896-A6AA-3D5EBC86CBC1}" srcOrd="1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33B90F-6B5D-42F0-AF84-BB0DBB8DA4B6}">
      <dsp:nvSpPr>
        <dsp:cNvPr id="0" name=""/>
        <dsp:cNvSpPr/>
      </dsp:nvSpPr>
      <dsp:spPr>
        <a:xfrm>
          <a:off x="919893" y="1920"/>
          <a:ext cx="1945323" cy="1167193"/>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defRPr cap="all"/>
          </a:pPr>
          <a:r>
            <a:rPr lang="en-GB" sz="1300" kern="1200"/>
            <a:t>Data driven approach to support delivery of outcomes</a:t>
          </a:r>
          <a:endParaRPr lang="en-US" sz="1300" kern="1200"/>
        </a:p>
      </dsp:txBody>
      <dsp:txXfrm>
        <a:off x="919893" y="1920"/>
        <a:ext cx="1945323" cy="1167193"/>
      </dsp:txXfrm>
    </dsp:sp>
    <dsp:sp modelId="{EBCA48EE-6EEA-49F4-B31A-D9BD87B9169A}">
      <dsp:nvSpPr>
        <dsp:cNvPr id="0" name=""/>
        <dsp:cNvSpPr/>
      </dsp:nvSpPr>
      <dsp:spPr>
        <a:xfrm>
          <a:off x="3059749" y="1920"/>
          <a:ext cx="1945323" cy="1167193"/>
        </a:xfrm>
        <a:prstGeom prst="rect">
          <a:avLst/>
        </a:prstGeom>
        <a:gradFill rotWithShape="0">
          <a:gsLst>
            <a:gs pos="0">
              <a:schemeClr val="accent5">
                <a:hueOff val="-1103764"/>
                <a:satOff val="4423"/>
                <a:lumOff val="959"/>
                <a:alphaOff val="0"/>
                <a:shade val="51000"/>
                <a:satMod val="130000"/>
              </a:schemeClr>
            </a:gs>
            <a:gs pos="80000">
              <a:schemeClr val="accent5">
                <a:hueOff val="-1103764"/>
                <a:satOff val="4423"/>
                <a:lumOff val="959"/>
                <a:alphaOff val="0"/>
                <a:shade val="93000"/>
                <a:satMod val="130000"/>
              </a:schemeClr>
            </a:gs>
            <a:gs pos="100000">
              <a:schemeClr val="accent5">
                <a:hueOff val="-1103764"/>
                <a:satOff val="4423"/>
                <a:lumOff val="95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defRPr cap="all"/>
          </a:pPr>
          <a:r>
            <a:rPr lang="en-GB" sz="1300" kern="1200"/>
            <a:t>Developing embodied carbon calculator – supports Climate Change</a:t>
          </a:r>
          <a:endParaRPr lang="en-US" sz="1300" kern="1200"/>
        </a:p>
      </dsp:txBody>
      <dsp:txXfrm>
        <a:off x="3059749" y="1920"/>
        <a:ext cx="1945323" cy="1167193"/>
      </dsp:txXfrm>
    </dsp:sp>
    <dsp:sp modelId="{0423FA87-77B4-497B-A032-75189A9C53A2}">
      <dsp:nvSpPr>
        <dsp:cNvPr id="0" name=""/>
        <dsp:cNvSpPr/>
      </dsp:nvSpPr>
      <dsp:spPr>
        <a:xfrm>
          <a:off x="5199604" y="1920"/>
          <a:ext cx="1945323" cy="1167193"/>
        </a:xfrm>
        <a:prstGeom prst="rect">
          <a:avLst/>
        </a:prstGeom>
        <a:gradFill rotWithShape="0">
          <a:gsLst>
            <a:gs pos="0">
              <a:schemeClr val="accent5">
                <a:hueOff val="-2207528"/>
                <a:satOff val="8847"/>
                <a:lumOff val="1917"/>
                <a:alphaOff val="0"/>
                <a:shade val="51000"/>
                <a:satMod val="130000"/>
              </a:schemeClr>
            </a:gs>
            <a:gs pos="80000">
              <a:schemeClr val="accent5">
                <a:hueOff val="-2207528"/>
                <a:satOff val="8847"/>
                <a:lumOff val="1917"/>
                <a:alphaOff val="0"/>
                <a:shade val="93000"/>
                <a:satMod val="130000"/>
              </a:schemeClr>
            </a:gs>
            <a:gs pos="100000">
              <a:schemeClr val="accent5">
                <a:hueOff val="-2207528"/>
                <a:satOff val="8847"/>
                <a:lumOff val="191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defRPr cap="all"/>
          </a:pPr>
          <a:r>
            <a:rPr lang="en-GB" sz="1300" kern="1200"/>
            <a:t>Additional Functionality Future Reporting Requirements</a:t>
          </a:r>
          <a:endParaRPr lang="en-US" sz="1300" kern="1200"/>
        </a:p>
      </dsp:txBody>
      <dsp:txXfrm>
        <a:off x="5199604" y="1920"/>
        <a:ext cx="1945323" cy="1167193"/>
      </dsp:txXfrm>
    </dsp:sp>
    <dsp:sp modelId="{8DBDDF07-5A3E-49C5-9CDB-985D627CAA64}">
      <dsp:nvSpPr>
        <dsp:cNvPr id="0" name=""/>
        <dsp:cNvSpPr/>
      </dsp:nvSpPr>
      <dsp:spPr>
        <a:xfrm>
          <a:off x="919893" y="1363646"/>
          <a:ext cx="1945323" cy="1167193"/>
        </a:xfrm>
        <a:prstGeom prst="rect">
          <a:avLst/>
        </a:prstGeom>
        <a:gradFill rotWithShape="0">
          <a:gsLst>
            <a:gs pos="0">
              <a:schemeClr val="accent5">
                <a:hueOff val="-3311292"/>
                <a:satOff val="13270"/>
                <a:lumOff val="2876"/>
                <a:alphaOff val="0"/>
                <a:shade val="51000"/>
                <a:satMod val="130000"/>
              </a:schemeClr>
            </a:gs>
            <a:gs pos="80000">
              <a:schemeClr val="accent5">
                <a:hueOff val="-3311292"/>
                <a:satOff val="13270"/>
                <a:lumOff val="2876"/>
                <a:alphaOff val="0"/>
                <a:shade val="93000"/>
                <a:satMod val="130000"/>
              </a:schemeClr>
            </a:gs>
            <a:gs pos="100000">
              <a:schemeClr val="accent5">
                <a:hueOff val="-3311292"/>
                <a:satOff val="13270"/>
                <a:lumOff val="287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defRPr cap="all"/>
          </a:pPr>
          <a:r>
            <a:rPr lang="en-US" sz="1300" kern="1200"/>
            <a:t>Compliance – depository for Insurance, certification </a:t>
          </a:r>
        </a:p>
      </dsp:txBody>
      <dsp:txXfrm>
        <a:off x="919893" y="1363646"/>
        <a:ext cx="1945323" cy="1167193"/>
      </dsp:txXfrm>
    </dsp:sp>
    <dsp:sp modelId="{D9412A83-7B44-4632-AF9F-F8B68A65F05E}">
      <dsp:nvSpPr>
        <dsp:cNvPr id="0" name=""/>
        <dsp:cNvSpPr/>
      </dsp:nvSpPr>
      <dsp:spPr>
        <a:xfrm>
          <a:off x="3059749" y="1363646"/>
          <a:ext cx="1945323" cy="1167193"/>
        </a:xfrm>
        <a:prstGeom prst="rect">
          <a:avLst/>
        </a:prstGeom>
        <a:gradFill rotWithShape="0">
          <a:gsLst>
            <a:gs pos="0">
              <a:schemeClr val="accent5">
                <a:hueOff val="-4415056"/>
                <a:satOff val="17694"/>
                <a:lumOff val="3835"/>
                <a:alphaOff val="0"/>
                <a:shade val="51000"/>
                <a:satMod val="130000"/>
              </a:schemeClr>
            </a:gs>
            <a:gs pos="80000">
              <a:schemeClr val="accent5">
                <a:hueOff val="-4415056"/>
                <a:satOff val="17694"/>
                <a:lumOff val="3835"/>
                <a:alphaOff val="0"/>
                <a:shade val="93000"/>
                <a:satMod val="130000"/>
              </a:schemeClr>
            </a:gs>
            <a:gs pos="100000">
              <a:schemeClr val="accent5">
                <a:hueOff val="-4415056"/>
                <a:satOff val="17694"/>
                <a:lumOff val="383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defRPr cap="all"/>
          </a:pPr>
          <a:r>
            <a:rPr lang="en-US" sz="1300" kern="1200" dirty="0"/>
            <a:t>Report on performance of Joint Procurement Strategy</a:t>
          </a:r>
        </a:p>
      </dsp:txBody>
      <dsp:txXfrm>
        <a:off x="3059749" y="1363646"/>
        <a:ext cx="1945323" cy="1167193"/>
      </dsp:txXfrm>
    </dsp:sp>
    <dsp:sp modelId="{73F3DA01-C513-4CBD-A86D-511AD49269E0}">
      <dsp:nvSpPr>
        <dsp:cNvPr id="0" name=""/>
        <dsp:cNvSpPr/>
      </dsp:nvSpPr>
      <dsp:spPr>
        <a:xfrm>
          <a:off x="5199604" y="1363646"/>
          <a:ext cx="1945323" cy="1167193"/>
        </a:xfrm>
        <a:prstGeom prst="rect">
          <a:avLst/>
        </a:prstGeom>
        <a:gradFill rotWithShape="0">
          <a:gsLst>
            <a:gs pos="0">
              <a:schemeClr val="accent5">
                <a:hueOff val="-5518820"/>
                <a:satOff val="22117"/>
                <a:lumOff val="4793"/>
                <a:alphaOff val="0"/>
                <a:shade val="51000"/>
                <a:satMod val="130000"/>
              </a:schemeClr>
            </a:gs>
            <a:gs pos="80000">
              <a:schemeClr val="accent5">
                <a:hueOff val="-5518820"/>
                <a:satOff val="22117"/>
                <a:lumOff val="4793"/>
                <a:alphaOff val="0"/>
                <a:shade val="93000"/>
                <a:satMod val="130000"/>
              </a:schemeClr>
            </a:gs>
            <a:gs pos="100000">
              <a:schemeClr val="accent5">
                <a:hueOff val="-5518820"/>
                <a:satOff val="22117"/>
                <a:lumOff val="479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defRPr cap="all"/>
          </a:pPr>
          <a:r>
            <a:rPr lang="en-US" sz="1300" kern="1200"/>
            <a:t>Consultation pillar would support community wealth building</a:t>
          </a:r>
        </a:p>
      </dsp:txBody>
      <dsp:txXfrm>
        <a:off x="5199604" y="1363646"/>
        <a:ext cx="1945323" cy="1167193"/>
      </dsp:txXfrm>
    </dsp:sp>
    <dsp:sp modelId="{93BB7247-5DEF-4710-89D8-20E46C17B279}">
      <dsp:nvSpPr>
        <dsp:cNvPr id="0" name=""/>
        <dsp:cNvSpPr/>
      </dsp:nvSpPr>
      <dsp:spPr>
        <a:xfrm>
          <a:off x="919893" y="2725372"/>
          <a:ext cx="1945323" cy="1167193"/>
        </a:xfrm>
        <a:prstGeom prst="rect">
          <a:avLst/>
        </a:prstGeom>
        <a:gradFill rotWithShape="0">
          <a:gsLst>
            <a:gs pos="0">
              <a:schemeClr val="accent5">
                <a:hueOff val="-6622584"/>
                <a:satOff val="26541"/>
                <a:lumOff val="5752"/>
                <a:alphaOff val="0"/>
                <a:shade val="51000"/>
                <a:satMod val="130000"/>
              </a:schemeClr>
            </a:gs>
            <a:gs pos="80000">
              <a:schemeClr val="accent5">
                <a:hueOff val="-6622584"/>
                <a:satOff val="26541"/>
                <a:lumOff val="5752"/>
                <a:alphaOff val="0"/>
                <a:shade val="93000"/>
                <a:satMod val="130000"/>
              </a:schemeClr>
            </a:gs>
            <a:gs pos="100000">
              <a:schemeClr val="accent5">
                <a:hueOff val="-6622584"/>
                <a:satOff val="26541"/>
                <a:lumOff val="5752"/>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defRPr cap="all"/>
          </a:pPr>
          <a:r>
            <a:rPr lang="en-GB" sz="1300" kern="1200" dirty="0"/>
            <a:t>Data used to calculate carbon emissions has hidden added commercial value to the councils.</a:t>
          </a:r>
          <a:endParaRPr lang="en-US" sz="1300" kern="1200" dirty="0"/>
        </a:p>
      </dsp:txBody>
      <dsp:txXfrm>
        <a:off x="919893" y="2725372"/>
        <a:ext cx="1945323" cy="1167193"/>
      </dsp:txXfrm>
    </dsp:sp>
    <dsp:sp modelId="{2708666C-EA37-45EA-B6A4-AA21D180DDC9}">
      <dsp:nvSpPr>
        <dsp:cNvPr id="0" name=""/>
        <dsp:cNvSpPr/>
      </dsp:nvSpPr>
      <dsp:spPr>
        <a:xfrm>
          <a:off x="3059749" y="2725372"/>
          <a:ext cx="1945323" cy="1167193"/>
        </a:xfrm>
        <a:prstGeom prst="rect">
          <a:avLst/>
        </a:prstGeom>
        <a:gradFill rotWithShape="0">
          <a:gsLst>
            <a:gs pos="0">
              <a:schemeClr val="accent5">
                <a:hueOff val="-7726349"/>
                <a:satOff val="30964"/>
                <a:lumOff val="6711"/>
                <a:alphaOff val="0"/>
                <a:shade val="51000"/>
                <a:satMod val="130000"/>
              </a:schemeClr>
            </a:gs>
            <a:gs pos="80000">
              <a:schemeClr val="accent5">
                <a:hueOff val="-7726349"/>
                <a:satOff val="30964"/>
                <a:lumOff val="6711"/>
                <a:alphaOff val="0"/>
                <a:shade val="93000"/>
                <a:satMod val="130000"/>
              </a:schemeClr>
            </a:gs>
            <a:gs pos="100000">
              <a:schemeClr val="accent5">
                <a:hueOff val="-7726349"/>
                <a:satOff val="30964"/>
                <a:lumOff val="671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defRPr cap="all"/>
          </a:pPr>
          <a:r>
            <a:rPr lang="en-GB" sz="1300" kern="1200"/>
            <a:t>Its line item level data – what exact product is being bought.</a:t>
          </a:r>
          <a:endParaRPr lang="en-US" sz="1300" kern="1200"/>
        </a:p>
      </dsp:txBody>
      <dsp:txXfrm>
        <a:off x="3059749" y="2725372"/>
        <a:ext cx="1945323" cy="1167193"/>
      </dsp:txXfrm>
    </dsp:sp>
    <dsp:sp modelId="{4FD2A536-B20A-4239-B663-AC8457D2E188}">
      <dsp:nvSpPr>
        <dsp:cNvPr id="0" name=""/>
        <dsp:cNvSpPr/>
      </dsp:nvSpPr>
      <dsp:spPr>
        <a:xfrm>
          <a:off x="5199604" y="2725372"/>
          <a:ext cx="1945323" cy="1167193"/>
        </a:xfrm>
        <a:prstGeom prst="rect">
          <a:avLst/>
        </a:prstGeom>
        <a:gradFill rotWithShape="0">
          <a:gsLst>
            <a:gs pos="0">
              <a:schemeClr val="accent5">
                <a:hueOff val="-8830112"/>
                <a:satOff val="35388"/>
                <a:lumOff val="7669"/>
                <a:alphaOff val="0"/>
                <a:shade val="51000"/>
                <a:satMod val="130000"/>
              </a:schemeClr>
            </a:gs>
            <a:gs pos="80000">
              <a:schemeClr val="accent5">
                <a:hueOff val="-8830112"/>
                <a:satOff val="35388"/>
                <a:lumOff val="7669"/>
                <a:alphaOff val="0"/>
                <a:shade val="93000"/>
                <a:satMod val="130000"/>
              </a:schemeClr>
            </a:gs>
            <a:gs pos="100000">
              <a:schemeClr val="accent5">
                <a:hueOff val="-8830112"/>
                <a:satOff val="35388"/>
                <a:lumOff val="766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defRPr cap="all"/>
          </a:pPr>
          <a:r>
            <a:rPr lang="en-GB" sz="1300" kern="1200" dirty="0"/>
            <a:t>Creates detailed product picture on our activities.</a:t>
          </a:r>
          <a:endParaRPr lang="en-US" sz="1300" kern="1200" dirty="0"/>
        </a:p>
      </dsp:txBody>
      <dsp:txXfrm>
        <a:off x="5199604" y="2725372"/>
        <a:ext cx="1945323" cy="1167193"/>
      </dsp:txXfrm>
    </dsp:sp>
    <dsp:sp modelId="{6709E76C-775B-4896-A6AA-3D5EBC86CBC1}">
      <dsp:nvSpPr>
        <dsp:cNvPr id="0" name=""/>
        <dsp:cNvSpPr/>
      </dsp:nvSpPr>
      <dsp:spPr>
        <a:xfrm>
          <a:off x="3059749" y="4087098"/>
          <a:ext cx="1945323" cy="1167193"/>
        </a:xfrm>
        <a:prstGeom prst="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defRPr cap="all"/>
          </a:pPr>
          <a:r>
            <a:rPr lang="en-GB" sz="1300" kern="1200" dirty="0"/>
            <a:t>Data also covers our suppliers process of operations when performing scopes. </a:t>
          </a:r>
          <a:endParaRPr lang="en-US" sz="1300" kern="1200" dirty="0"/>
        </a:p>
      </dsp:txBody>
      <dsp:txXfrm>
        <a:off x="3059749" y="4087098"/>
        <a:ext cx="1945323" cy="116719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0475" cy="497047"/>
          </a:xfrm>
          <a:prstGeom prst="rect">
            <a:avLst/>
          </a:prstGeom>
        </p:spPr>
        <p:txBody>
          <a:bodyPr vert="horz" lIns="91422" tIns="45711" rIns="91422" bIns="45711" rtlCol="0"/>
          <a:lstStyle>
            <a:lvl1pPr algn="l">
              <a:defRPr sz="1200"/>
            </a:lvl1pPr>
          </a:lstStyle>
          <a:p>
            <a:endParaRPr lang="en-GB" dirty="0"/>
          </a:p>
        </p:txBody>
      </p:sp>
      <p:sp>
        <p:nvSpPr>
          <p:cNvPr id="3" name="Date Placeholder 2"/>
          <p:cNvSpPr>
            <a:spLocks noGrp="1"/>
          </p:cNvSpPr>
          <p:nvPr>
            <p:ph type="dt" sz="quarter" idx="1"/>
          </p:nvPr>
        </p:nvSpPr>
        <p:spPr>
          <a:xfrm>
            <a:off x="3856738" y="0"/>
            <a:ext cx="2950475" cy="497047"/>
          </a:xfrm>
          <a:prstGeom prst="rect">
            <a:avLst/>
          </a:prstGeom>
        </p:spPr>
        <p:txBody>
          <a:bodyPr vert="horz" lIns="91422" tIns="45711" rIns="91422" bIns="45711" rtlCol="0"/>
          <a:lstStyle>
            <a:lvl1pPr algn="r">
              <a:defRPr sz="1200"/>
            </a:lvl1pPr>
          </a:lstStyle>
          <a:p>
            <a:fld id="{F53DE6A9-B5E9-490D-B889-1CC33586F091}" type="datetimeFigureOut">
              <a:rPr lang="en-GB" smtClean="0"/>
              <a:t>06/02/2023</a:t>
            </a:fld>
            <a:endParaRPr lang="en-GB" dirty="0"/>
          </a:p>
        </p:txBody>
      </p:sp>
      <p:sp>
        <p:nvSpPr>
          <p:cNvPr id="4" name="Footer Placeholder 3"/>
          <p:cNvSpPr>
            <a:spLocks noGrp="1"/>
          </p:cNvSpPr>
          <p:nvPr>
            <p:ph type="ftr" sz="quarter" idx="2"/>
          </p:nvPr>
        </p:nvSpPr>
        <p:spPr>
          <a:xfrm>
            <a:off x="1" y="9442153"/>
            <a:ext cx="2950475" cy="497047"/>
          </a:xfrm>
          <a:prstGeom prst="rect">
            <a:avLst/>
          </a:prstGeom>
        </p:spPr>
        <p:txBody>
          <a:bodyPr vert="horz" lIns="91422" tIns="45711" rIns="91422" bIns="45711"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6738" y="9442153"/>
            <a:ext cx="2950475" cy="497047"/>
          </a:xfrm>
          <a:prstGeom prst="rect">
            <a:avLst/>
          </a:prstGeom>
        </p:spPr>
        <p:txBody>
          <a:bodyPr vert="horz" lIns="91422" tIns="45711" rIns="91422" bIns="45711" rtlCol="0" anchor="b"/>
          <a:lstStyle>
            <a:lvl1pPr algn="r">
              <a:defRPr sz="1200"/>
            </a:lvl1pPr>
          </a:lstStyle>
          <a:p>
            <a:fld id="{7D865D1D-29FC-47E2-A574-DEFA3174C723}" type="slidenum">
              <a:rPr lang="en-GB" smtClean="0"/>
              <a:t>‹#›</a:t>
            </a:fld>
            <a:endParaRPr lang="en-GB" dirty="0"/>
          </a:p>
        </p:txBody>
      </p:sp>
      <p:sp>
        <p:nvSpPr>
          <p:cNvPr id="6" name="hc" descr="OFFICIAL"/>
          <p:cNvSpPr txBox="1"/>
          <p:nvPr/>
        </p:nvSpPr>
        <p:spPr>
          <a:xfrm>
            <a:off x="0" y="0"/>
            <a:ext cx="6808788" cy="246182"/>
          </a:xfrm>
          <a:prstGeom prst="rect">
            <a:avLst/>
          </a:prstGeom>
          <a:noFill/>
        </p:spPr>
        <p:txBody>
          <a:bodyPr vert="horz" lIns="91422" tIns="45711" rIns="91422" bIns="45711" rtlCol="0">
            <a:spAutoFit/>
          </a:bodyPr>
          <a:lstStyle/>
          <a:p>
            <a:pPr algn="ctr"/>
            <a:r>
              <a:rPr lang="en-GB" sz="1000" b="1" dirty="0">
                <a:solidFill>
                  <a:srgbClr val="000000"/>
                </a:solidFill>
                <a:latin typeface="arial"/>
              </a:rPr>
              <a:t>OFFICIAL</a:t>
            </a:r>
          </a:p>
        </p:txBody>
      </p:sp>
      <p:sp>
        <p:nvSpPr>
          <p:cNvPr id="7" name="fc" descr="OFFICIAL"/>
          <p:cNvSpPr txBox="1"/>
          <p:nvPr/>
        </p:nvSpPr>
        <p:spPr>
          <a:xfrm>
            <a:off x="0" y="9568141"/>
            <a:ext cx="6808788" cy="246182"/>
          </a:xfrm>
          <a:prstGeom prst="rect">
            <a:avLst/>
          </a:prstGeom>
          <a:noFill/>
        </p:spPr>
        <p:txBody>
          <a:bodyPr vert="horz" lIns="91422" tIns="45711" rIns="91422" bIns="45711" rtlCol="0">
            <a:spAutoFit/>
          </a:bodyPr>
          <a:lstStyle/>
          <a:p>
            <a:pPr algn="ctr"/>
            <a:r>
              <a:rPr lang="en-GB" sz="1000" b="1" dirty="0">
                <a:solidFill>
                  <a:srgbClr val="000000"/>
                </a:solidFill>
                <a:latin typeface="arial"/>
              </a:rPr>
              <a:t>OFFICIAL</a:t>
            </a:r>
          </a:p>
        </p:txBody>
      </p:sp>
    </p:spTree>
    <p:extLst>
      <p:ext uri="{BB962C8B-B14F-4D97-AF65-F5344CB8AC3E}">
        <p14:creationId xmlns:p14="http://schemas.microsoft.com/office/powerpoint/2010/main" val="2530188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0475" cy="497047"/>
          </a:xfrm>
          <a:prstGeom prst="rect">
            <a:avLst/>
          </a:prstGeom>
        </p:spPr>
        <p:txBody>
          <a:bodyPr vert="horz" lIns="91422" tIns="45711" rIns="91422" bIns="45711" rtlCol="0"/>
          <a:lstStyle>
            <a:lvl1pPr algn="l">
              <a:defRPr sz="1200"/>
            </a:lvl1pPr>
          </a:lstStyle>
          <a:p>
            <a:endParaRPr lang="en-GB" dirty="0"/>
          </a:p>
        </p:txBody>
      </p:sp>
      <p:sp>
        <p:nvSpPr>
          <p:cNvPr id="3" name="Date Placeholder 2"/>
          <p:cNvSpPr>
            <a:spLocks noGrp="1"/>
          </p:cNvSpPr>
          <p:nvPr>
            <p:ph type="dt" idx="1"/>
          </p:nvPr>
        </p:nvSpPr>
        <p:spPr>
          <a:xfrm>
            <a:off x="3856738" y="0"/>
            <a:ext cx="2950475" cy="497047"/>
          </a:xfrm>
          <a:prstGeom prst="rect">
            <a:avLst/>
          </a:prstGeom>
        </p:spPr>
        <p:txBody>
          <a:bodyPr vert="horz" lIns="91422" tIns="45711" rIns="91422" bIns="45711" rtlCol="0"/>
          <a:lstStyle>
            <a:lvl1pPr algn="r">
              <a:defRPr sz="1200"/>
            </a:lvl1pPr>
          </a:lstStyle>
          <a:p>
            <a:fld id="{81DE036E-460B-4C1D-A880-EABA5EF82C50}" type="datetimeFigureOut">
              <a:rPr lang="en-GB" smtClean="0"/>
              <a:t>06/02/2023</a:t>
            </a:fld>
            <a:endParaRPr lang="en-GB" dirty="0"/>
          </a:p>
        </p:txBody>
      </p:sp>
      <p:sp>
        <p:nvSpPr>
          <p:cNvPr id="4" name="Slide Image Placehold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22" tIns="45711" rIns="91422" bIns="45711" rtlCol="0" anchor="ctr"/>
          <a:lstStyle/>
          <a:p>
            <a:endParaRPr lang="en-GB" dirty="0"/>
          </a:p>
        </p:txBody>
      </p:sp>
      <p:sp>
        <p:nvSpPr>
          <p:cNvPr id="5" name="Notes Placeholder 4"/>
          <p:cNvSpPr>
            <a:spLocks noGrp="1"/>
          </p:cNvSpPr>
          <p:nvPr>
            <p:ph type="body" sz="quarter" idx="3"/>
          </p:nvPr>
        </p:nvSpPr>
        <p:spPr>
          <a:xfrm>
            <a:off x="680879" y="4721940"/>
            <a:ext cx="5447030" cy="4473416"/>
          </a:xfrm>
          <a:prstGeom prst="rect">
            <a:avLst/>
          </a:prstGeom>
        </p:spPr>
        <p:txBody>
          <a:bodyPr vert="horz" lIns="91422" tIns="45711" rIns="91422" bIns="4571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42153"/>
            <a:ext cx="2950475" cy="497047"/>
          </a:xfrm>
          <a:prstGeom prst="rect">
            <a:avLst/>
          </a:prstGeom>
        </p:spPr>
        <p:txBody>
          <a:bodyPr vert="horz" lIns="91422" tIns="45711" rIns="91422" bIns="45711"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6738" y="9442153"/>
            <a:ext cx="2950475" cy="497047"/>
          </a:xfrm>
          <a:prstGeom prst="rect">
            <a:avLst/>
          </a:prstGeom>
        </p:spPr>
        <p:txBody>
          <a:bodyPr vert="horz" lIns="91422" tIns="45711" rIns="91422" bIns="45711" rtlCol="0" anchor="b"/>
          <a:lstStyle>
            <a:lvl1pPr algn="r">
              <a:defRPr sz="1200"/>
            </a:lvl1pPr>
          </a:lstStyle>
          <a:p>
            <a:fld id="{7427AA53-D485-48C4-A1C3-631D24EF3759}" type="slidenum">
              <a:rPr lang="en-GB" smtClean="0"/>
              <a:t>‹#›</a:t>
            </a:fld>
            <a:endParaRPr lang="en-GB" dirty="0"/>
          </a:p>
        </p:txBody>
      </p:sp>
      <p:sp>
        <p:nvSpPr>
          <p:cNvPr id="8" name="hc" descr="OFFICIAL"/>
          <p:cNvSpPr txBox="1"/>
          <p:nvPr/>
        </p:nvSpPr>
        <p:spPr>
          <a:xfrm>
            <a:off x="0" y="0"/>
            <a:ext cx="6808788" cy="246182"/>
          </a:xfrm>
          <a:prstGeom prst="rect">
            <a:avLst/>
          </a:prstGeom>
          <a:noFill/>
        </p:spPr>
        <p:txBody>
          <a:bodyPr vert="horz" lIns="91422" tIns="45711" rIns="91422" bIns="45711" rtlCol="0">
            <a:spAutoFit/>
          </a:bodyPr>
          <a:lstStyle/>
          <a:p>
            <a:pPr algn="ctr"/>
            <a:r>
              <a:rPr lang="en-GB" sz="1000" b="1" i="0" u="none" baseline="0" dirty="0">
                <a:solidFill>
                  <a:srgbClr val="000000"/>
                </a:solidFill>
                <a:latin typeface="arial"/>
              </a:rPr>
              <a:t>OFFICIAL</a:t>
            </a:r>
          </a:p>
        </p:txBody>
      </p:sp>
      <p:sp>
        <p:nvSpPr>
          <p:cNvPr id="9" name="fc" descr="OFFICIAL"/>
          <p:cNvSpPr txBox="1"/>
          <p:nvPr/>
        </p:nvSpPr>
        <p:spPr>
          <a:xfrm>
            <a:off x="0" y="9568141"/>
            <a:ext cx="6808788" cy="246182"/>
          </a:xfrm>
          <a:prstGeom prst="rect">
            <a:avLst/>
          </a:prstGeom>
          <a:noFill/>
        </p:spPr>
        <p:txBody>
          <a:bodyPr vert="horz" lIns="91422" tIns="45711" rIns="91422" bIns="45711" rtlCol="0">
            <a:spAutoFit/>
          </a:bodyPr>
          <a:lstStyle/>
          <a:p>
            <a:pPr algn="ctr"/>
            <a:r>
              <a:rPr lang="en-GB" sz="1000" b="1" i="0" u="none" baseline="0" dirty="0">
                <a:solidFill>
                  <a:srgbClr val="000000"/>
                </a:solidFill>
                <a:latin typeface="arial"/>
              </a:rPr>
              <a:t>OFFICIAL</a:t>
            </a:r>
          </a:p>
        </p:txBody>
      </p:sp>
    </p:spTree>
    <p:extLst>
      <p:ext uri="{BB962C8B-B14F-4D97-AF65-F5344CB8AC3E}">
        <p14:creationId xmlns:p14="http://schemas.microsoft.com/office/powerpoint/2010/main" val="3614943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1</a:t>
            </a:fld>
            <a:endParaRPr lang="en-GB" dirty="0"/>
          </a:p>
        </p:txBody>
      </p:sp>
    </p:spTree>
    <p:extLst>
      <p:ext uri="{BB962C8B-B14F-4D97-AF65-F5344CB8AC3E}">
        <p14:creationId xmlns:p14="http://schemas.microsoft.com/office/powerpoint/2010/main" val="1004646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Context of procurement – THC has spends with nearly 6,000 suppliers in last financial year and nearly £400 Million. The structure of the supply base has a significant number of off contract suppliers within this number and that’s important to recognise as when we start talking about change and influence this is of course more difficult to implement  if we don’t have a contractual relationship.</a:t>
            </a:r>
          </a:p>
          <a:p>
            <a:r>
              <a:rPr lang="en-GB" dirty="0"/>
              <a:t>THC is part of a shared service covering Procurement and Commercial services, also included in the shared service are Aberdeen City and Aberdeenshire Councils bring together nearly £1 Billion in leverage. Part of the beauty of the membership of the shared service is the ability to collaborate and share best practice and this is what we will do with regards to Net Zero learning and tools.</a:t>
            </a:r>
          </a:p>
          <a:p>
            <a:r>
              <a:rPr lang="en-GB" dirty="0"/>
              <a:t>As a Public Sector body we are obliged to comply with the Scottish Procurement Regulations – part of this includes not giving preference to local suppliers.</a:t>
            </a:r>
          </a:p>
          <a:p>
            <a:r>
              <a:rPr lang="en-GB" dirty="0"/>
              <a:t>Our start point is in sizing the journey ahead and identifying priorities- we best do this through calculating the scope 3 emissions form our supply chain use. </a:t>
            </a:r>
          </a:p>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2</a:t>
            </a:fld>
            <a:endParaRPr lang="en-GB" dirty="0"/>
          </a:p>
        </p:txBody>
      </p:sp>
    </p:spTree>
    <p:extLst>
      <p:ext uri="{BB962C8B-B14F-4D97-AF65-F5344CB8AC3E}">
        <p14:creationId xmlns:p14="http://schemas.microsoft.com/office/powerpoint/2010/main" val="4068243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What focus do we place upon Net Zero journey?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Key part of the joint procurement strategy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Shortly to be consulted upon widely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Covers through to march 2026</a:t>
            </a:r>
          </a:p>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3</a:t>
            </a:fld>
            <a:endParaRPr lang="en-GB" dirty="0"/>
          </a:p>
        </p:txBody>
      </p:sp>
    </p:spTree>
    <p:extLst>
      <p:ext uri="{BB962C8B-B14F-4D97-AF65-F5344CB8AC3E}">
        <p14:creationId xmlns:p14="http://schemas.microsoft.com/office/powerpoint/2010/main" val="3754887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Please see links to more information on the tools, on the companies we have selected to help in developing data. </a:t>
            </a:r>
          </a:p>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4</a:t>
            </a:fld>
            <a:endParaRPr lang="en-GB" dirty="0"/>
          </a:p>
        </p:txBody>
      </p:sp>
    </p:spTree>
    <p:extLst>
      <p:ext uri="{BB962C8B-B14F-4D97-AF65-F5344CB8AC3E}">
        <p14:creationId xmlns:p14="http://schemas.microsoft.com/office/powerpoint/2010/main" val="3317528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solidFill>
                  <a:srgbClr val="FFFFFF"/>
                </a:solidFill>
              </a:rPr>
              <a:t>Sustain IQ and Net Zero tracking and reporting.</a:t>
            </a:r>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5</a:t>
            </a:fld>
            <a:endParaRPr lang="en-GB" dirty="0"/>
          </a:p>
        </p:txBody>
      </p:sp>
    </p:spTree>
    <p:extLst>
      <p:ext uri="{BB962C8B-B14F-4D97-AF65-F5344CB8AC3E}">
        <p14:creationId xmlns:p14="http://schemas.microsoft.com/office/powerpoint/2010/main" val="39355403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This is about Change and we do need to recognise this will be a journey with constraints to work within and understand.</a:t>
            </a:r>
          </a:p>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6</a:t>
            </a:fld>
            <a:endParaRPr lang="en-GB" dirty="0"/>
          </a:p>
        </p:txBody>
      </p:sp>
    </p:spTree>
    <p:extLst>
      <p:ext uri="{BB962C8B-B14F-4D97-AF65-F5344CB8AC3E}">
        <p14:creationId xmlns:p14="http://schemas.microsoft.com/office/powerpoint/2010/main" val="28235680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Implement in March the tools-  calculate the scope 3 emissions- identify priorities through to July.</a:t>
            </a:r>
          </a:p>
          <a:p>
            <a:r>
              <a:rPr lang="en-GB" dirty="0"/>
              <a:t>Communicate with Supply Chain and present data, priorities and develop with key suppliers a joint agreement to improve in collaboration and openness the path to reduce emissions.- rest of 2023</a:t>
            </a:r>
          </a:p>
          <a:p>
            <a:r>
              <a:rPr lang="en-GB" dirty="0"/>
              <a:t>STP- Identify pilots with key suppliers and develop business cases for change/ adapt processes to undertake  first reduction activities.</a:t>
            </a:r>
          </a:p>
          <a:p>
            <a:r>
              <a:rPr lang="en-GB" dirty="0"/>
              <a:t>T/L- journey will progress through stages and years towards Net Zero, respecting the constraints and working in Collaboration with Supply Chain.</a:t>
            </a:r>
          </a:p>
        </p:txBody>
      </p:sp>
      <p:sp>
        <p:nvSpPr>
          <p:cNvPr id="4" name="Slide Number Placeholder 3"/>
          <p:cNvSpPr>
            <a:spLocks noGrp="1"/>
          </p:cNvSpPr>
          <p:nvPr>
            <p:ph type="sldNum" sz="quarter" idx="5"/>
          </p:nvPr>
        </p:nvSpPr>
        <p:spPr/>
        <p:txBody>
          <a:bodyPr/>
          <a:lstStyle/>
          <a:p>
            <a:fld id="{7427AA53-D485-48C4-A1C3-631D24EF3759}" type="slidenum">
              <a:rPr lang="en-GB" smtClean="0"/>
              <a:t>7</a:t>
            </a:fld>
            <a:endParaRPr lang="en-GB" dirty="0"/>
          </a:p>
        </p:txBody>
      </p:sp>
    </p:spTree>
    <p:extLst>
      <p:ext uri="{BB962C8B-B14F-4D97-AF65-F5344CB8AC3E}">
        <p14:creationId xmlns:p14="http://schemas.microsoft.com/office/powerpoint/2010/main" val="2158340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612000" y="1844824"/>
            <a:ext cx="7920000" cy="1569660"/>
          </a:xfrm>
          <a:prstGeom prst="rect">
            <a:avLst/>
          </a:prstGeom>
        </p:spPr>
        <p:txBody>
          <a:bodyPr>
            <a:normAutofit/>
          </a:bodyPr>
          <a:lstStyle>
            <a:lvl1pPr>
              <a:defRPr sz="48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Presentation main </a:t>
            </a:r>
            <a:br>
              <a:rPr lang="en-US" dirty="0"/>
            </a:br>
            <a:r>
              <a:rPr lang="en-US" dirty="0"/>
              <a:t>title in English</a:t>
            </a:r>
            <a:endParaRPr lang="en-GB" dirty="0"/>
          </a:p>
        </p:txBody>
      </p:sp>
      <p:sp>
        <p:nvSpPr>
          <p:cNvPr id="9" name="Date Placeholder 3"/>
          <p:cNvSpPr>
            <a:spLocks noGrp="1"/>
          </p:cNvSpPr>
          <p:nvPr>
            <p:ph type="dt" sz="half" idx="10"/>
          </p:nvPr>
        </p:nvSpPr>
        <p:spPr>
          <a:xfrm>
            <a:off x="638200" y="6356350"/>
            <a:ext cx="2133600" cy="365125"/>
          </a:xfrm>
          <a:prstGeom prst="rect">
            <a:avLst/>
          </a:prstGeom>
        </p:spPr>
        <p:txBody>
          <a:bodyPr/>
          <a:lstStyle>
            <a:lvl1pPr>
              <a:defRPr b="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fld id="{873F4A99-A038-4481-9EC3-4F7C6E9CD0D0}" type="datetimeFigureOut">
              <a:rPr lang="en-GB" smtClean="0"/>
              <a:pPr/>
              <a:t>06/02/2023</a:t>
            </a:fld>
            <a:endParaRPr lang="en-GB" dirty="0"/>
          </a:p>
        </p:txBody>
      </p:sp>
      <p:cxnSp>
        <p:nvCxnSpPr>
          <p:cNvPr id="11" name="Straight Connector 10"/>
          <p:cNvCxnSpPr/>
          <p:nvPr userDrawn="1"/>
        </p:nvCxnSpPr>
        <p:spPr bwMode="auto">
          <a:xfrm>
            <a:off x="612000" y="3643869"/>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12000" y="3789040"/>
            <a:ext cx="7920000" cy="1584175"/>
          </a:xfrm>
          <a:prstGeom prst="rect">
            <a:avLst/>
          </a:prstGeom>
        </p:spPr>
        <p:txBody>
          <a:bodyPr>
            <a:spAutoFit/>
          </a:bodyPr>
          <a:lstStyle>
            <a:lvl1pPr marL="0" indent="0" algn="ctr">
              <a:buNone/>
              <a:defRPr sz="4800" b="1">
                <a:solidFill>
                  <a:srgbClr val="2F7C3A"/>
                </a:solidFill>
                <a:latin typeface="Ebrima" panose="02000000000000000000" pitchFamily="2" charset="0"/>
                <a:ea typeface="Ebrima" panose="02000000000000000000" pitchFamily="2" charset="0"/>
                <a:cs typeface="Ebrima" panose="02000000000000000000"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solidFill>
                  <a:srgbClr val="2F7C3A"/>
                </a:solidFill>
              </a:rPr>
              <a:t>Presentation main </a:t>
            </a:r>
            <a:br>
              <a:rPr lang="en-US" dirty="0">
                <a:solidFill>
                  <a:srgbClr val="2F7C3A"/>
                </a:solidFill>
              </a:rPr>
            </a:br>
            <a:r>
              <a:rPr lang="en-US" dirty="0">
                <a:solidFill>
                  <a:srgbClr val="2F7C3A"/>
                </a:solidFill>
              </a:rPr>
              <a:t>title in Gaelic</a:t>
            </a:r>
            <a:endParaRPr lang="en-GB" dirty="0">
              <a:solidFill>
                <a:srgbClr val="2F7C3A"/>
              </a:solidFill>
            </a:endParaRPr>
          </a:p>
        </p:txBody>
      </p:sp>
    </p:spTree>
    <p:extLst>
      <p:ext uri="{BB962C8B-B14F-4D97-AF65-F5344CB8AC3E}">
        <p14:creationId xmlns:p14="http://schemas.microsoft.com/office/powerpoint/2010/main" val="2024243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ullet Lis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sp>
        <p:nvSpPr>
          <p:cNvPr id="3" name="Content Placeholder 2"/>
          <p:cNvSpPr>
            <a:spLocks noGrp="1"/>
          </p:cNvSpPr>
          <p:nvPr>
            <p:ph idx="1" hasCustomPrompt="1"/>
          </p:nvPr>
        </p:nvSpPr>
        <p:spPr>
          <a:xfrm>
            <a:off x="755576" y="1772816"/>
            <a:ext cx="7632848"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2002423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 Lis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3" name="Content Placeholder 2"/>
          <p:cNvSpPr>
            <a:spLocks noGrp="1"/>
          </p:cNvSpPr>
          <p:nvPr>
            <p:ph idx="1" hasCustomPrompt="1"/>
          </p:nvPr>
        </p:nvSpPr>
        <p:spPr>
          <a:xfrm>
            <a:off x="755576" y="2348880"/>
            <a:ext cx="7632848"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33448389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Column Layou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sp>
        <p:nvSpPr>
          <p:cNvPr id="3" name="Content Placeholder 2"/>
          <p:cNvSpPr>
            <a:spLocks noGrp="1"/>
          </p:cNvSpPr>
          <p:nvPr>
            <p:ph idx="1" hasCustomPrompt="1"/>
          </p:nvPr>
        </p:nvSpPr>
        <p:spPr>
          <a:xfrm>
            <a:off x="755576" y="1772816"/>
            <a:ext cx="3744416"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
        <p:nvSpPr>
          <p:cNvPr id="7" name="Content Placeholder 2"/>
          <p:cNvSpPr>
            <a:spLocks noGrp="1"/>
          </p:cNvSpPr>
          <p:nvPr>
            <p:ph idx="11" hasCustomPrompt="1"/>
          </p:nvPr>
        </p:nvSpPr>
        <p:spPr>
          <a:xfrm>
            <a:off x="4644008" y="1772816"/>
            <a:ext cx="3744416"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357237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 Layou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3" name="Content Placeholder 2"/>
          <p:cNvSpPr>
            <a:spLocks noGrp="1"/>
          </p:cNvSpPr>
          <p:nvPr>
            <p:ph idx="1" hasCustomPrompt="1"/>
          </p:nvPr>
        </p:nvSpPr>
        <p:spPr>
          <a:xfrm>
            <a:off x="755576" y="2348880"/>
            <a:ext cx="3744416"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
        <p:nvSpPr>
          <p:cNvPr id="7" name="Content Placeholder 2"/>
          <p:cNvSpPr>
            <a:spLocks noGrp="1"/>
          </p:cNvSpPr>
          <p:nvPr>
            <p:ph idx="11" hasCustomPrompt="1"/>
          </p:nvPr>
        </p:nvSpPr>
        <p:spPr>
          <a:xfrm>
            <a:off x="4644008" y="2348880"/>
            <a:ext cx="3744416"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0394863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and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43607" y="548680"/>
            <a:ext cx="2648273" cy="1162050"/>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dirty="0"/>
              <a:t>Click to edit caption title </a:t>
            </a:r>
            <a:endParaRPr lang="en-GB" dirty="0"/>
          </a:p>
        </p:txBody>
      </p:sp>
      <p:sp>
        <p:nvSpPr>
          <p:cNvPr id="4" name="Content Placeholder 2"/>
          <p:cNvSpPr>
            <a:spLocks noGrp="1"/>
          </p:cNvSpPr>
          <p:nvPr>
            <p:ph idx="1"/>
          </p:nvPr>
        </p:nvSpPr>
        <p:spPr>
          <a:xfrm>
            <a:off x="3635896" y="548680"/>
            <a:ext cx="4762872" cy="5853113"/>
          </a:xfrm>
          <a:prstGeom prst="rect">
            <a:avLst/>
          </a:prstGeom>
        </p:spPr>
        <p:txBody>
          <a:bodyPr/>
          <a:lstStyle>
            <a:lvl1pPr>
              <a:defRPr sz="2800">
                <a:latin typeface="Ebrima" panose="02000000000000000000" pitchFamily="2" charset="0"/>
                <a:ea typeface="Ebrima" panose="02000000000000000000" pitchFamily="2" charset="0"/>
                <a:cs typeface="Ebrima" panose="02000000000000000000" pitchFamily="2" charset="0"/>
              </a:defRPr>
            </a:lvl1pPr>
            <a:lvl2pPr>
              <a:defRPr sz="24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1800">
                <a:latin typeface="Ebrima" panose="02000000000000000000" pitchFamily="2" charset="0"/>
                <a:ea typeface="Ebrima" panose="02000000000000000000" pitchFamily="2" charset="0"/>
                <a:cs typeface="Ebrima" panose="02000000000000000000" pitchFamily="2" charset="0"/>
              </a:defRPr>
            </a:lvl4pPr>
            <a:lvl5pPr>
              <a:defRPr sz="1800">
                <a:latin typeface="Ebrima" panose="02000000000000000000" pitchFamily="2" charset="0"/>
                <a:ea typeface="Ebrima" panose="02000000000000000000" pitchFamily="2" charset="0"/>
                <a:cs typeface="Ebrima" panose="02000000000000000000" pitchFamily="2"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3"/>
          <p:cNvSpPr>
            <a:spLocks noGrp="1"/>
          </p:cNvSpPr>
          <p:nvPr>
            <p:ph type="body" sz="half" idx="2" hasCustomPrompt="1"/>
          </p:nvPr>
        </p:nvSpPr>
        <p:spPr>
          <a:xfrm>
            <a:off x="843607" y="1710730"/>
            <a:ext cx="2648273" cy="4691063"/>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body text</a:t>
            </a:r>
          </a:p>
        </p:txBody>
      </p:sp>
    </p:spTree>
    <p:extLst>
      <p:ext uri="{BB962C8B-B14F-4D97-AF65-F5344CB8AC3E}">
        <p14:creationId xmlns:p14="http://schemas.microsoft.com/office/powerpoint/2010/main" val="5742688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792288" y="5153744"/>
            <a:ext cx="5486400" cy="566738"/>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dirty="0"/>
              <a:t>Click to edit photo title</a:t>
            </a:r>
            <a:endParaRPr lang="en-GB" dirty="0"/>
          </a:p>
        </p:txBody>
      </p:sp>
      <p:sp>
        <p:nvSpPr>
          <p:cNvPr id="4" name="Picture Placeholder 2"/>
          <p:cNvSpPr>
            <a:spLocks noGrp="1"/>
          </p:cNvSpPr>
          <p:nvPr>
            <p:ph type="pic" idx="1"/>
          </p:nvPr>
        </p:nvSpPr>
        <p:spPr>
          <a:xfrm>
            <a:off x="1792288" y="612774"/>
            <a:ext cx="5486400" cy="4472409"/>
          </a:xfrm>
          <a:prstGeom prst="rect">
            <a:avLst/>
          </a:prstGeom>
        </p:spPr>
        <p:txBody>
          <a:bodyPr/>
          <a:lstStyle>
            <a:lvl1pPr marL="0" indent="0">
              <a:buNone/>
              <a:defRPr sz="3200">
                <a:latin typeface="Ebrima" panose="02000000000000000000" pitchFamily="2" charset="0"/>
                <a:ea typeface="Ebrima" panose="02000000000000000000" pitchFamily="2" charset="0"/>
                <a:cs typeface="Ebrima" panose="02000000000000000000"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5" name="Text Placeholder 3"/>
          <p:cNvSpPr>
            <a:spLocks noGrp="1"/>
          </p:cNvSpPr>
          <p:nvPr>
            <p:ph type="body" sz="half" idx="2" hasCustomPrompt="1"/>
          </p:nvPr>
        </p:nvSpPr>
        <p:spPr>
          <a:xfrm>
            <a:off x="1792288" y="5720482"/>
            <a:ext cx="5486400" cy="876870"/>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photo description</a:t>
            </a:r>
          </a:p>
        </p:txBody>
      </p:sp>
    </p:spTree>
    <p:extLst>
      <p:ext uri="{BB962C8B-B14F-4D97-AF65-F5344CB8AC3E}">
        <p14:creationId xmlns:p14="http://schemas.microsoft.com/office/powerpoint/2010/main" val="1892344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2000" y="1846800"/>
            <a:ext cx="7920000" cy="1582200"/>
          </a:xfrm>
          <a:prstGeom prst="rect">
            <a:avLst/>
          </a:prstGeom>
        </p:spPr>
        <p:txBody>
          <a:bodyPr/>
          <a:lstStyle>
            <a:lvl1pPr>
              <a:defRPr sz="48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a:t>
            </a:r>
            <a:br>
              <a:rPr lang="en-US" dirty="0"/>
            </a:br>
            <a:r>
              <a:rPr lang="en-US" dirty="0"/>
              <a:t>Section title in English</a:t>
            </a:r>
            <a:endParaRPr lang="en-GB" dirty="0"/>
          </a:p>
        </p:txBody>
      </p:sp>
      <p:sp>
        <p:nvSpPr>
          <p:cNvPr id="5" name="Subtitle 2"/>
          <p:cNvSpPr>
            <a:spLocks noGrp="1"/>
          </p:cNvSpPr>
          <p:nvPr>
            <p:ph type="subTitle" idx="1" hasCustomPrompt="1"/>
          </p:nvPr>
        </p:nvSpPr>
        <p:spPr>
          <a:xfrm>
            <a:off x="612000" y="3886200"/>
            <a:ext cx="7920000" cy="1631032"/>
          </a:xfrm>
          <a:prstGeom prst="rect">
            <a:avLst/>
          </a:prstGeom>
        </p:spPr>
        <p:txBody>
          <a:bodyPr/>
          <a:lstStyle>
            <a:lvl1pPr marL="0" indent="0" algn="ctr">
              <a:buNone/>
              <a:defRPr sz="4800">
                <a:solidFill>
                  <a:srgbClr val="2F7C3A"/>
                </a:solidFill>
                <a:latin typeface="Ebrima" panose="02000000000000000000" pitchFamily="2" charset="0"/>
                <a:ea typeface="Ebrima" panose="02000000000000000000" pitchFamily="2" charset="0"/>
                <a:cs typeface="Ebrima" panose="02000000000000000000"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br>
              <a:rPr lang="en-US" dirty="0"/>
            </a:br>
            <a:r>
              <a:rPr lang="en-US" dirty="0"/>
              <a:t>Section title in Gaelic</a:t>
            </a:r>
            <a:endParaRPr lang="en-GB" dirty="0"/>
          </a:p>
        </p:txBody>
      </p:sp>
      <p:cxnSp>
        <p:nvCxnSpPr>
          <p:cNvPr id="7" name="Straight Connector 6"/>
          <p:cNvCxnSpPr/>
          <p:nvPr userDrawn="1"/>
        </p:nvCxnSpPr>
        <p:spPr bwMode="auto">
          <a:xfrm>
            <a:off x="612000" y="3643869"/>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811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0926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Line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9221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Line Title only">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cxnSp>
        <p:nvCxnSpPr>
          <p:cNvPr id="5" name="Straight Connector 4"/>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5567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1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 </a:t>
            </a:r>
            <a:endParaRPr lang="en-GB" dirty="0"/>
          </a:p>
        </p:txBody>
      </p:sp>
      <p:sp>
        <p:nvSpPr>
          <p:cNvPr id="6" name="Content Placeholder 2"/>
          <p:cNvSpPr>
            <a:spLocks noGrp="1"/>
          </p:cNvSpPr>
          <p:nvPr>
            <p:ph idx="1" hasCustomPrompt="1"/>
          </p:nvPr>
        </p:nvSpPr>
        <p:spPr>
          <a:xfrm>
            <a:off x="765920" y="1772816"/>
            <a:ext cx="7622504" cy="468052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dirty="0"/>
              <a:t>Click to edit body text</a:t>
            </a:r>
          </a:p>
          <a:p>
            <a:pPr lvl="0"/>
            <a:endParaRPr lang="en-US" dirty="0"/>
          </a:p>
          <a:p>
            <a:pPr lvl="0"/>
            <a:r>
              <a:rPr lang="en-US" dirty="0"/>
              <a:t>Click to edit bullet lists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2019120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2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57200" y="274638"/>
            <a:ext cx="8229600" cy="1210146"/>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6" name="Content Placeholder 2"/>
          <p:cNvSpPr>
            <a:spLocks noGrp="1"/>
          </p:cNvSpPr>
          <p:nvPr>
            <p:ph idx="1" hasCustomPrompt="1"/>
          </p:nvPr>
        </p:nvSpPr>
        <p:spPr>
          <a:xfrm>
            <a:off x="755576" y="2348880"/>
            <a:ext cx="7632848" cy="4032449"/>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dirty="0"/>
              <a:t>Click to edit body text</a:t>
            </a:r>
          </a:p>
          <a:p>
            <a:pPr lvl="0"/>
            <a:endParaRPr lang="en-US" dirty="0"/>
          </a:p>
          <a:p>
            <a:pPr lvl="0"/>
            <a:r>
              <a:rPr lang="en-US" dirty="0"/>
              <a:t>Click to edit bullet lists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1880588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 List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sp>
        <p:nvSpPr>
          <p:cNvPr id="3" name="Content Placeholder 2"/>
          <p:cNvSpPr>
            <a:spLocks noGrp="1"/>
          </p:cNvSpPr>
          <p:nvPr>
            <p:ph idx="1" hasCustomPrompt="1"/>
          </p:nvPr>
        </p:nvSpPr>
        <p:spPr>
          <a:xfrm>
            <a:off x="755576" y="1196752"/>
            <a:ext cx="7632848" cy="5256584"/>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0826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List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3" name="Content Placeholder 2"/>
          <p:cNvSpPr>
            <a:spLocks noGrp="1"/>
          </p:cNvSpPr>
          <p:nvPr>
            <p:ph idx="1" hasCustomPrompt="1"/>
          </p:nvPr>
        </p:nvSpPr>
        <p:spPr>
          <a:xfrm>
            <a:off x="755576" y="1772816"/>
            <a:ext cx="7632848"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05320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6"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image" Target="../media/image3.png"/><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44505" y="0"/>
            <a:ext cx="3899495" cy="1800000"/>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53433" y="6296079"/>
            <a:ext cx="1800000" cy="561921"/>
          </a:xfrm>
          <a:prstGeom prst="rect">
            <a:avLst/>
          </a:prstGeom>
        </p:spPr>
      </p:pic>
    </p:spTree>
    <p:extLst>
      <p:ext uri="{BB962C8B-B14F-4D97-AF65-F5344CB8AC3E}">
        <p14:creationId xmlns:p14="http://schemas.microsoft.com/office/powerpoint/2010/main" val="3196014254"/>
      </p:ext>
    </p:extLst>
  </p:cSld>
  <p:clrMap bg1="lt1" tx1="dk1" bg2="lt2" tx2="dk2" accent1="accent1" accent2="accent2" accent3="accent3" accent4="accent4" accent5="accent5" accent6="accent6" hlink="hlink" folHlink="folHlink"/>
  <p:sldLayoutIdLst>
    <p:sldLayoutId id="2147483650" r:id="rId1"/>
    <p:sldLayoutId id="2147483667"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0" y="0"/>
            <a:ext cx="1372529" cy="2376000"/>
          </a:xfrm>
          <a:prstGeom prst="rect">
            <a:avLst/>
          </a:prstGeom>
        </p:spPr>
      </p:pic>
      <p:pic>
        <p:nvPicPr>
          <p:cNvPr id="8" name="Picture 7"/>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7772289" y="4482000"/>
            <a:ext cx="1371711" cy="2376000"/>
          </a:xfrm>
          <a:prstGeom prst="rect">
            <a:avLst/>
          </a:prstGeom>
        </p:spPr>
      </p:pic>
    </p:spTree>
    <p:extLst>
      <p:ext uri="{BB962C8B-B14F-4D97-AF65-F5344CB8AC3E}">
        <p14:creationId xmlns:p14="http://schemas.microsoft.com/office/powerpoint/2010/main" val="3899829061"/>
      </p:ext>
    </p:extLst>
  </p:cSld>
  <p:clrMap bg1="lt1" tx1="dk1" bg2="lt2" tx2="dk2" accent1="accent1" accent2="accent2" accent3="accent3" accent4="accent4" accent5="accent5" accent6="accent6" hlink="hlink" folHlink="folHlink"/>
  <p:sldLayoutIdLst>
    <p:sldLayoutId id="2147483677" r:id="rId1"/>
    <p:sldLayoutId id="2147483675" r:id="rId2"/>
    <p:sldLayoutId id="2147483676" r:id="rId3"/>
    <p:sldLayoutId id="2147483668" r:id="rId4"/>
    <p:sldLayoutId id="2147483666" r:id="rId5"/>
    <p:sldLayoutId id="2147483669" r:id="rId6"/>
    <p:sldLayoutId id="2147483670" r:id="rId7"/>
    <p:sldLayoutId id="2147483672" r:id="rId8"/>
    <p:sldLayoutId id="2147483671" r:id="rId9"/>
    <p:sldLayoutId id="2147483674" r:id="rId10"/>
    <p:sldLayoutId id="2147483673" r:id="rId11"/>
    <p:sldLayoutId id="2147483678" r:id="rId12"/>
    <p:sldLayoutId id="2147483679"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prezi.com/view/KX3uBZh3HuHsX9I07JYr/" TargetMode="External"/><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hyperlink" Target="https://sustainiq-my.sharepoint.com/:p:/p/liam/EQcPGLwxaKdJso4jzfuuchoBxCBIYP2Sj3ybM9BdC3jt5g?e=0fVd4I" TargetMode="Externa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sz="4800" b="0" i="0" dirty="0">
                <a:solidFill>
                  <a:schemeClr val="tx1"/>
                </a:solidFill>
                <a:effectLst/>
                <a:latin typeface="Times New Roman" panose="02020603050405020304" pitchFamily="18" charset="0"/>
              </a:rPr>
              <a:t>Thematic Group – Procurement &amp; Community Wealth Building</a:t>
            </a:r>
            <a:endParaRPr lang="en-GB" dirty="0">
              <a:solidFill>
                <a:schemeClr val="tx1"/>
              </a:solidFill>
            </a:endParaRPr>
          </a:p>
        </p:txBody>
      </p:sp>
      <p:sp>
        <p:nvSpPr>
          <p:cNvPr id="5" name="Subtitle 4"/>
          <p:cNvSpPr>
            <a:spLocks noGrp="1"/>
          </p:cNvSpPr>
          <p:nvPr>
            <p:ph type="subTitle" idx="1"/>
          </p:nvPr>
        </p:nvSpPr>
        <p:spPr>
          <a:xfrm>
            <a:off x="612000" y="3789040"/>
            <a:ext cx="7920000" cy="830997"/>
          </a:xfrm>
        </p:spPr>
        <p:txBody>
          <a:bodyPr/>
          <a:lstStyle/>
          <a:p>
            <a:r>
              <a:rPr lang="en-GB" sz="2400" dirty="0" err="1"/>
              <a:t>Buidheann</a:t>
            </a:r>
            <a:r>
              <a:rPr lang="en-GB" sz="2400" dirty="0"/>
              <a:t> </a:t>
            </a:r>
            <a:r>
              <a:rPr lang="en-GB" sz="2400" dirty="0" err="1"/>
              <a:t>Chuspair-Solarachadh</a:t>
            </a:r>
            <a:r>
              <a:rPr lang="en-GB" sz="2400" dirty="0"/>
              <a:t> &amp; </a:t>
            </a:r>
            <a:r>
              <a:rPr lang="en-GB" sz="2400" dirty="0" err="1"/>
              <a:t>Togalach</a:t>
            </a:r>
            <a:r>
              <a:rPr lang="en-GB" sz="2400" dirty="0"/>
              <a:t> </a:t>
            </a:r>
            <a:r>
              <a:rPr lang="en-GB" sz="2400" dirty="0" err="1"/>
              <a:t>Saibhreas</a:t>
            </a:r>
            <a:r>
              <a:rPr lang="en-GB" sz="2400" dirty="0"/>
              <a:t> </a:t>
            </a:r>
            <a:r>
              <a:rPr lang="en-GB" sz="2400" dirty="0" err="1"/>
              <a:t>Coimhearsnachd</a:t>
            </a:r>
            <a:endParaRPr lang="en-GB" sz="2400" dirty="0"/>
          </a:p>
        </p:txBody>
      </p:sp>
    </p:spTree>
    <p:extLst>
      <p:ext uri="{BB962C8B-B14F-4D97-AF65-F5344CB8AC3E}">
        <p14:creationId xmlns:p14="http://schemas.microsoft.com/office/powerpoint/2010/main" val="1832021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8C506-0F20-88F3-868B-8C278D7FC298}"/>
              </a:ext>
            </a:extLst>
          </p:cNvPr>
          <p:cNvSpPr>
            <a:spLocks noGrp="1"/>
          </p:cNvSpPr>
          <p:nvPr>
            <p:ph type="title"/>
          </p:nvPr>
        </p:nvSpPr>
        <p:spPr>
          <a:xfrm>
            <a:off x="683568" y="0"/>
            <a:ext cx="8229600" cy="706090"/>
          </a:xfrm>
        </p:spPr>
        <p:txBody>
          <a:bodyPr/>
          <a:lstStyle/>
          <a:p>
            <a:r>
              <a:rPr lang="en-GB" sz="3600" b="0" i="0" dirty="0">
                <a:solidFill>
                  <a:schemeClr val="tx1"/>
                </a:solidFill>
                <a:effectLst/>
                <a:latin typeface="Times New Roman" panose="02020603050405020304" pitchFamily="18" charset="0"/>
              </a:rPr>
              <a:t>Thematic Group – Procurement &amp; Community Wealth Building</a:t>
            </a:r>
            <a:endParaRPr lang="en-GB" sz="3600" dirty="0">
              <a:solidFill>
                <a:schemeClr val="tx1"/>
              </a:solidFill>
            </a:endParaRPr>
          </a:p>
        </p:txBody>
      </p:sp>
      <p:sp>
        <p:nvSpPr>
          <p:cNvPr id="3" name="Content Placeholder 2">
            <a:extLst>
              <a:ext uri="{FF2B5EF4-FFF2-40B4-BE49-F238E27FC236}">
                <a16:creationId xmlns:a16="http://schemas.microsoft.com/office/drawing/2014/main" id="{7A256963-001B-EC54-5651-59D4B579C1F5}"/>
              </a:ext>
            </a:extLst>
          </p:cNvPr>
          <p:cNvSpPr>
            <a:spLocks noGrp="1"/>
          </p:cNvSpPr>
          <p:nvPr>
            <p:ph idx="1"/>
          </p:nvPr>
        </p:nvSpPr>
        <p:spPr>
          <a:xfrm>
            <a:off x="899592" y="2420888"/>
            <a:ext cx="7622504" cy="4680520"/>
          </a:xfrm>
        </p:spPr>
        <p:txBody>
          <a:bodyPr/>
          <a:lstStyle/>
          <a:p>
            <a:pPr marL="457200" indent="-457200">
              <a:buFont typeface="+mj-lt"/>
              <a:buAutoNum type="arabicPeriod"/>
            </a:pPr>
            <a:r>
              <a:rPr lang="en-GB" sz="2000" dirty="0"/>
              <a:t>Context of procurement at The Highland Council, shared service, off contract spend vs on contract. </a:t>
            </a:r>
          </a:p>
          <a:p>
            <a:pPr marL="457200" indent="-457200">
              <a:buFont typeface="+mj-lt"/>
              <a:buAutoNum type="arabicPeriod"/>
            </a:pPr>
            <a:r>
              <a:rPr lang="en-GB" sz="2000" dirty="0"/>
              <a:t>Spend and supplier numbers in 2022.</a:t>
            </a:r>
          </a:p>
          <a:p>
            <a:pPr marL="457200" indent="-457200">
              <a:buFont typeface="+mj-lt"/>
              <a:buAutoNum type="arabicPeriod"/>
            </a:pPr>
            <a:r>
              <a:rPr lang="en-GB" sz="2000" dirty="0"/>
              <a:t>Local suppliers %, degree of influence to select.</a:t>
            </a:r>
          </a:p>
          <a:p>
            <a:pPr marL="457200" indent="-457200">
              <a:buFont typeface="+mj-lt"/>
              <a:buAutoNum type="arabicPeriod"/>
            </a:pPr>
            <a:r>
              <a:rPr lang="en-GB" sz="2000" dirty="0"/>
              <a:t>The Procurement regulations.</a:t>
            </a:r>
          </a:p>
          <a:p>
            <a:pPr marL="457200" indent="-457200">
              <a:buFont typeface="+mj-lt"/>
              <a:buAutoNum type="arabicPeriod"/>
            </a:pPr>
            <a:r>
              <a:rPr lang="en-GB" sz="2000" dirty="0"/>
              <a:t>Other Councils in the Shared Service and Net Zero.</a:t>
            </a:r>
          </a:p>
          <a:p>
            <a:pPr marL="457200" indent="-457200">
              <a:buFont typeface="+mj-lt"/>
              <a:buAutoNum type="arabicPeriod"/>
            </a:pPr>
            <a:r>
              <a:rPr lang="en-GB" sz="2000" dirty="0"/>
              <a:t>Net zero and emissions tracking scopes.</a:t>
            </a:r>
          </a:p>
          <a:p>
            <a:endParaRPr lang="en-GB" dirty="0"/>
          </a:p>
        </p:txBody>
      </p:sp>
      <p:sp>
        <p:nvSpPr>
          <p:cNvPr id="4" name="Content Placeholder 3">
            <a:extLst>
              <a:ext uri="{FF2B5EF4-FFF2-40B4-BE49-F238E27FC236}">
                <a16:creationId xmlns:a16="http://schemas.microsoft.com/office/drawing/2014/main" id="{DBDCC027-1EA4-09EA-1554-26A95AEABF37}"/>
              </a:ext>
            </a:extLst>
          </p:cNvPr>
          <p:cNvSpPr>
            <a:spLocks noGrp="1"/>
          </p:cNvSpPr>
          <p:nvPr>
            <p:ph idx="10"/>
          </p:nvPr>
        </p:nvSpPr>
        <p:spPr>
          <a:xfrm>
            <a:off x="765920" y="1635944"/>
            <a:ext cx="7632848" cy="576064"/>
          </a:xfrm>
        </p:spPr>
        <p:txBody>
          <a:bodyPr/>
          <a:lstStyle/>
          <a:p>
            <a:r>
              <a:rPr lang="en-GB" dirty="0"/>
              <a:t>Context</a:t>
            </a:r>
          </a:p>
        </p:txBody>
      </p:sp>
    </p:spTree>
    <p:extLst>
      <p:ext uri="{BB962C8B-B14F-4D97-AF65-F5344CB8AC3E}">
        <p14:creationId xmlns:p14="http://schemas.microsoft.com/office/powerpoint/2010/main" val="1842373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8C506-0F20-88F3-868B-8C278D7FC298}"/>
              </a:ext>
            </a:extLst>
          </p:cNvPr>
          <p:cNvSpPr>
            <a:spLocks noGrp="1"/>
          </p:cNvSpPr>
          <p:nvPr>
            <p:ph type="title"/>
          </p:nvPr>
        </p:nvSpPr>
        <p:spPr>
          <a:xfrm>
            <a:off x="773973" y="0"/>
            <a:ext cx="8229600" cy="706090"/>
          </a:xfrm>
        </p:spPr>
        <p:txBody>
          <a:bodyPr/>
          <a:lstStyle/>
          <a:p>
            <a:r>
              <a:rPr lang="en-GB" sz="3600" b="0" i="0" dirty="0">
                <a:solidFill>
                  <a:schemeClr val="tx1"/>
                </a:solidFill>
                <a:effectLst/>
                <a:latin typeface="Times New Roman" panose="02020603050405020304" pitchFamily="18" charset="0"/>
              </a:rPr>
              <a:t>Thematic Group – Procurement &amp; Community Wealth Building</a:t>
            </a:r>
            <a:endParaRPr lang="en-GB" sz="3600" dirty="0">
              <a:solidFill>
                <a:schemeClr val="tx1"/>
              </a:solidFill>
            </a:endParaRPr>
          </a:p>
        </p:txBody>
      </p:sp>
      <p:sp>
        <p:nvSpPr>
          <p:cNvPr id="3" name="Content Placeholder 2">
            <a:extLst>
              <a:ext uri="{FF2B5EF4-FFF2-40B4-BE49-F238E27FC236}">
                <a16:creationId xmlns:a16="http://schemas.microsoft.com/office/drawing/2014/main" id="{7A256963-001B-EC54-5651-59D4B579C1F5}"/>
              </a:ext>
            </a:extLst>
          </p:cNvPr>
          <p:cNvSpPr>
            <a:spLocks noGrp="1"/>
          </p:cNvSpPr>
          <p:nvPr>
            <p:ph idx="1"/>
          </p:nvPr>
        </p:nvSpPr>
        <p:spPr>
          <a:xfrm>
            <a:off x="899592" y="2420888"/>
            <a:ext cx="7622504" cy="1584176"/>
          </a:xfrm>
        </p:spPr>
        <p:txBody>
          <a:bodyPr/>
          <a:lstStyle/>
          <a:p>
            <a:pPr marL="457200" indent="-457200">
              <a:buFont typeface="+mj-lt"/>
              <a:buAutoNum type="arabicPeriod"/>
            </a:pPr>
            <a:r>
              <a:rPr lang="en-GB" dirty="0"/>
              <a:t>The Joint Procurement Strategy (JPS) - what is it?</a:t>
            </a:r>
          </a:p>
          <a:p>
            <a:pPr marL="457200" indent="-457200">
              <a:buFont typeface="+mj-lt"/>
              <a:buAutoNum type="arabicPeriod"/>
            </a:pPr>
            <a:r>
              <a:rPr lang="en-GB" dirty="0"/>
              <a:t>How is it being revised and consulted?</a:t>
            </a:r>
          </a:p>
          <a:p>
            <a:pPr marL="457200" indent="-457200">
              <a:buFont typeface="+mj-lt"/>
              <a:buAutoNum type="arabicPeriod"/>
            </a:pPr>
            <a:r>
              <a:rPr lang="en-GB" dirty="0"/>
              <a:t>Net Zero is a key element of the strategy.</a:t>
            </a:r>
          </a:p>
          <a:p>
            <a:pPr marL="457200" indent="-457200">
              <a:buFont typeface="+mj-lt"/>
              <a:buAutoNum type="arabicPeriod"/>
            </a:pPr>
            <a:r>
              <a:rPr lang="en-GB" dirty="0"/>
              <a:t>Community Wealth Building and the JPS.</a:t>
            </a:r>
          </a:p>
          <a:p>
            <a:endParaRPr lang="en-GB" dirty="0"/>
          </a:p>
        </p:txBody>
      </p:sp>
      <p:sp>
        <p:nvSpPr>
          <p:cNvPr id="4" name="Content Placeholder 3">
            <a:extLst>
              <a:ext uri="{FF2B5EF4-FFF2-40B4-BE49-F238E27FC236}">
                <a16:creationId xmlns:a16="http://schemas.microsoft.com/office/drawing/2014/main" id="{DBDCC027-1EA4-09EA-1554-26A95AEABF37}"/>
              </a:ext>
            </a:extLst>
          </p:cNvPr>
          <p:cNvSpPr>
            <a:spLocks noGrp="1"/>
          </p:cNvSpPr>
          <p:nvPr>
            <p:ph idx="10"/>
          </p:nvPr>
        </p:nvSpPr>
        <p:spPr>
          <a:xfrm>
            <a:off x="765920" y="1635944"/>
            <a:ext cx="7632848" cy="576064"/>
          </a:xfrm>
        </p:spPr>
        <p:txBody>
          <a:bodyPr/>
          <a:lstStyle/>
          <a:p>
            <a:r>
              <a:rPr lang="en-GB" dirty="0"/>
              <a:t>The Joint Procurement Strategy</a:t>
            </a:r>
          </a:p>
        </p:txBody>
      </p:sp>
      <p:pic>
        <p:nvPicPr>
          <p:cNvPr id="7" name="Picture 6">
            <a:extLst>
              <a:ext uri="{FF2B5EF4-FFF2-40B4-BE49-F238E27FC236}">
                <a16:creationId xmlns:a16="http://schemas.microsoft.com/office/drawing/2014/main" id="{6D0E9F12-F1C7-6047-994A-358FA3117920}"/>
              </a:ext>
            </a:extLst>
          </p:cNvPr>
          <p:cNvPicPr>
            <a:picLocks noChangeAspect="1"/>
          </p:cNvPicPr>
          <p:nvPr/>
        </p:nvPicPr>
        <p:blipFill>
          <a:blip r:embed="rId3"/>
          <a:stretch>
            <a:fillRect/>
          </a:stretch>
        </p:blipFill>
        <p:spPr>
          <a:xfrm>
            <a:off x="107504" y="4365104"/>
            <a:ext cx="4340728" cy="2420322"/>
          </a:xfrm>
          <a:prstGeom prst="rect">
            <a:avLst/>
          </a:prstGeom>
        </p:spPr>
      </p:pic>
      <p:sp>
        <p:nvSpPr>
          <p:cNvPr id="8" name="TextBox 7">
            <a:extLst>
              <a:ext uri="{FF2B5EF4-FFF2-40B4-BE49-F238E27FC236}">
                <a16:creationId xmlns:a16="http://schemas.microsoft.com/office/drawing/2014/main" id="{F662F06D-2989-BA09-8F80-44BDF53C8B78}"/>
              </a:ext>
            </a:extLst>
          </p:cNvPr>
          <p:cNvSpPr txBox="1"/>
          <p:nvPr/>
        </p:nvSpPr>
        <p:spPr>
          <a:xfrm>
            <a:off x="4448232" y="4332725"/>
            <a:ext cx="4294474" cy="1200329"/>
          </a:xfrm>
          <a:prstGeom prst="rect">
            <a:avLst/>
          </a:prstGeom>
          <a:noFill/>
        </p:spPr>
        <p:txBody>
          <a:bodyPr wrap="square">
            <a:spAutoFit/>
          </a:bodyPr>
          <a:lstStyle/>
          <a:p>
            <a:r>
              <a:rPr lang="en-GB" sz="1800" dirty="0">
                <a:effectLst/>
                <a:latin typeface="Calibri" panose="020F0502020204030204" pitchFamily="34" charset="0"/>
                <a:ea typeface="MS Mincho" panose="02020609040205080304" pitchFamily="49" charset="-128"/>
              </a:rPr>
              <a:t>“set out the procurement and commercial objectives and proposed actions for 2023 through to 2026 reflective of both local and national policies and priorities”.</a:t>
            </a:r>
            <a:endParaRPr lang="en-GB" dirty="0"/>
          </a:p>
        </p:txBody>
      </p:sp>
    </p:spTree>
    <p:extLst>
      <p:ext uri="{BB962C8B-B14F-4D97-AF65-F5344CB8AC3E}">
        <p14:creationId xmlns:p14="http://schemas.microsoft.com/office/powerpoint/2010/main" val="2273099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8C506-0F20-88F3-868B-8C278D7FC298}"/>
              </a:ext>
            </a:extLst>
          </p:cNvPr>
          <p:cNvSpPr>
            <a:spLocks noGrp="1"/>
          </p:cNvSpPr>
          <p:nvPr>
            <p:ph type="title"/>
          </p:nvPr>
        </p:nvSpPr>
        <p:spPr>
          <a:xfrm>
            <a:off x="765920" y="2952"/>
            <a:ext cx="8229600" cy="706090"/>
          </a:xfrm>
        </p:spPr>
        <p:txBody>
          <a:bodyPr/>
          <a:lstStyle/>
          <a:p>
            <a:r>
              <a:rPr lang="en-GB" sz="3600" b="0" i="0" dirty="0">
                <a:solidFill>
                  <a:schemeClr val="tx1"/>
                </a:solidFill>
                <a:effectLst/>
                <a:latin typeface="Times New Roman" panose="02020603050405020304" pitchFamily="18" charset="0"/>
              </a:rPr>
              <a:t>Thematic Group – Procurement &amp; Community Wealth Building</a:t>
            </a:r>
            <a:endParaRPr lang="en-GB" sz="3600" dirty="0">
              <a:solidFill>
                <a:schemeClr val="tx1"/>
              </a:solidFill>
            </a:endParaRPr>
          </a:p>
        </p:txBody>
      </p:sp>
      <p:sp>
        <p:nvSpPr>
          <p:cNvPr id="3" name="Content Placeholder 2">
            <a:extLst>
              <a:ext uri="{FF2B5EF4-FFF2-40B4-BE49-F238E27FC236}">
                <a16:creationId xmlns:a16="http://schemas.microsoft.com/office/drawing/2014/main" id="{7A256963-001B-EC54-5651-59D4B579C1F5}"/>
              </a:ext>
            </a:extLst>
          </p:cNvPr>
          <p:cNvSpPr>
            <a:spLocks noGrp="1"/>
          </p:cNvSpPr>
          <p:nvPr>
            <p:ph idx="1"/>
          </p:nvPr>
        </p:nvSpPr>
        <p:spPr>
          <a:xfrm>
            <a:off x="899592" y="2420888"/>
            <a:ext cx="7622504" cy="4680520"/>
          </a:xfrm>
        </p:spPr>
        <p:txBody>
          <a:bodyPr/>
          <a:lstStyle/>
          <a:p>
            <a:pPr marL="457200" indent="-457200">
              <a:buFont typeface="+mj-lt"/>
              <a:buAutoNum type="arabicPeriod"/>
            </a:pPr>
            <a:r>
              <a:rPr lang="en-GB" sz="2000" dirty="0"/>
              <a:t>Tools- Sustain IQ*</a:t>
            </a:r>
          </a:p>
          <a:p>
            <a:pPr marL="457200" indent="-457200">
              <a:buFont typeface="+mj-lt"/>
              <a:buAutoNum type="arabicPeriod"/>
            </a:pPr>
            <a:r>
              <a:rPr lang="en-GB" sz="2000" dirty="0"/>
              <a:t>Tools – CO2 Analysis and scope 3 emissions calculations*.</a:t>
            </a:r>
          </a:p>
          <a:p>
            <a:pPr marL="457200" indent="-457200">
              <a:buFont typeface="+mj-lt"/>
              <a:buAutoNum type="arabicPeriod"/>
            </a:pPr>
            <a:r>
              <a:rPr lang="en-GB" sz="2000" dirty="0"/>
              <a:t>They are auditable, transparent, set clear baseline to monitor journey and impacts.</a:t>
            </a:r>
          </a:p>
          <a:p>
            <a:pPr marL="457200" indent="-457200">
              <a:buFont typeface="+mj-lt"/>
              <a:buAutoNum type="arabicPeriod"/>
            </a:pPr>
            <a:r>
              <a:rPr lang="en-GB" sz="2000" dirty="0"/>
              <a:t>Enable a Common Language.</a:t>
            </a:r>
          </a:p>
          <a:p>
            <a:pPr marL="457200" indent="-457200">
              <a:buFont typeface="+mj-lt"/>
              <a:buAutoNum type="arabicPeriod"/>
            </a:pPr>
            <a:r>
              <a:rPr lang="en-GB" sz="2000" dirty="0"/>
              <a:t>Enable th</a:t>
            </a:r>
            <a:r>
              <a:rPr lang="en-GB" dirty="0"/>
              <a:t>e creation of </a:t>
            </a:r>
            <a:r>
              <a:rPr lang="en-GB" sz="2000" dirty="0"/>
              <a:t>Dashboards.</a:t>
            </a:r>
          </a:p>
          <a:p>
            <a:pPr marL="457200" indent="-457200">
              <a:buFont typeface="+mj-lt"/>
              <a:buAutoNum type="arabicPeriod"/>
            </a:pPr>
            <a:r>
              <a:rPr lang="en-GB" sz="2000" dirty="0"/>
              <a:t>Change Journey supported by data to measure effectiveness.</a:t>
            </a:r>
          </a:p>
          <a:p>
            <a:endParaRPr lang="en-GB" dirty="0"/>
          </a:p>
        </p:txBody>
      </p:sp>
      <p:sp>
        <p:nvSpPr>
          <p:cNvPr id="4" name="Content Placeholder 3">
            <a:extLst>
              <a:ext uri="{FF2B5EF4-FFF2-40B4-BE49-F238E27FC236}">
                <a16:creationId xmlns:a16="http://schemas.microsoft.com/office/drawing/2014/main" id="{DBDCC027-1EA4-09EA-1554-26A95AEABF37}"/>
              </a:ext>
            </a:extLst>
          </p:cNvPr>
          <p:cNvSpPr>
            <a:spLocks noGrp="1"/>
          </p:cNvSpPr>
          <p:nvPr>
            <p:ph idx="10"/>
          </p:nvPr>
        </p:nvSpPr>
        <p:spPr>
          <a:xfrm>
            <a:off x="765920" y="1635944"/>
            <a:ext cx="7632848" cy="576064"/>
          </a:xfrm>
        </p:spPr>
        <p:txBody>
          <a:bodyPr/>
          <a:lstStyle/>
          <a:p>
            <a:r>
              <a:rPr lang="en-GB" dirty="0"/>
              <a:t>How will we measure and report ?</a:t>
            </a:r>
          </a:p>
        </p:txBody>
      </p:sp>
      <p:sp>
        <p:nvSpPr>
          <p:cNvPr id="6" name="TextBox 5">
            <a:extLst>
              <a:ext uri="{FF2B5EF4-FFF2-40B4-BE49-F238E27FC236}">
                <a16:creationId xmlns:a16="http://schemas.microsoft.com/office/drawing/2014/main" id="{E3B682B1-D9F8-E259-A856-63A46E96C74B}"/>
              </a:ext>
            </a:extLst>
          </p:cNvPr>
          <p:cNvSpPr txBox="1"/>
          <p:nvPr/>
        </p:nvSpPr>
        <p:spPr>
          <a:xfrm>
            <a:off x="908472" y="5222056"/>
            <a:ext cx="4959672" cy="369332"/>
          </a:xfrm>
          <a:prstGeom prst="rect">
            <a:avLst/>
          </a:prstGeom>
          <a:noFill/>
        </p:spPr>
        <p:txBody>
          <a:bodyPr wrap="square">
            <a:spAutoFit/>
          </a:bodyPr>
          <a:lstStyle/>
          <a:p>
            <a:r>
              <a:rPr lang="en-GB" dirty="0">
                <a:hlinkClick r:id="rId3"/>
              </a:rPr>
              <a:t>https://prezi.com/view/KX3uBZh3HuHsX9I07JYr/</a:t>
            </a:r>
            <a:endParaRPr lang="en-GB" dirty="0"/>
          </a:p>
        </p:txBody>
      </p:sp>
      <p:sp>
        <p:nvSpPr>
          <p:cNvPr id="10" name="Rectangle 5">
            <a:extLst>
              <a:ext uri="{FF2B5EF4-FFF2-40B4-BE49-F238E27FC236}">
                <a16:creationId xmlns:a16="http://schemas.microsoft.com/office/drawing/2014/main" id="{EE396B01-3E3F-2C56-353A-17AA662DA079}"/>
              </a:ext>
            </a:extLst>
          </p:cNvPr>
          <p:cNvSpPr>
            <a:spLocks noChangeArrowheads="1"/>
          </p:cNvSpPr>
          <p:nvPr/>
        </p:nvSpPr>
        <p:spPr bwMode="auto">
          <a:xfrm>
            <a:off x="908472" y="60212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n-GB" altLang="en-US" sz="9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hlinkClick r:id="rId4"/>
              </a:rPr>
              <a:t>      </a:t>
            </a:r>
            <a:r>
              <a:rPr kumimoji="0" lang="en-GB" altLang="en-US" sz="1100"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hlinkClick r:id="rId4"/>
              </a:rPr>
              <a:t>SustainIQ</a:t>
            </a:r>
            <a:r>
              <a:rPr kumimoji="0" lang="en-GB" altLang="en-US"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hlinkClick r:id="rId4"/>
              </a:rPr>
              <a:t> Information (1).pptx</a:t>
            </a:r>
            <a:r>
              <a:rPr kumimoji="0" lang="en-GB" altLang="en-US" sz="600" b="0" i="0" u="none" strike="noStrike" cap="none" normalizeH="0" baseline="0" dirty="0">
                <a:ln>
                  <a:noFill/>
                </a:ln>
                <a:solidFill>
                  <a:schemeClr val="tx1"/>
                </a:solidFill>
                <a:effectLst/>
              </a:rPr>
              <a:t> </a:t>
            </a: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1030" name="Picture 6">
            <a:hlinkClick r:id="rId4"/>
            <a:extLst>
              <a:ext uri="{FF2B5EF4-FFF2-40B4-BE49-F238E27FC236}">
                <a16:creationId xmlns:a16="http://schemas.microsoft.com/office/drawing/2014/main" id="{F275B38C-CBD4-E4B6-8DDB-45D649F017E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1972" y="5937150"/>
            <a:ext cx="152400" cy="152401"/>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Visual search query image">
            <a:extLst>
              <a:ext uri="{FF2B5EF4-FFF2-40B4-BE49-F238E27FC236}">
                <a16:creationId xmlns:a16="http://schemas.microsoft.com/office/drawing/2014/main" id="{06B5B976-FFB6-91B2-E7F9-4F68539BF189}"/>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916543" y="6239793"/>
            <a:ext cx="2395728" cy="50310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co2 Analysis">
            <a:extLst>
              <a:ext uri="{FF2B5EF4-FFF2-40B4-BE49-F238E27FC236}">
                <a16:creationId xmlns:a16="http://schemas.microsoft.com/office/drawing/2014/main" id="{1273F0EA-300F-E32C-A061-710189AC31CB}"/>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5652120" y="4894144"/>
            <a:ext cx="1798634" cy="225428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E8234A4-6E11-FF7F-CDE2-E60F8AEEA637}"/>
              </a:ext>
            </a:extLst>
          </p:cNvPr>
          <p:cNvSpPr txBox="1"/>
          <p:nvPr/>
        </p:nvSpPr>
        <p:spPr>
          <a:xfrm>
            <a:off x="3780979" y="6013350"/>
            <a:ext cx="1368152" cy="646331"/>
          </a:xfrm>
          <a:prstGeom prst="rect">
            <a:avLst/>
          </a:prstGeom>
          <a:noFill/>
        </p:spPr>
        <p:txBody>
          <a:bodyPr wrap="square" rtlCol="0">
            <a:spAutoFit/>
          </a:bodyPr>
          <a:lstStyle/>
          <a:p>
            <a:r>
              <a:rPr lang="en-GB" sz="900" dirty="0"/>
              <a:t>*Please note any content in the links is generic for now until we populate with our own data.</a:t>
            </a:r>
          </a:p>
        </p:txBody>
      </p:sp>
    </p:spTree>
    <p:extLst>
      <p:ext uri="{BB962C8B-B14F-4D97-AF65-F5344CB8AC3E}">
        <p14:creationId xmlns:p14="http://schemas.microsoft.com/office/powerpoint/2010/main" val="1612707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2">
            <a:extLst>
              <a:ext uri="{FF2B5EF4-FFF2-40B4-BE49-F238E27FC236}">
                <a16:creationId xmlns:a16="http://schemas.microsoft.com/office/drawing/2014/main" id="{4AD21225-E4C0-5512-DF1B-E4BC8A8CAE30}"/>
              </a:ext>
            </a:extLst>
          </p:cNvPr>
          <p:cNvGraphicFramePr>
            <a:graphicFrameLocks noGrp="1"/>
          </p:cNvGraphicFramePr>
          <p:nvPr>
            <p:ph idx="1"/>
            <p:extLst>
              <p:ext uri="{D42A27DB-BD31-4B8C-83A1-F6EECF244321}">
                <p14:modId xmlns:p14="http://schemas.microsoft.com/office/powerpoint/2010/main" val="1732361400"/>
              </p:ext>
            </p:extLst>
          </p:nvPr>
        </p:nvGraphicFramePr>
        <p:xfrm>
          <a:off x="755650" y="1196975"/>
          <a:ext cx="8064822" cy="52562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1">
            <a:extLst>
              <a:ext uri="{FF2B5EF4-FFF2-40B4-BE49-F238E27FC236}">
                <a16:creationId xmlns:a16="http://schemas.microsoft.com/office/drawing/2014/main" id="{B72C1BD1-34DB-7DFA-DC84-CC07F41E54FD}"/>
              </a:ext>
            </a:extLst>
          </p:cNvPr>
          <p:cNvSpPr>
            <a:spLocks noGrp="1"/>
          </p:cNvSpPr>
          <p:nvPr>
            <p:ph type="title"/>
          </p:nvPr>
        </p:nvSpPr>
        <p:spPr>
          <a:xfrm>
            <a:off x="946150" y="-171400"/>
            <a:ext cx="8229600" cy="706437"/>
          </a:xfrm>
        </p:spPr>
        <p:txBody>
          <a:bodyPr/>
          <a:lstStyle/>
          <a:p>
            <a:r>
              <a:rPr lang="en-GB" sz="4000" b="0" i="0" dirty="0">
                <a:solidFill>
                  <a:schemeClr val="tx1"/>
                </a:solidFill>
                <a:effectLst/>
                <a:latin typeface="Times New Roman" panose="02020603050405020304" pitchFamily="18" charset="0"/>
              </a:rPr>
              <a:t>Thematic Group – Procurement &amp; </a:t>
            </a:r>
            <a:r>
              <a:rPr lang="en-GB" sz="3600" b="0" i="0" dirty="0">
                <a:solidFill>
                  <a:schemeClr val="tx1"/>
                </a:solidFill>
                <a:effectLst/>
                <a:latin typeface="Times New Roman" panose="02020603050405020304" pitchFamily="18" charset="0"/>
              </a:rPr>
              <a:t>Community</a:t>
            </a:r>
            <a:r>
              <a:rPr lang="en-GB" sz="4000" b="0" i="0" dirty="0">
                <a:solidFill>
                  <a:schemeClr val="tx1"/>
                </a:solidFill>
                <a:effectLst/>
                <a:latin typeface="Times New Roman" panose="02020603050405020304" pitchFamily="18" charset="0"/>
              </a:rPr>
              <a:t> Wealth Building</a:t>
            </a:r>
            <a:endParaRPr lang="en-GB" dirty="0">
              <a:solidFill>
                <a:schemeClr val="tx1"/>
              </a:solidFill>
            </a:endParaRPr>
          </a:p>
        </p:txBody>
      </p:sp>
    </p:spTree>
    <p:extLst>
      <p:ext uri="{BB962C8B-B14F-4D97-AF65-F5344CB8AC3E}">
        <p14:creationId xmlns:p14="http://schemas.microsoft.com/office/powerpoint/2010/main" val="2710344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8C506-0F20-88F3-868B-8C278D7FC298}"/>
              </a:ext>
            </a:extLst>
          </p:cNvPr>
          <p:cNvSpPr>
            <a:spLocks noGrp="1"/>
          </p:cNvSpPr>
          <p:nvPr>
            <p:ph type="title"/>
          </p:nvPr>
        </p:nvSpPr>
        <p:spPr>
          <a:xfrm>
            <a:off x="683568" y="0"/>
            <a:ext cx="8229600" cy="706090"/>
          </a:xfrm>
        </p:spPr>
        <p:txBody>
          <a:bodyPr/>
          <a:lstStyle/>
          <a:p>
            <a:r>
              <a:rPr lang="en-GB" sz="3600" b="0" i="0" dirty="0">
                <a:solidFill>
                  <a:schemeClr val="tx1"/>
                </a:solidFill>
                <a:effectLst/>
                <a:latin typeface="Times New Roman" panose="02020603050405020304" pitchFamily="18" charset="0"/>
              </a:rPr>
              <a:t>Thematic Group – Procurement &amp; Community Wealth Building</a:t>
            </a:r>
            <a:endParaRPr lang="en-GB" sz="3600" dirty="0">
              <a:solidFill>
                <a:schemeClr val="tx1"/>
              </a:solidFill>
            </a:endParaRPr>
          </a:p>
        </p:txBody>
      </p:sp>
      <p:sp>
        <p:nvSpPr>
          <p:cNvPr id="3" name="Content Placeholder 2">
            <a:extLst>
              <a:ext uri="{FF2B5EF4-FFF2-40B4-BE49-F238E27FC236}">
                <a16:creationId xmlns:a16="http://schemas.microsoft.com/office/drawing/2014/main" id="{7A256963-001B-EC54-5651-59D4B579C1F5}"/>
              </a:ext>
            </a:extLst>
          </p:cNvPr>
          <p:cNvSpPr>
            <a:spLocks noGrp="1"/>
          </p:cNvSpPr>
          <p:nvPr>
            <p:ph idx="1"/>
          </p:nvPr>
        </p:nvSpPr>
        <p:spPr>
          <a:xfrm>
            <a:off x="899592" y="2305733"/>
            <a:ext cx="7622504" cy="2563427"/>
          </a:xfrm>
        </p:spPr>
        <p:txBody>
          <a:bodyPr/>
          <a:lstStyle/>
          <a:p>
            <a:pPr marL="457200" indent="-457200">
              <a:buFont typeface="+mj-lt"/>
              <a:buAutoNum type="arabicPeriod"/>
            </a:pPr>
            <a:r>
              <a:rPr lang="en-GB" dirty="0"/>
              <a:t>Examples of spend and Net Zero journeys.</a:t>
            </a:r>
          </a:p>
          <a:p>
            <a:pPr marL="457200" indent="-457200">
              <a:buFont typeface="+mj-lt"/>
              <a:buAutoNum type="arabicPeriod"/>
            </a:pPr>
            <a:r>
              <a:rPr lang="en-GB" dirty="0"/>
              <a:t>Waste.</a:t>
            </a:r>
          </a:p>
          <a:p>
            <a:pPr marL="457200" indent="-457200">
              <a:buFont typeface="+mj-lt"/>
              <a:buAutoNum type="arabicPeriod"/>
            </a:pPr>
            <a:r>
              <a:rPr lang="en-GB" dirty="0"/>
              <a:t>Utilities.</a:t>
            </a:r>
          </a:p>
          <a:p>
            <a:pPr marL="457200" indent="-457200">
              <a:buFont typeface="+mj-lt"/>
              <a:buAutoNum type="arabicPeriod"/>
            </a:pPr>
            <a:r>
              <a:rPr lang="en-GB" dirty="0"/>
              <a:t>Vehicles.</a:t>
            </a:r>
          </a:p>
          <a:p>
            <a:pPr marL="457200" indent="-457200">
              <a:buFont typeface="+mj-lt"/>
              <a:buAutoNum type="arabicPeriod"/>
            </a:pPr>
            <a:r>
              <a:rPr lang="en-GB" dirty="0"/>
              <a:t>Materials- janitorial, </a:t>
            </a:r>
            <a:r>
              <a:rPr lang="en-GB" dirty="0" err="1"/>
              <a:t>ppe</a:t>
            </a:r>
            <a:r>
              <a:rPr lang="en-GB" dirty="0"/>
              <a:t>, garments (cotton vs bamboo)</a:t>
            </a:r>
          </a:p>
          <a:p>
            <a:pPr marL="457200" indent="-457200">
              <a:buFont typeface="+mj-lt"/>
              <a:buAutoNum type="arabicPeriod"/>
            </a:pPr>
            <a:r>
              <a:rPr lang="en-GB" dirty="0"/>
              <a:t>Constraints to change – available, affordable technology?</a:t>
            </a:r>
          </a:p>
          <a:p>
            <a:endParaRPr lang="en-GB" dirty="0"/>
          </a:p>
        </p:txBody>
      </p:sp>
      <p:sp>
        <p:nvSpPr>
          <p:cNvPr id="4" name="Content Placeholder 3">
            <a:extLst>
              <a:ext uri="{FF2B5EF4-FFF2-40B4-BE49-F238E27FC236}">
                <a16:creationId xmlns:a16="http://schemas.microsoft.com/office/drawing/2014/main" id="{DBDCC027-1EA4-09EA-1554-26A95AEABF37}"/>
              </a:ext>
            </a:extLst>
          </p:cNvPr>
          <p:cNvSpPr>
            <a:spLocks noGrp="1"/>
          </p:cNvSpPr>
          <p:nvPr>
            <p:ph idx="10"/>
          </p:nvPr>
        </p:nvSpPr>
        <p:spPr>
          <a:xfrm>
            <a:off x="765920" y="1635944"/>
            <a:ext cx="7632848" cy="576064"/>
          </a:xfrm>
        </p:spPr>
        <p:txBody>
          <a:bodyPr/>
          <a:lstStyle/>
          <a:p>
            <a:r>
              <a:rPr lang="en-GB" dirty="0"/>
              <a:t>Examples and Constraints.</a:t>
            </a:r>
          </a:p>
        </p:txBody>
      </p:sp>
    </p:spTree>
    <p:extLst>
      <p:ext uri="{BB962C8B-B14F-4D97-AF65-F5344CB8AC3E}">
        <p14:creationId xmlns:p14="http://schemas.microsoft.com/office/powerpoint/2010/main" val="1113293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8C506-0F20-88F3-868B-8C278D7FC298}"/>
              </a:ext>
            </a:extLst>
          </p:cNvPr>
          <p:cNvSpPr>
            <a:spLocks noGrp="1"/>
          </p:cNvSpPr>
          <p:nvPr>
            <p:ph type="title"/>
          </p:nvPr>
        </p:nvSpPr>
        <p:spPr>
          <a:xfrm>
            <a:off x="683568" y="0"/>
            <a:ext cx="8229600" cy="706090"/>
          </a:xfrm>
        </p:spPr>
        <p:txBody>
          <a:bodyPr/>
          <a:lstStyle/>
          <a:p>
            <a:r>
              <a:rPr lang="en-GB" sz="3600" b="0" i="0" dirty="0">
                <a:solidFill>
                  <a:schemeClr val="tx1"/>
                </a:solidFill>
                <a:effectLst/>
                <a:latin typeface="Times New Roman" panose="02020603050405020304" pitchFamily="18" charset="0"/>
              </a:rPr>
              <a:t>Thematic Group – Procurement &amp; Community Wealth Building</a:t>
            </a:r>
            <a:endParaRPr lang="en-GB" sz="3600" dirty="0">
              <a:solidFill>
                <a:schemeClr val="tx1"/>
              </a:solidFill>
            </a:endParaRPr>
          </a:p>
        </p:txBody>
      </p:sp>
      <p:sp>
        <p:nvSpPr>
          <p:cNvPr id="3" name="Content Placeholder 2">
            <a:extLst>
              <a:ext uri="{FF2B5EF4-FFF2-40B4-BE49-F238E27FC236}">
                <a16:creationId xmlns:a16="http://schemas.microsoft.com/office/drawing/2014/main" id="{7A256963-001B-EC54-5651-59D4B579C1F5}"/>
              </a:ext>
            </a:extLst>
          </p:cNvPr>
          <p:cNvSpPr>
            <a:spLocks noGrp="1"/>
          </p:cNvSpPr>
          <p:nvPr>
            <p:ph idx="1"/>
          </p:nvPr>
        </p:nvSpPr>
        <p:spPr>
          <a:xfrm>
            <a:off x="899592" y="2305733"/>
            <a:ext cx="7622504" cy="2563427"/>
          </a:xfrm>
        </p:spPr>
        <p:txBody>
          <a:bodyPr/>
          <a:lstStyle/>
          <a:p>
            <a:pPr marL="457200" indent="-457200">
              <a:buFont typeface="+mj-lt"/>
              <a:buAutoNum type="arabicPeriod"/>
            </a:pPr>
            <a:r>
              <a:rPr lang="en-GB" dirty="0"/>
              <a:t>Next Steps</a:t>
            </a:r>
          </a:p>
          <a:p>
            <a:pPr marL="457200" indent="-457200">
              <a:buFont typeface="+mj-lt"/>
              <a:buAutoNum type="arabicPeriod"/>
            </a:pPr>
            <a:r>
              <a:rPr lang="en-GB" dirty="0"/>
              <a:t>Setting targets and priorities with data led intelligence.</a:t>
            </a:r>
          </a:p>
          <a:p>
            <a:pPr marL="457200" indent="-457200">
              <a:buFont typeface="+mj-lt"/>
              <a:buAutoNum type="arabicPeriod"/>
            </a:pPr>
            <a:r>
              <a:rPr lang="en-GB" dirty="0"/>
              <a:t>Plan (Short term detailed plan-STP) and Timeline (how the journey evolves over the coming stages.)</a:t>
            </a:r>
          </a:p>
          <a:p>
            <a:endParaRPr lang="en-GB" dirty="0"/>
          </a:p>
        </p:txBody>
      </p:sp>
      <p:sp>
        <p:nvSpPr>
          <p:cNvPr id="4" name="Content Placeholder 3">
            <a:extLst>
              <a:ext uri="{FF2B5EF4-FFF2-40B4-BE49-F238E27FC236}">
                <a16:creationId xmlns:a16="http://schemas.microsoft.com/office/drawing/2014/main" id="{DBDCC027-1EA4-09EA-1554-26A95AEABF37}"/>
              </a:ext>
            </a:extLst>
          </p:cNvPr>
          <p:cNvSpPr>
            <a:spLocks noGrp="1"/>
          </p:cNvSpPr>
          <p:nvPr>
            <p:ph idx="10"/>
          </p:nvPr>
        </p:nvSpPr>
        <p:spPr>
          <a:xfrm>
            <a:off x="765920" y="1635944"/>
            <a:ext cx="7632848" cy="576064"/>
          </a:xfrm>
        </p:spPr>
        <p:txBody>
          <a:bodyPr/>
          <a:lstStyle/>
          <a:p>
            <a:r>
              <a:rPr lang="en-GB" dirty="0"/>
              <a:t>Next Steps</a:t>
            </a:r>
          </a:p>
        </p:txBody>
      </p:sp>
    </p:spTree>
    <p:extLst>
      <p:ext uri="{BB962C8B-B14F-4D97-AF65-F5344CB8AC3E}">
        <p14:creationId xmlns:p14="http://schemas.microsoft.com/office/powerpoint/2010/main" val="1391333187"/>
      </p:ext>
    </p:extLst>
  </p:cSld>
  <p:clrMapOvr>
    <a:masterClrMapping/>
  </p:clrMapOvr>
</p:sld>
</file>

<file path=ppt/theme/theme1.xml><?xml version="1.0" encoding="utf-8"?>
<a:theme xmlns:a="http://schemas.openxmlformats.org/drawingml/2006/main" name="HC Corporate Template ICT APPROV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xt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3418F828700FC468B08BB4C11EBE634" ma:contentTypeVersion="6" ma:contentTypeDescription="Create a new document." ma:contentTypeScope="" ma:versionID="e2b07b0d2ef8e480147db6010bf337c2">
  <xsd:schema xmlns:xsd="http://www.w3.org/2001/XMLSchema" xmlns:xs="http://www.w3.org/2001/XMLSchema" xmlns:p="http://schemas.microsoft.com/office/2006/metadata/properties" xmlns:ns2="f94dde33-783d-4b83-8b5b-545e0bd60e9c" xmlns:ns3="8ad5fbb2-2192-4c06-97aa-b19be9df9d85" targetNamespace="http://schemas.microsoft.com/office/2006/metadata/properties" ma:root="true" ma:fieldsID="5de568c706f745a49c64096768f7911a" ns2:_="" ns3:_="">
    <xsd:import namespace="f94dde33-783d-4b83-8b5b-545e0bd60e9c"/>
    <xsd:import namespace="8ad5fbb2-2192-4c06-97aa-b19be9df9d85"/>
    <xsd:element name="properties">
      <xsd:complexType>
        <xsd:sequence>
          <xsd:element name="documentManagement">
            <xsd:complexType>
              <xsd:all>
                <xsd:element ref="ns2:Workstream" minOccurs="0"/>
                <xsd:element ref="ns2:ThematicGroup" minOccurs="0"/>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4dde33-783d-4b83-8b5b-545e0bd60e9c" elementFormDefault="qualified">
    <xsd:import namespace="http://schemas.microsoft.com/office/2006/documentManagement/types"/>
    <xsd:import namespace="http://schemas.microsoft.com/office/infopath/2007/PartnerControls"/>
    <xsd:element name="Workstream" ma:index="8" nillable="true" ma:displayName="Workstream" ma:format="Dropdown" ma:internalName="Workstream">
      <xsd:complexType>
        <xsd:complexContent>
          <xsd:extension base="dms:MultiChoice">
            <xsd:sequence>
              <xsd:element name="Value" maxOccurs="unbounded" minOccurs="0" nillable="true">
                <xsd:simpleType>
                  <xsd:restriction base="dms:Choice">
                    <xsd:enumeration value="Training &amp; Literacy"/>
                    <xsd:enumeration value="Comms &amp; Engagement"/>
                    <xsd:enumeration value="Policy &amp; Governance"/>
                    <xsd:enumeration value="Data &amp; Reporting"/>
                    <xsd:enumeration value="General/Background Research"/>
                  </xsd:restriction>
                </xsd:simpleType>
              </xsd:element>
            </xsd:sequence>
          </xsd:extension>
        </xsd:complexContent>
      </xsd:complexType>
    </xsd:element>
    <xsd:element name="ThematicGroup" ma:index="9" nillable="true" ma:displayName="Thematic Group" ma:format="Dropdown" ma:internalName="ThematicGroup">
      <xsd:complexType>
        <xsd:complexContent>
          <xsd:extension base="dms:MultiChoice">
            <xsd:sequence>
              <xsd:element name="Value" maxOccurs="unbounded" minOccurs="0" nillable="true">
                <xsd:simpleType>
                  <xsd:restriction base="dms:Choice">
                    <xsd:enumeration value="Planning, Land Use &amp; Environment"/>
                    <xsd:enumeration value="Fleet / Staff Travel"/>
                    <xsd:enumeration value="Built Estate &amp; Energy"/>
                    <xsd:enumeration value="Waste / Circular Economy"/>
                    <xsd:enumeration value="Capital Programme &amp; Net Zero Funding"/>
                    <xsd:enumeration value="Procurement / CWB"/>
                    <xsd:enumeration value="Social Housing / HRA"/>
                  </xsd:restriction>
                </xsd:simpleType>
              </xsd:element>
            </xsd:sequence>
          </xsd:extension>
        </xsd:complexContent>
      </xsd:complex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ad5fbb2-2192-4c06-97aa-b19be9df9d8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Workstream xmlns="f94dde33-783d-4b83-8b5b-545e0bd60e9c" xsi:nil="true"/>
    <ThematicGroup xmlns="f94dde33-783d-4b83-8b5b-545e0bd60e9c" xsi:nil="true"/>
  </documentManagement>
</p:properties>
</file>

<file path=customXml/itemProps1.xml><?xml version="1.0" encoding="utf-8"?>
<ds:datastoreItem xmlns:ds="http://schemas.openxmlformats.org/officeDocument/2006/customXml" ds:itemID="{9E4C7631-71E5-425F-A198-A0C216D57721}"/>
</file>

<file path=customXml/itemProps2.xml><?xml version="1.0" encoding="utf-8"?>
<ds:datastoreItem xmlns:ds="http://schemas.openxmlformats.org/officeDocument/2006/customXml" ds:itemID="{CAFEEE7F-6C3F-4F7A-B65C-F8A77D8738C4}"/>
</file>

<file path=customXml/itemProps3.xml><?xml version="1.0" encoding="utf-8"?>
<ds:datastoreItem xmlns:ds="http://schemas.openxmlformats.org/officeDocument/2006/customXml" ds:itemID="{DA93154B-B080-4B86-9BDB-F2F47BCE519B}"/>
</file>

<file path=docProps/app.xml><?xml version="1.0" encoding="utf-8"?>
<Properties xmlns="http://schemas.openxmlformats.org/officeDocument/2006/extended-properties" xmlns:vt="http://schemas.openxmlformats.org/officeDocument/2006/docPropsVTypes">
  <Template>HC_Corporate_Template__new_edits (3)</Template>
  <TotalTime>581</TotalTime>
  <Words>814</Words>
  <Application>Microsoft Office PowerPoint</Application>
  <PresentationFormat>On-screen Show (4:3)</PresentationFormat>
  <Paragraphs>74</Paragraphs>
  <Slides>7</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Arial</vt:lpstr>
      <vt:lpstr>Arial</vt:lpstr>
      <vt:lpstr>Calibri</vt:lpstr>
      <vt:lpstr>Ebrima</vt:lpstr>
      <vt:lpstr>Times New Roman</vt:lpstr>
      <vt:lpstr>HC Corporate Template ICT APPROVED</vt:lpstr>
      <vt:lpstr>Text Slides</vt:lpstr>
      <vt:lpstr>Thematic Group – Procurement &amp; Community Wealth Building</vt:lpstr>
      <vt:lpstr>Thematic Group – Procurement &amp; Community Wealth Building</vt:lpstr>
      <vt:lpstr>Thematic Group – Procurement &amp; Community Wealth Building</vt:lpstr>
      <vt:lpstr>Thematic Group – Procurement &amp; Community Wealth Building</vt:lpstr>
      <vt:lpstr>Thematic Group – Procurement &amp; Community Wealth Building</vt:lpstr>
      <vt:lpstr>Thematic Group – Procurement &amp; Community Wealth Building</vt:lpstr>
      <vt:lpstr>Thematic Group – Procurement &amp; Community Wealth Building</vt:lpstr>
    </vt:vector>
  </TitlesOfParts>
  <Company>Fujitsu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People Service</dc:title>
  <dc:creator>Elaine Barrie (HR)</dc:creator>
  <cp:lastModifiedBy>Andrew Collins</cp:lastModifiedBy>
  <cp:revision>17</cp:revision>
  <cp:lastPrinted>2022-05-09T07:41:34Z</cp:lastPrinted>
  <dcterms:created xsi:type="dcterms:W3CDTF">2022-05-08T18:09:27Z</dcterms:created>
  <dcterms:modified xsi:type="dcterms:W3CDTF">2023-02-06T10:33:15Z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a57e0011-4d92-40e2-893e-f4c1b165f48a</vt:lpwstr>
  </property>
  <property fmtid="{D5CDD505-2E9C-101B-9397-08002B2CF9AE}" pid="3" name="TITUS">
    <vt:lpwstr>&lt;div style="text-align: center;"&gt;&lt;span style="font-family: Arial; font-weight: bold; font-size: large;"&gt;OFFICIAL&lt;/span&gt;&lt;/div&gt;</vt:lpwstr>
  </property>
  <property fmtid="{D5CDD505-2E9C-101B-9397-08002B2CF9AE}" pid="4" name="HCClassification">
    <vt:lpwstr>OFFICIAL</vt:lpwstr>
  </property>
  <property fmtid="{D5CDD505-2E9C-101B-9397-08002B2CF9AE}" pid="5" name="HCMarking">
    <vt:lpwstr>Enable Marking</vt:lpwstr>
  </property>
  <property fmtid="{D5CDD505-2E9C-101B-9397-08002B2CF9AE}" pid="6" name="ContentTypeId">
    <vt:lpwstr>0x01010093418F828700FC468B08BB4C11EBE634</vt:lpwstr>
  </property>
</Properties>
</file>