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7" r:id="rId5"/>
    <p:sldId id="299" r:id="rId6"/>
    <p:sldId id="295" r:id="rId7"/>
    <p:sldId id="258" r:id="rId8"/>
    <p:sldId id="283" r:id="rId9"/>
    <p:sldId id="285" r:id="rId10"/>
    <p:sldId id="296" r:id="rId11"/>
    <p:sldId id="286" r:id="rId12"/>
    <p:sldId id="290" r:id="rId13"/>
    <p:sldId id="288" r:id="rId14"/>
    <p:sldId id="289" r:id="rId15"/>
    <p:sldId id="287" r:id="rId16"/>
    <p:sldId id="291" r:id="rId17"/>
    <p:sldId id="294" r:id="rId18"/>
    <p:sldId id="280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B64"/>
    <a:srgbClr val="D4CF0B"/>
    <a:srgbClr val="00FFCC"/>
    <a:srgbClr val="CC3300"/>
    <a:srgbClr val="7020AC"/>
    <a:srgbClr val="7C9B0B"/>
    <a:srgbClr val="00FF00"/>
    <a:srgbClr val="2C567A"/>
    <a:srgbClr val="0D1D51"/>
    <a:srgbClr val="007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949" autoAdjust="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A7DB1-8E30-4479-84E0-1261E01EB8A0}" type="doc">
      <dgm:prSet loTypeId="urn:microsoft.com/office/officeart/2005/8/layout/radial1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5F6BC960-2767-4C46-BC3D-F539B6085282}">
      <dgm:prSet phldrT="[Text]" custT="1"/>
      <dgm:spPr>
        <a:gradFill flip="none" rotWithShape="0">
          <a:gsLst>
            <a:gs pos="7000">
              <a:srgbClr val="1D8B64">
                <a:tint val="66000"/>
                <a:satMod val="160000"/>
                <a:alpha val="52000"/>
                <a:lumMod val="58000"/>
                <a:lumOff val="42000"/>
              </a:srgbClr>
            </a:gs>
            <a:gs pos="50000">
              <a:srgbClr val="1D8B64">
                <a:tint val="44500"/>
                <a:satMod val="160000"/>
              </a:srgbClr>
            </a:gs>
            <a:gs pos="100000">
              <a:srgbClr val="1D8B64">
                <a:tint val="23500"/>
                <a:satMod val="160000"/>
              </a:srgbClr>
            </a:gs>
          </a:gsLst>
          <a:lin ang="16200000" scaled="1"/>
          <a:tileRect/>
        </a:gradFill>
        <a:effectLst>
          <a:glow rad="101600">
            <a:srgbClr val="7020AC">
              <a:alpha val="60000"/>
            </a:srgbClr>
          </a:glow>
        </a:effectLst>
      </dgm:spPr>
      <dgm:t>
        <a:bodyPr/>
        <a:lstStyle/>
        <a:p>
          <a:r>
            <a:rPr lang="en-GB" sz="2400" dirty="0"/>
            <a:t>Towards Net Zero</a:t>
          </a:r>
        </a:p>
      </dgm:t>
    </dgm:pt>
    <dgm:pt modelId="{2D6F3AA6-EAE4-4899-B7B3-28A40F1A9B7F}" type="parTrans" cxnId="{568DCC9B-CF7D-49BC-9E39-FAB7D53BF805}">
      <dgm:prSet/>
      <dgm:spPr/>
      <dgm:t>
        <a:bodyPr/>
        <a:lstStyle/>
        <a:p>
          <a:endParaRPr lang="en-GB"/>
        </a:p>
      </dgm:t>
    </dgm:pt>
    <dgm:pt modelId="{4BFB4FE3-0F8E-4A6A-8DE6-043272E998F9}" type="sibTrans" cxnId="{568DCC9B-CF7D-49BC-9E39-FAB7D53BF805}">
      <dgm:prSet/>
      <dgm:spPr/>
      <dgm:t>
        <a:bodyPr/>
        <a:lstStyle/>
        <a:p>
          <a:endParaRPr lang="en-GB"/>
        </a:p>
      </dgm:t>
    </dgm:pt>
    <dgm:pt modelId="{732FF195-DCC6-4FD6-A677-06D8078096E6}">
      <dgm:prSet phldrT="[Text]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GB" dirty="0"/>
            <a:t>Finlay MacDonald</a:t>
          </a:r>
        </a:p>
      </dgm:t>
    </dgm:pt>
    <dgm:pt modelId="{7C0C19DD-E787-4CB1-93BB-27292289FA66}" type="parTrans" cxnId="{51C418B8-41B2-4889-8F54-F26249913DDE}">
      <dgm:prSet/>
      <dgm:spPr/>
      <dgm:t>
        <a:bodyPr/>
        <a:lstStyle/>
        <a:p>
          <a:endParaRPr lang="en-GB" dirty="0"/>
        </a:p>
      </dgm:t>
    </dgm:pt>
    <dgm:pt modelId="{0DE37128-1063-4563-9FDB-6FBC181A4845}" type="sibTrans" cxnId="{51C418B8-41B2-4889-8F54-F26249913DDE}">
      <dgm:prSet/>
      <dgm:spPr/>
      <dgm:t>
        <a:bodyPr/>
        <a:lstStyle/>
        <a:p>
          <a:endParaRPr lang="en-GB"/>
        </a:p>
      </dgm:t>
    </dgm:pt>
    <dgm:pt modelId="{6A70359B-F196-437F-AFB9-6270D7FEF1ED}">
      <dgm:prSet phldrT="[Text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GB" sz="1500" dirty="0"/>
            <a:t>Sharon Barrie</a:t>
          </a:r>
        </a:p>
      </dgm:t>
    </dgm:pt>
    <dgm:pt modelId="{E42C1596-A097-464B-A69E-5F604B862C9E}" type="parTrans" cxnId="{0B184782-F6FA-41C1-81F2-9B06219D9EEF}">
      <dgm:prSet/>
      <dgm:spPr/>
      <dgm:t>
        <a:bodyPr/>
        <a:lstStyle/>
        <a:p>
          <a:endParaRPr lang="en-GB" dirty="0"/>
        </a:p>
      </dgm:t>
    </dgm:pt>
    <dgm:pt modelId="{583026CB-EC5A-4AD1-B416-9C9A076F480B}" type="sibTrans" cxnId="{0B184782-F6FA-41C1-81F2-9B06219D9EEF}">
      <dgm:prSet/>
      <dgm:spPr/>
      <dgm:t>
        <a:bodyPr/>
        <a:lstStyle/>
        <a:p>
          <a:endParaRPr lang="en-GB"/>
        </a:p>
      </dgm:t>
    </dgm:pt>
    <dgm:pt modelId="{771670EA-91DB-4281-B31E-F5A64A368884}">
      <dgm:prSet phldrT="[Text]"/>
      <dgm:spPr>
        <a:gradFill flip="none" rotWithShape="0">
          <a:gsLst>
            <a:gs pos="0">
              <a:srgbClr val="1D8B64">
                <a:tint val="66000"/>
                <a:satMod val="160000"/>
              </a:srgbClr>
            </a:gs>
            <a:gs pos="50000">
              <a:srgbClr val="1D8B64">
                <a:tint val="44500"/>
                <a:satMod val="160000"/>
              </a:srgbClr>
            </a:gs>
            <a:gs pos="100000">
              <a:srgbClr val="1D8B64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GB" dirty="0"/>
            <a:t>Ronnie Macdonald</a:t>
          </a:r>
        </a:p>
      </dgm:t>
    </dgm:pt>
    <dgm:pt modelId="{7DB27504-D2BD-483C-B778-B55EA13B0BDB}" type="parTrans" cxnId="{3A511A59-3A1B-455C-90C1-8308DCCE8E15}">
      <dgm:prSet/>
      <dgm:spPr/>
      <dgm:t>
        <a:bodyPr/>
        <a:lstStyle/>
        <a:p>
          <a:endParaRPr lang="en-GB" dirty="0"/>
        </a:p>
      </dgm:t>
    </dgm:pt>
    <dgm:pt modelId="{AD34BF63-DCC8-4FEC-9E0C-9DFB2361EAE2}" type="sibTrans" cxnId="{3A511A59-3A1B-455C-90C1-8308DCCE8E15}">
      <dgm:prSet/>
      <dgm:spPr/>
      <dgm:t>
        <a:bodyPr/>
        <a:lstStyle/>
        <a:p>
          <a:endParaRPr lang="en-GB"/>
        </a:p>
      </dgm:t>
    </dgm:pt>
    <dgm:pt modelId="{29886694-818C-4355-8C87-2377290C679E}">
      <dgm:prSet/>
      <dgm:spPr>
        <a:gradFill flip="none" rotWithShape="0">
          <a:gsLst>
            <a:gs pos="0">
              <a:srgbClr val="D4CF0B">
                <a:tint val="66000"/>
                <a:satMod val="160000"/>
              </a:srgbClr>
            </a:gs>
            <a:gs pos="50000">
              <a:srgbClr val="D4CF0B">
                <a:tint val="44500"/>
                <a:satMod val="160000"/>
              </a:srgbClr>
            </a:gs>
            <a:gs pos="100000">
              <a:srgbClr val="D4CF0B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GB" dirty="0"/>
            <a:t>Glenn Campbell</a:t>
          </a:r>
        </a:p>
      </dgm:t>
    </dgm:pt>
    <dgm:pt modelId="{75479421-E631-445F-B9D4-C20A360D56B9}" type="parTrans" cxnId="{A86D100E-3701-49A8-BDD3-C343641FADAF}">
      <dgm:prSet/>
      <dgm:spPr/>
      <dgm:t>
        <a:bodyPr/>
        <a:lstStyle/>
        <a:p>
          <a:endParaRPr lang="en-GB" dirty="0"/>
        </a:p>
      </dgm:t>
    </dgm:pt>
    <dgm:pt modelId="{AB46924B-265F-4922-8D34-C72DECB81952}" type="sibTrans" cxnId="{A86D100E-3701-49A8-BDD3-C343641FADAF}">
      <dgm:prSet/>
      <dgm:spPr/>
      <dgm:t>
        <a:bodyPr/>
        <a:lstStyle/>
        <a:p>
          <a:endParaRPr lang="en-GB"/>
        </a:p>
      </dgm:t>
    </dgm:pt>
    <dgm:pt modelId="{AA0E061E-F9C8-423A-92D5-0D881EEEA8D6}">
      <dgm:prSet/>
      <dgm:spPr>
        <a:gradFill flip="none" rotWithShape="0">
          <a:gsLst>
            <a:gs pos="0">
              <a:srgbClr val="7020AC">
                <a:tint val="66000"/>
                <a:satMod val="160000"/>
              </a:srgbClr>
            </a:gs>
            <a:gs pos="50000">
              <a:srgbClr val="7020AC">
                <a:tint val="44500"/>
                <a:satMod val="160000"/>
              </a:srgbClr>
            </a:gs>
            <a:gs pos="100000">
              <a:srgbClr val="7020AC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/>
            <a:t>Emma Calder</a:t>
          </a:r>
        </a:p>
      </dgm:t>
    </dgm:pt>
    <dgm:pt modelId="{232A1863-0905-425F-BAFB-C2ADE859A9AE}" type="parTrans" cxnId="{7BA244E8-5EE5-42F9-BFD5-A849CD609216}">
      <dgm:prSet/>
      <dgm:spPr/>
      <dgm:t>
        <a:bodyPr/>
        <a:lstStyle/>
        <a:p>
          <a:endParaRPr lang="en-GB" dirty="0"/>
        </a:p>
      </dgm:t>
    </dgm:pt>
    <dgm:pt modelId="{2CA91543-314E-4515-BFE9-2628F05BFB55}" type="sibTrans" cxnId="{7BA244E8-5EE5-42F9-BFD5-A849CD609216}">
      <dgm:prSet/>
      <dgm:spPr/>
      <dgm:t>
        <a:bodyPr/>
        <a:lstStyle/>
        <a:p>
          <a:endParaRPr lang="en-GB"/>
        </a:p>
      </dgm:t>
    </dgm:pt>
    <dgm:pt modelId="{31858EAC-E04B-441A-ADE7-500718E1D554}">
      <dgm:prSet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en-GB" sz="1500" dirty="0"/>
            <a:t>Robert Campbell</a:t>
          </a:r>
        </a:p>
      </dgm:t>
    </dgm:pt>
    <dgm:pt modelId="{982ABA66-B397-48CE-A146-D39BDC3BCC31}" type="parTrans" cxnId="{8E14A2A8-7E8F-404E-A85B-57B769DEB939}">
      <dgm:prSet/>
      <dgm:spPr/>
      <dgm:t>
        <a:bodyPr/>
        <a:lstStyle/>
        <a:p>
          <a:endParaRPr lang="en-GB" dirty="0"/>
        </a:p>
      </dgm:t>
    </dgm:pt>
    <dgm:pt modelId="{C81E5876-6962-43EE-8F1B-A6DA19FE6B62}" type="sibTrans" cxnId="{8E14A2A8-7E8F-404E-A85B-57B769DEB939}">
      <dgm:prSet/>
      <dgm:spPr/>
      <dgm:t>
        <a:bodyPr/>
        <a:lstStyle/>
        <a:p>
          <a:endParaRPr lang="en-GB"/>
        </a:p>
      </dgm:t>
    </dgm:pt>
    <dgm:pt modelId="{92432BA0-A502-4313-B951-57635687C60D}">
      <dgm:prSet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GB" dirty="0"/>
            <a:t>Tom Murdison</a:t>
          </a:r>
        </a:p>
      </dgm:t>
    </dgm:pt>
    <dgm:pt modelId="{01B7DFE3-37E0-457F-B8AC-E01F5FBD0022}" type="parTrans" cxnId="{62EBCEF0-444D-4DDA-B91C-74A54AFCFBB3}">
      <dgm:prSet/>
      <dgm:spPr/>
      <dgm:t>
        <a:bodyPr/>
        <a:lstStyle/>
        <a:p>
          <a:endParaRPr lang="en-GB" dirty="0"/>
        </a:p>
      </dgm:t>
    </dgm:pt>
    <dgm:pt modelId="{9682C12B-D7BE-453A-A91A-02A7C377D4D6}" type="sibTrans" cxnId="{62EBCEF0-444D-4DDA-B91C-74A54AFCFBB3}">
      <dgm:prSet/>
      <dgm:spPr/>
      <dgm:t>
        <a:bodyPr/>
        <a:lstStyle/>
        <a:p>
          <a:endParaRPr lang="en-GB"/>
        </a:p>
      </dgm:t>
    </dgm:pt>
    <dgm:pt modelId="{07049996-08EB-43FD-8F31-ED60ECFFB07D}">
      <dgm:prSet phldrT="[Text]" custT="1"/>
      <dgm:spPr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GB" sz="1500" dirty="0"/>
            <a:t>Simon Swanson</a:t>
          </a:r>
        </a:p>
      </dgm:t>
    </dgm:pt>
    <dgm:pt modelId="{6AB77A10-758E-4B51-A2BD-3315948DC645}" type="sibTrans" cxnId="{ADA98A1E-2599-4D6A-9739-A6A503650E48}">
      <dgm:prSet/>
      <dgm:spPr/>
      <dgm:t>
        <a:bodyPr/>
        <a:lstStyle/>
        <a:p>
          <a:endParaRPr lang="en-GB"/>
        </a:p>
      </dgm:t>
    </dgm:pt>
    <dgm:pt modelId="{A5BE934F-F3A2-4009-B113-437E2F2DF9F2}" type="parTrans" cxnId="{ADA98A1E-2599-4D6A-9739-A6A503650E48}">
      <dgm:prSet/>
      <dgm:spPr/>
      <dgm:t>
        <a:bodyPr/>
        <a:lstStyle/>
        <a:p>
          <a:endParaRPr lang="en-GB" dirty="0"/>
        </a:p>
      </dgm:t>
    </dgm:pt>
    <dgm:pt modelId="{C669728E-A73E-418B-8EB2-64C8973E695C}">
      <dgm:prSet/>
      <dgm:spPr>
        <a:gradFill flip="none" rotWithShape="0">
          <a:gsLst>
            <a:gs pos="0">
              <a:srgbClr val="00FFCC">
                <a:tint val="66000"/>
                <a:satMod val="160000"/>
              </a:srgbClr>
            </a:gs>
            <a:gs pos="50000">
              <a:srgbClr val="00FFCC">
                <a:tint val="44500"/>
                <a:satMod val="160000"/>
              </a:srgbClr>
            </a:gs>
            <a:gs pos="100000">
              <a:srgbClr val="00FFCC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en-GB" dirty="0"/>
            <a:t>Finance Service</a:t>
          </a:r>
        </a:p>
      </dgm:t>
    </dgm:pt>
    <dgm:pt modelId="{C49C85DF-82C2-42FA-9F8D-630B5D56E254}" type="parTrans" cxnId="{80982DB8-B29C-46D1-8840-F371D768F7F9}">
      <dgm:prSet/>
      <dgm:spPr/>
      <dgm:t>
        <a:bodyPr/>
        <a:lstStyle/>
        <a:p>
          <a:endParaRPr lang="en-GB" dirty="0"/>
        </a:p>
      </dgm:t>
    </dgm:pt>
    <dgm:pt modelId="{2246B0FE-2702-42C4-ADDF-719DD01044B5}" type="sibTrans" cxnId="{80982DB8-B29C-46D1-8840-F371D768F7F9}">
      <dgm:prSet/>
      <dgm:spPr/>
      <dgm:t>
        <a:bodyPr/>
        <a:lstStyle/>
        <a:p>
          <a:endParaRPr lang="en-GB"/>
        </a:p>
      </dgm:t>
    </dgm:pt>
    <dgm:pt modelId="{1C7EA888-B907-4AB0-A0BB-25029C8FDEDC}" type="pres">
      <dgm:prSet presAssocID="{296A7DB1-8E30-4479-84E0-1261E01EB8A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445031-34E2-4B66-B38A-1305346DCC59}" type="pres">
      <dgm:prSet presAssocID="{5F6BC960-2767-4C46-BC3D-F539B6085282}" presName="centerShape" presStyleLbl="node0" presStyleIdx="0" presStyleCnt="1" custScaleX="131371" custScaleY="130750"/>
      <dgm:spPr/>
    </dgm:pt>
    <dgm:pt modelId="{A4F3D945-C54E-49A8-A499-4E6B49ECA5C9}" type="pres">
      <dgm:prSet presAssocID="{7C0C19DD-E787-4CB1-93BB-27292289FA66}" presName="Name9" presStyleLbl="parChTrans1D2" presStyleIdx="0" presStyleCnt="9"/>
      <dgm:spPr/>
    </dgm:pt>
    <dgm:pt modelId="{2FEB1EB7-646A-4D25-8614-CE5BFF788CA2}" type="pres">
      <dgm:prSet presAssocID="{7C0C19DD-E787-4CB1-93BB-27292289FA66}" presName="connTx" presStyleLbl="parChTrans1D2" presStyleIdx="0" presStyleCnt="9"/>
      <dgm:spPr/>
    </dgm:pt>
    <dgm:pt modelId="{A4E5CE1D-A775-4F4F-AB9B-A561D41EB85B}" type="pres">
      <dgm:prSet presAssocID="{732FF195-DCC6-4FD6-A677-06D8078096E6}" presName="node" presStyleLbl="node1" presStyleIdx="0" presStyleCnt="9">
        <dgm:presLayoutVars>
          <dgm:bulletEnabled val="1"/>
        </dgm:presLayoutVars>
      </dgm:prSet>
      <dgm:spPr/>
    </dgm:pt>
    <dgm:pt modelId="{B1009292-8641-469A-8E08-2D17DFE18F8A}" type="pres">
      <dgm:prSet presAssocID="{E42C1596-A097-464B-A69E-5F604B862C9E}" presName="Name9" presStyleLbl="parChTrans1D2" presStyleIdx="1" presStyleCnt="9"/>
      <dgm:spPr/>
    </dgm:pt>
    <dgm:pt modelId="{B6D339F6-4B1C-4E05-A31E-B901ACCF2476}" type="pres">
      <dgm:prSet presAssocID="{E42C1596-A097-464B-A69E-5F604B862C9E}" presName="connTx" presStyleLbl="parChTrans1D2" presStyleIdx="1" presStyleCnt="9"/>
      <dgm:spPr/>
    </dgm:pt>
    <dgm:pt modelId="{C4EF51BD-3538-43A0-BD6D-6F9548C451D6}" type="pres">
      <dgm:prSet presAssocID="{6A70359B-F196-437F-AFB9-6270D7FEF1ED}" presName="node" presStyleLbl="node1" presStyleIdx="1" presStyleCnt="9">
        <dgm:presLayoutVars>
          <dgm:bulletEnabled val="1"/>
        </dgm:presLayoutVars>
      </dgm:prSet>
      <dgm:spPr/>
    </dgm:pt>
    <dgm:pt modelId="{78746F1D-0BAF-4EE7-996D-EB29DB185884}" type="pres">
      <dgm:prSet presAssocID="{982ABA66-B397-48CE-A146-D39BDC3BCC31}" presName="Name9" presStyleLbl="parChTrans1D2" presStyleIdx="2" presStyleCnt="9"/>
      <dgm:spPr/>
    </dgm:pt>
    <dgm:pt modelId="{25B91BD9-4B6D-424A-AFF0-B6917C7D7A0A}" type="pres">
      <dgm:prSet presAssocID="{982ABA66-B397-48CE-A146-D39BDC3BCC31}" presName="connTx" presStyleLbl="parChTrans1D2" presStyleIdx="2" presStyleCnt="9"/>
      <dgm:spPr/>
    </dgm:pt>
    <dgm:pt modelId="{645C89A2-ABD9-4EB5-8006-41D1807DCA7C}" type="pres">
      <dgm:prSet presAssocID="{31858EAC-E04B-441A-ADE7-500718E1D554}" presName="node" presStyleLbl="node1" presStyleIdx="2" presStyleCnt="9">
        <dgm:presLayoutVars>
          <dgm:bulletEnabled val="1"/>
        </dgm:presLayoutVars>
      </dgm:prSet>
      <dgm:spPr/>
    </dgm:pt>
    <dgm:pt modelId="{C1FC76BE-FF34-4CC1-AB30-C91D22A22C9C}" type="pres">
      <dgm:prSet presAssocID="{01B7DFE3-37E0-457F-B8AC-E01F5FBD0022}" presName="Name9" presStyleLbl="parChTrans1D2" presStyleIdx="3" presStyleCnt="9"/>
      <dgm:spPr/>
    </dgm:pt>
    <dgm:pt modelId="{4991362A-3DA4-4717-8F14-6CB8031D0619}" type="pres">
      <dgm:prSet presAssocID="{01B7DFE3-37E0-457F-B8AC-E01F5FBD0022}" presName="connTx" presStyleLbl="parChTrans1D2" presStyleIdx="3" presStyleCnt="9"/>
      <dgm:spPr/>
    </dgm:pt>
    <dgm:pt modelId="{00AC504F-67B0-49D7-B587-4F33609870B7}" type="pres">
      <dgm:prSet presAssocID="{92432BA0-A502-4313-B951-57635687C60D}" presName="node" presStyleLbl="node1" presStyleIdx="3" presStyleCnt="9">
        <dgm:presLayoutVars>
          <dgm:bulletEnabled val="1"/>
        </dgm:presLayoutVars>
      </dgm:prSet>
      <dgm:spPr/>
    </dgm:pt>
    <dgm:pt modelId="{E86C705D-23F1-4360-A84D-369DC6F32D0C}" type="pres">
      <dgm:prSet presAssocID="{232A1863-0905-425F-BAFB-C2ADE859A9AE}" presName="Name9" presStyleLbl="parChTrans1D2" presStyleIdx="4" presStyleCnt="9"/>
      <dgm:spPr/>
    </dgm:pt>
    <dgm:pt modelId="{D5B7E6FF-DE50-46B7-83D6-8C59E1AF1D89}" type="pres">
      <dgm:prSet presAssocID="{232A1863-0905-425F-BAFB-C2ADE859A9AE}" presName="connTx" presStyleLbl="parChTrans1D2" presStyleIdx="4" presStyleCnt="9"/>
      <dgm:spPr/>
    </dgm:pt>
    <dgm:pt modelId="{93DE79C3-9E45-4A91-B4DF-5073F1DF65EC}" type="pres">
      <dgm:prSet presAssocID="{AA0E061E-F9C8-423A-92D5-0D881EEEA8D6}" presName="node" presStyleLbl="node1" presStyleIdx="4" presStyleCnt="9">
        <dgm:presLayoutVars>
          <dgm:bulletEnabled val="1"/>
        </dgm:presLayoutVars>
      </dgm:prSet>
      <dgm:spPr/>
    </dgm:pt>
    <dgm:pt modelId="{0B6EB279-404B-4D49-B75B-02E15E2E540A}" type="pres">
      <dgm:prSet presAssocID="{75479421-E631-445F-B9D4-C20A360D56B9}" presName="Name9" presStyleLbl="parChTrans1D2" presStyleIdx="5" presStyleCnt="9"/>
      <dgm:spPr/>
    </dgm:pt>
    <dgm:pt modelId="{5343415A-1668-4A5F-BA3A-073B88D202CC}" type="pres">
      <dgm:prSet presAssocID="{75479421-E631-445F-B9D4-C20A360D56B9}" presName="connTx" presStyleLbl="parChTrans1D2" presStyleIdx="5" presStyleCnt="9"/>
      <dgm:spPr/>
    </dgm:pt>
    <dgm:pt modelId="{A23BECE6-F87A-4186-AD5D-676D645B4C96}" type="pres">
      <dgm:prSet presAssocID="{29886694-818C-4355-8C87-2377290C679E}" presName="node" presStyleLbl="node1" presStyleIdx="5" presStyleCnt="9">
        <dgm:presLayoutVars>
          <dgm:bulletEnabled val="1"/>
        </dgm:presLayoutVars>
      </dgm:prSet>
      <dgm:spPr/>
    </dgm:pt>
    <dgm:pt modelId="{C5D4D061-D353-4477-A97A-35E6723BD032}" type="pres">
      <dgm:prSet presAssocID="{C49C85DF-82C2-42FA-9F8D-630B5D56E254}" presName="Name9" presStyleLbl="parChTrans1D2" presStyleIdx="6" presStyleCnt="9"/>
      <dgm:spPr/>
    </dgm:pt>
    <dgm:pt modelId="{D2538E4D-96D7-45F1-A83A-4EE68C2A79B7}" type="pres">
      <dgm:prSet presAssocID="{C49C85DF-82C2-42FA-9F8D-630B5D56E254}" presName="connTx" presStyleLbl="parChTrans1D2" presStyleIdx="6" presStyleCnt="9"/>
      <dgm:spPr/>
    </dgm:pt>
    <dgm:pt modelId="{B6EB0B64-59B6-43B8-A2CB-FC80515BBF35}" type="pres">
      <dgm:prSet presAssocID="{C669728E-A73E-418B-8EB2-64C8973E695C}" presName="node" presStyleLbl="node1" presStyleIdx="6" presStyleCnt="9">
        <dgm:presLayoutVars>
          <dgm:bulletEnabled val="1"/>
        </dgm:presLayoutVars>
      </dgm:prSet>
      <dgm:spPr/>
    </dgm:pt>
    <dgm:pt modelId="{0F40FEE0-6349-449A-8BC5-7361DAA5336E}" type="pres">
      <dgm:prSet presAssocID="{A5BE934F-F3A2-4009-B113-437E2F2DF9F2}" presName="Name9" presStyleLbl="parChTrans1D2" presStyleIdx="7" presStyleCnt="9"/>
      <dgm:spPr/>
    </dgm:pt>
    <dgm:pt modelId="{7B3926E7-B117-4F0F-8093-8D9BCE608CCF}" type="pres">
      <dgm:prSet presAssocID="{A5BE934F-F3A2-4009-B113-437E2F2DF9F2}" presName="connTx" presStyleLbl="parChTrans1D2" presStyleIdx="7" presStyleCnt="9"/>
      <dgm:spPr/>
    </dgm:pt>
    <dgm:pt modelId="{67BCB668-3FA8-440D-AFF5-6B3F638BCBAB}" type="pres">
      <dgm:prSet presAssocID="{07049996-08EB-43FD-8F31-ED60ECFFB07D}" presName="node" presStyleLbl="node1" presStyleIdx="7" presStyleCnt="9">
        <dgm:presLayoutVars>
          <dgm:bulletEnabled val="1"/>
        </dgm:presLayoutVars>
      </dgm:prSet>
      <dgm:spPr/>
    </dgm:pt>
    <dgm:pt modelId="{9217AE8A-4225-414E-B227-EB6BB88C164D}" type="pres">
      <dgm:prSet presAssocID="{7DB27504-D2BD-483C-B778-B55EA13B0BDB}" presName="Name9" presStyleLbl="parChTrans1D2" presStyleIdx="8" presStyleCnt="9"/>
      <dgm:spPr/>
    </dgm:pt>
    <dgm:pt modelId="{4D847EC3-71AF-4C2F-8FA9-4D2F2C14E51E}" type="pres">
      <dgm:prSet presAssocID="{7DB27504-D2BD-483C-B778-B55EA13B0BDB}" presName="connTx" presStyleLbl="parChTrans1D2" presStyleIdx="8" presStyleCnt="9"/>
      <dgm:spPr/>
    </dgm:pt>
    <dgm:pt modelId="{74FCDA6C-77AC-4620-A221-52BA4F8216A0}" type="pres">
      <dgm:prSet presAssocID="{771670EA-91DB-4281-B31E-F5A64A368884}" presName="node" presStyleLbl="node1" presStyleIdx="8" presStyleCnt="9">
        <dgm:presLayoutVars>
          <dgm:bulletEnabled val="1"/>
        </dgm:presLayoutVars>
      </dgm:prSet>
      <dgm:spPr/>
    </dgm:pt>
  </dgm:ptLst>
  <dgm:cxnLst>
    <dgm:cxn modelId="{23BC1E05-5A10-4893-9A9A-41B90E39EBF7}" type="presOf" srcId="{01B7DFE3-37E0-457F-B8AC-E01F5FBD0022}" destId="{4991362A-3DA4-4717-8F14-6CB8031D0619}" srcOrd="1" destOrd="0" presId="urn:microsoft.com/office/officeart/2005/8/layout/radial1"/>
    <dgm:cxn modelId="{A86D100E-3701-49A8-BDD3-C343641FADAF}" srcId="{5F6BC960-2767-4C46-BC3D-F539B6085282}" destId="{29886694-818C-4355-8C87-2377290C679E}" srcOrd="5" destOrd="0" parTransId="{75479421-E631-445F-B9D4-C20A360D56B9}" sibTransId="{AB46924B-265F-4922-8D34-C72DECB81952}"/>
    <dgm:cxn modelId="{2907E912-2D44-4B34-9B05-B53B76964663}" type="presOf" srcId="{A5BE934F-F3A2-4009-B113-437E2F2DF9F2}" destId="{0F40FEE0-6349-449A-8BC5-7361DAA5336E}" srcOrd="0" destOrd="0" presId="urn:microsoft.com/office/officeart/2005/8/layout/radial1"/>
    <dgm:cxn modelId="{ADA98A1E-2599-4D6A-9739-A6A503650E48}" srcId="{5F6BC960-2767-4C46-BC3D-F539B6085282}" destId="{07049996-08EB-43FD-8F31-ED60ECFFB07D}" srcOrd="7" destOrd="0" parTransId="{A5BE934F-F3A2-4009-B113-437E2F2DF9F2}" sibTransId="{6AB77A10-758E-4B51-A2BD-3315948DC645}"/>
    <dgm:cxn modelId="{8D808220-22FC-47B2-8399-0E59C44B9FF1}" type="presOf" srcId="{07049996-08EB-43FD-8F31-ED60ECFFB07D}" destId="{67BCB668-3FA8-440D-AFF5-6B3F638BCBAB}" srcOrd="0" destOrd="0" presId="urn:microsoft.com/office/officeart/2005/8/layout/radial1"/>
    <dgm:cxn modelId="{44AE1524-C8DE-40E0-A95A-63949D7B5994}" type="presOf" srcId="{232A1863-0905-425F-BAFB-C2ADE859A9AE}" destId="{D5B7E6FF-DE50-46B7-83D6-8C59E1AF1D89}" srcOrd="1" destOrd="0" presId="urn:microsoft.com/office/officeart/2005/8/layout/radial1"/>
    <dgm:cxn modelId="{E0CA6F2C-AD99-4EE0-9789-09B4E39604E3}" type="presOf" srcId="{75479421-E631-445F-B9D4-C20A360D56B9}" destId="{0B6EB279-404B-4D49-B75B-02E15E2E540A}" srcOrd="0" destOrd="0" presId="urn:microsoft.com/office/officeart/2005/8/layout/radial1"/>
    <dgm:cxn modelId="{C0DE902F-1FB3-44CD-A7DC-47BC2401F2A3}" type="presOf" srcId="{C49C85DF-82C2-42FA-9F8D-630B5D56E254}" destId="{C5D4D061-D353-4477-A97A-35E6723BD032}" srcOrd="0" destOrd="0" presId="urn:microsoft.com/office/officeart/2005/8/layout/radial1"/>
    <dgm:cxn modelId="{A101B23C-13F7-41A8-868A-1AFC38B8F578}" type="presOf" srcId="{232A1863-0905-425F-BAFB-C2ADE859A9AE}" destId="{E86C705D-23F1-4360-A84D-369DC6F32D0C}" srcOrd="0" destOrd="0" presId="urn:microsoft.com/office/officeart/2005/8/layout/radial1"/>
    <dgm:cxn modelId="{80D0FB4C-E98A-4DB8-A243-676294D554DC}" type="presOf" srcId="{6A70359B-F196-437F-AFB9-6270D7FEF1ED}" destId="{C4EF51BD-3538-43A0-BD6D-6F9548C451D6}" srcOrd="0" destOrd="0" presId="urn:microsoft.com/office/officeart/2005/8/layout/radial1"/>
    <dgm:cxn modelId="{1C1A8D52-8494-4FA6-923B-9E51B4847C4C}" type="presOf" srcId="{7DB27504-D2BD-483C-B778-B55EA13B0BDB}" destId="{4D847EC3-71AF-4C2F-8FA9-4D2F2C14E51E}" srcOrd="1" destOrd="0" presId="urn:microsoft.com/office/officeart/2005/8/layout/radial1"/>
    <dgm:cxn modelId="{2C2C4B75-6D2C-4CC2-9AC0-9BF0D35D5B57}" type="presOf" srcId="{A5BE934F-F3A2-4009-B113-437E2F2DF9F2}" destId="{7B3926E7-B117-4F0F-8093-8D9BCE608CCF}" srcOrd="1" destOrd="0" presId="urn:microsoft.com/office/officeart/2005/8/layout/radial1"/>
    <dgm:cxn modelId="{3A511A59-3A1B-455C-90C1-8308DCCE8E15}" srcId="{5F6BC960-2767-4C46-BC3D-F539B6085282}" destId="{771670EA-91DB-4281-B31E-F5A64A368884}" srcOrd="8" destOrd="0" parTransId="{7DB27504-D2BD-483C-B778-B55EA13B0BDB}" sibTransId="{AD34BF63-DCC8-4FEC-9E0C-9DFB2361EAE2}"/>
    <dgm:cxn modelId="{5148695A-3A1D-42CB-8E63-20FA93A7968E}" type="presOf" srcId="{296A7DB1-8E30-4479-84E0-1261E01EB8A0}" destId="{1C7EA888-B907-4AB0-A0BB-25029C8FDEDC}" srcOrd="0" destOrd="0" presId="urn:microsoft.com/office/officeart/2005/8/layout/radial1"/>
    <dgm:cxn modelId="{0B184782-F6FA-41C1-81F2-9B06219D9EEF}" srcId="{5F6BC960-2767-4C46-BC3D-F539B6085282}" destId="{6A70359B-F196-437F-AFB9-6270D7FEF1ED}" srcOrd="1" destOrd="0" parTransId="{E42C1596-A097-464B-A69E-5F604B862C9E}" sibTransId="{583026CB-EC5A-4AD1-B416-9C9A076F480B}"/>
    <dgm:cxn modelId="{B945AE94-8130-43B0-BDF5-528CFF03F743}" type="presOf" srcId="{29886694-818C-4355-8C87-2377290C679E}" destId="{A23BECE6-F87A-4186-AD5D-676D645B4C96}" srcOrd="0" destOrd="0" presId="urn:microsoft.com/office/officeart/2005/8/layout/radial1"/>
    <dgm:cxn modelId="{DD723299-7F85-4534-8249-96AE1F3D9A09}" type="presOf" srcId="{01B7DFE3-37E0-457F-B8AC-E01F5FBD0022}" destId="{C1FC76BE-FF34-4CC1-AB30-C91D22A22C9C}" srcOrd="0" destOrd="0" presId="urn:microsoft.com/office/officeart/2005/8/layout/radial1"/>
    <dgm:cxn modelId="{568DCC9B-CF7D-49BC-9E39-FAB7D53BF805}" srcId="{296A7DB1-8E30-4479-84E0-1261E01EB8A0}" destId="{5F6BC960-2767-4C46-BC3D-F539B6085282}" srcOrd="0" destOrd="0" parTransId="{2D6F3AA6-EAE4-4899-B7B3-28A40F1A9B7F}" sibTransId="{4BFB4FE3-0F8E-4A6A-8DE6-043272E998F9}"/>
    <dgm:cxn modelId="{8969A8A3-C160-4E0E-9A4F-0B783A4A44F9}" type="presOf" srcId="{7C0C19DD-E787-4CB1-93BB-27292289FA66}" destId="{A4F3D945-C54E-49A8-A499-4E6B49ECA5C9}" srcOrd="0" destOrd="0" presId="urn:microsoft.com/office/officeart/2005/8/layout/radial1"/>
    <dgm:cxn modelId="{645AA8A6-2C53-4EC5-9F00-A8C4A9D2A3E4}" type="presOf" srcId="{7C0C19DD-E787-4CB1-93BB-27292289FA66}" destId="{2FEB1EB7-646A-4D25-8614-CE5BFF788CA2}" srcOrd="1" destOrd="0" presId="urn:microsoft.com/office/officeart/2005/8/layout/radial1"/>
    <dgm:cxn modelId="{8E14A2A8-7E8F-404E-A85B-57B769DEB939}" srcId="{5F6BC960-2767-4C46-BC3D-F539B6085282}" destId="{31858EAC-E04B-441A-ADE7-500718E1D554}" srcOrd="2" destOrd="0" parTransId="{982ABA66-B397-48CE-A146-D39BDC3BCC31}" sibTransId="{C81E5876-6962-43EE-8F1B-A6DA19FE6B62}"/>
    <dgm:cxn modelId="{3411E3AC-A1CC-43E8-A60B-5E8D15DFABE6}" type="presOf" srcId="{982ABA66-B397-48CE-A146-D39BDC3BCC31}" destId="{78746F1D-0BAF-4EE7-996D-EB29DB185884}" srcOrd="0" destOrd="0" presId="urn:microsoft.com/office/officeart/2005/8/layout/radial1"/>
    <dgm:cxn modelId="{9BD83BB2-6B9F-411F-9591-B5B746BF7A57}" type="presOf" srcId="{E42C1596-A097-464B-A69E-5F604B862C9E}" destId="{B6D339F6-4B1C-4E05-A31E-B901ACCF2476}" srcOrd="1" destOrd="0" presId="urn:microsoft.com/office/officeart/2005/8/layout/radial1"/>
    <dgm:cxn modelId="{558259B4-FE77-4F5A-ABAF-3096FFFB613F}" type="presOf" srcId="{E42C1596-A097-464B-A69E-5F604B862C9E}" destId="{B1009292-8641-469A-8E08-2D17DFE18F8A}" srcOrd="0" destOrd="0" presId="urn:microsoft.com/office/officeart/2005/8/layout/radial1"/>
    <dgm:cxn modelId="{51C418B8-41B2-4889-8F54-F26249913DDE}" srcId="{5F6BC960-2767-4C46-BC3D-F539B6085282}" destId="{732FF195-DCC6-4FD6-A677-06D8078096E6}" srcOrd="0" destOrd="0" parTransId="{7C0C19DD-E787-4CB1-93BB-27292289FA66}" sibTransId="{0DE37128-1063-4563-9FDB-6FBC181A4845}"/>
    <dgm:cxn modelId="{80982DB8-B29C-46D1-8840-F371D768F7F9}" srcId="{5F6BC960-2767-4C46-BC3D-F539B6085282}" destId="{C669728E-A73E-418B-8EB2-64C8973E695C}" srcOrd="6" destOrd="0" parTransId="{C49C85DF-82C2-42FA-9F8D-630B5D56E254}" sibTransId="{2246B0FE-2702-42C4-ADDF-719DD01044B5}"/>
    <dgm:cxn modelId="{90566FB9-7A20-4304-A9D5-E1CAC92A58C3}" type="presOf" srcId="{AA0E061E-F9C8-423A-92D5-0D881EEEA8D6}" destId="{93DE79C3-9E45-4A91-B4DF-5073F1DF65EC}" srcOrd="0" destOrd="0" presId="urn:microsoft.com/office/officeart/2005/8/layout/radial1"/>
    <dgm:cxn modelId="{C6E8EBBC-5D83-4E00-84CE-96F734DCDCFE}" type="presOf" srcId="{C49C85DF-82C2-42FA-9F8D-630B5D56E254}" destId="{D2538E4D-96D7-45F1-A83A-4EE68C2A79B7}" srcOrd="1" destOrd="0" presId="urn:microsoft.com/office/officeart/2005/8/layout/radial1"/>
    <dgm:cxn modelId="{7420A3CD-E4B6-4146-A0CE-10D870D6CFF5}" type="presOf" srcId="{75479421-E631-445F-B9D4-C20A360D56B9}" destId="{5343415A-1668-4A5F-BA3A-073B88D202CC}" srcOrd="1" destOrd="0" presId="urn:microsoft.com/office/officeart/2005/8/layout/radial1"/>
    <dgm:cxn modelId="{455F19CE-F7AA-47D2-B37C-A810DDC591E9}" type="presOf" srcId="{732FF195-DCC6-4FD6-A677-06D8078096E6}" destId="{A4E5CE1D-A775-4F4F-AB9B-A561D41EB85B}" srcOrd="0" destOrd="0" presId="urn:microsoft.com/office/officeart/2005/8/layout/radial1"/>
    <dgm:cxn modelId="{DC3B2CD6-6B8A-4594-AE89-640C42FAA23B}" type="presOf" srcId="{92432BA0-A502-4313-B951-57635687C60D}" destId="{00AC504F-67B0-49D7-B587-4F33609870B7}" srcOrd="0" destOrd="0" presId="urn:microsoft.com/office/officeart/2005/8/layout/radial1"/>
    <dgm:cxn modelId="{6D64BAD9-56EF-42BA-A893-4467DC092CA4}" type="presOf" srcId="{31858EAC-E04B-441A-ADE7-500718E1D554}" destId="{645C89A2-ABD9-4EB5-8006-41D1807DCA7C}" srcOrd="0" destOrd="0" presId="urn:microsoft.com/office/officeart/2005/8/layout/radial1"/>
    <dgm:cxn modelId="{F7B7A5E2-A06E-4813-B248-30EA298C0BE1}" type="presOf" srcId="{C669728E-A73E-418B-8EB2-64C8973E695C}" destId="{B6EB0B64-59B6-43B8-A2CB-FC80515BBF35}" srcOrd="0" destOrd="0" presId="urn:microsoft.com/office/officeart/2005/8/layout/radial1"/>
    <dgm:cxn modelId="{7BA244E8-5EE5-42F9-BFD5-A849CD609216}" srcId="{5F6BC960-2767-4C46-BC3D-F539B6085282}" destId="{AA0E061E-F9C8-423A-92D5-0D881EEEA8D6}" srcOrd="4" destOrd="0" parTransId="{232A1863-0905-425F-BAFB-C2ADE859A9AE}" sibTransId="{2CA91543-314E-4515-BFE9-2628F05BFB55}"/>
    <dgm:cxn modelId="{62EBCEF0-444D-4DDA-B91C-74A54AFCFBB3}" srcId="{5F6BC960-2767-4C46-BC3D-F539B6085282}" destId="{92432BA0-A502-4313-B951-57635687C60D}" srcOrd="3" destOrd="0" parTransId="{01B7DFE3-37E0-457F-B8AC-E01F5FBD0022}" sibTransId="{9682C12B-D7BE-453A-A91A-02A7C377D4D6}"/>
    <dgm:cxn modelId="{3AD790F5-F4C0-4F45-8E3B-3B26DD336844}" type="presOf" srcId="{771670EA-91DB-4281-B31E-F5A64A368884}" destId="{74FCDA6C-77AC-4620-A221-52BA4F8216A0}" srcOrd="0" destOrd="0" presId="urn:microsoft.com/office/officeart/2005/8/layout/radial1"/>
    <dgm:cxn modelId="{BF3B85F8-01D3-45DD-9692-BA245D9D5B6C}" type="presOf" srcId="{982ABA66-B397-48CE-A146-D39BDC3BCC31}" destId="{25B91BD9-4B6D-424A-AFF0-B6917C7D7A0A}" srcOrd="1" destOrd="0" presId="urn:microsoft.com/office/officeart/2005/8/layout/radial1"/>
    <dgm:cxn modelId="{749553F9-FBA9-4E97-8F2D-3700A7F24AAD}" type="presOf" srcId="{5F6BC960-2767-4C46-BC3D-F539B6085282}" destId="{D7445031-34E2-4B66-B38A-1305346DCC59}" srcOrd="0" destOrd="0" presId="urn:microsoft.com/office/officeart/2005/8/layout/radial1"/>
    <dgm:cxn modelId="{6A7870FD-CEB3-4A3E-9567-3503613C3AB9}" type="presOf" srcId="{7DB27504-D2BD-483C-B778-B55EA13B0BDB}" destId="{9217AE8A-4225-414E-B227-EB6BB88C164D}" srcOrd="0" destOrd="0" presId="urn:microsoft.com/office/officeart/2005/8/layout/radial1"/>
    <dgm:cxn modelId="{2010C7E2-2805-4BA4-BBE3-AFEFF3D786B5}" type="presParOf" srcId="{1C7EA888-B907-4AB0-A0BB-25029C8FDEDC}" destId="{D7445031-34E2-4B66-B38A-1305346DCC59}" srcOrd="0" destOrd="0" presId="urn:microsoft.com/office/officeart/2005/8/layout/radial1"/>
    <dgm:cxn modelId="{339D6F7C-81A0-4557-A3BE-B6B61F6E3CD1}" type="presParOf" srcId="{1C7EA888-B907-4AB0-A0BB-25029C8FDEDC}" destId="{A4F3D945-C54E-49A8-A499-4E6B49ECA5C9}" srcOrd="1" destOrd="0" presId="urn:microsoft.com/office/officeart/2005/8/layout/radial1"/>
    <dgm:cxn modelId="{1BB546D0-B3CD-4D0D-96A4-6CD84278B7BB}" type="presParOf" srcId="{A4F3D945-C54E-49A8-A499-4E6B49ECA5C9}" destId="{2FEB1EB7-646A-4D25-8614-CE5BFF788CA2}" srcOrd="0" destOrd="0" presId="urn:microsoft.com/office/officeart/2005/8/layout/radial1"/>
    <dgm:cxn modelId="{92AD9679-8C5B-4C75-AF35-93ABC451D057}" type="presParOf" srcId="{1C7EA888-B907-4AB0-A0BB-25029C8FDEDC}" destId="{A4E5CE1D-A775-4F4F-AB9B-A561D41EB85B}" srcOrd="2" destOrd="0" presId="urn:microsoft.com/office/officeart/2005/8/layout/radial1"/>
    <dgm:cxn modelId="{80DFDDD0-0380-456C-92DE-3F9226AFE3E6}" type="presParOf" srcId="{1C7EA888-B907-4AB0-A0BB-25029C8FDEDC}" destId="{B1009292-8641-469A-8E08-2D17DFE18F8A}" srcOrd="3" destOrd="0" presId="urn:microsoft.com/office/officeart/2005/8/layout/radial1"/>
    <dgm:cxn modelId="{34B645E6-3CE6-4C23-B80D-C091ECF28769}" type="presParOf" srcId="{B1009292-8641-469A-8E08-2D17DFE18F8A}" destId="{B6D339F6-4B1C-4E05-A31E-B901ACCF2476}" srcOrd="0" destOrd="0" presId="urn:microsoft.com/office/officeart/2005/8/layout/radial1"/>
    <dgm:cxn modelId="{102339C4-45A6-4069-B2AA-85510C99DE03}" type="presParOf" srcId="{1C7EA888-B907-4AB0-A0BB-25029C8FDEDC}" destId="{C4EF51BD-3538-43A0-BD6D-6F9548C451D6}" srcOrd="4" destOrd="0" presId="urn:microsoft.com/office/officeart/2005/8/layout/radial1"/>
    <dgm:cxn modelId="{7CBC67D0-C786-4B67-AAC8-F307F726C6AB}" type="presParOf" srcId="{1C7EA888-B907-4AB0-A0BB-25029C8FDEDC}" destId="{78746F1D-0BAF-4EE7-996D-EB29DB185884}" srcOrd="5" destOrd="0" presId="urn:microsoft.com/office/officeart/2005/8/layout/radial1"/>
    <dgm:cxn modelId="{91FB2388-674C-4AEF-8BA4-F42310A29393}" type="presParOf" srcId="{78746F1D-0BAF-4EE7-996D-EB29DB185884}" destId="{25B91BD9-4B6D-424A-AFF0-B6917C7D7A0A}" srcOrd="0" destOrd="0" presId="urn:microsoft.com/office/officeart/2005/8/layout/radial1"/>
    <dgm:cxn modelId="{60FF110A-D6E7-449E-9BA0-241FB2F3EEE0}" type="presParOf" srcId="{1C7EA888-B907-4AB0-A0BB-25029C8FDEDC}" destId="{645C89A2-ABD9-4EB5-8006-41D1807DCA7C}" srcOrd="6" destOrd="0" presId="urn:microsoft.com/office/officeart/2005/8/layout/radial1"/>
    <dgm:cxn modelId="{4B8C91F9-5CF3-4865-ABBE-7E56F1332374}" type="presParOf" srcId="{1C7EA888-B907-4AB0-A0BB-25029C8FDEDC}" destId="{C1FC76BE-FF34-4CC1-AB30-C91D22A22C9C}" srcOrd="7" destOrd="0" presId="urn:microsoft.com/office/officeart/2005/8/layout/radial1"/>
    <dgm:cxn modelId="{FFBE738F-8B04-4021-81B3-AC5E2C591E4F}" type="presParOf" srcId="{C1FC76BE-FF34-4CC1-AB30-C91D22A22C9C}" destId="{4991362A-3DA4-4717-8F14-6CB8031D0619}" srcOrd="0" destOrd="0" presId="urn:microsoft.com/office/officeart/2005/8/layout/radial1"/>
    <dgm:cxn modelId="{5899E2BF-8683-408D-B7A6-202CD9E62359}" type="presParOf" srcId="{1C7EA888-B907-4AB0-A0BB-25029C8FDEDC}" destId="{00AC504F-67B0-49D7-B587-4F33609870B7}" srcOrd="8" destOrd="0" presId="urn:microsoft.com/office/officeart/2005/8/layout/radial1"/>
    <dgm:cxn modelId="{C52A1F61-CA82-432B-9BB3-5249AFEEA70F}" type="presParOf" srcId="{1C7EA888-B907-4AB0-A0BB-25029C8FDEDC}" destId="{E86C705D-23F1-4360-A84D-369DC6F32D0C}" srcOrd="9" destOrd="0" presId="urn:microsoft.com/office/officeart/2005/8/layout/radial1"/>
    <dgm:cxn modelId="{3F0BF4D5-04F5-4D64-A12B-7EE607219CE0}" type="presParOf" srcId="{E86C705D-23F1-4360-A84D-369DC6F32D0C}" destId="{D5B7E6FF-DE50-46B7-83D6-8C59E1AF1D89}" srcOrd="0" destOrd="0" presId="urn:microsoft.com/office/officeart/2005/8/layout/radial1"/>
    <dgm:cxn modelId="{5775EDE6-7DF2-467D-84B6-9513C216B1EC}" type="presParOf" srcId="{1C7EA888-B907-4AB0-A0BB-25029C8FDEDC}" destId="{93DE79C3-9E45-4A91-B4DF-5073F1DF65EC}" srcOrd="10" destOrd="0" presId="urn:microsoft.com/office/officeart/2005/8/layout/radial1"/>
    <dgm:cxn modelId="{6731FB95-3AAA-4CD9-A228-A43BB57B1A18}" type="presParOf" srcId="{1C7EA888-B907-4AB0-A0BB-25029C8FDEDC}" destId="{0B6EB279-404B-4D49-B75B-02E15E2E540A}" srcOrd="11" destOrd="0" presId="urn:microsoft.com/office/officeart/2005/8/layout/radial1"/>
    <dgm:cxn modelId="{D11723EE-8A0C-4CEF-944B-1FCA91A03F4E}" type="presParOf" srcId="{0B6EB279-404B-4D49-B75B-02E15E2E540A}" destId="{5343415A-1668-4A5F-BA3A-073B88D202CC}" srcOrd="0" destOrd="0" presId="urn:microsoft.com/office/officeart/2005/8/layout/radial1"/>
    <dgm:cxn modelId="{F1530188-378A-44A0-9C34-CAABDD11E5BE}" type="presParOf" srcId="{1C7EA888-B907-4AB0-A0BB-25029C8FDEDC}" destId="{A23BECE6-F87A-4186-AD5D-676D645B4C96}" srcOrd="12" destOrd="0" presId="urn:microsoft.com/office/officeart/2005/8/layout/radial1"/>
    <dgm:cxn modelId="{5CA19DF6-B322-4582-BAFC-1E75CE16958C}" type="presParOf" srcId="{1C7EA888-B907-4AB0-A0BB-25029C8FDEDC}" destId="{C5D4D061-D353-4477-A97A-35E6723BD032}" srcOrd="13" destOrd="0" presId="urn:microsoft.com/office/officeart/2005/8/layout/radial1"/>
    <dgm:cxn modelId="{EFC057BD-CFA0-4EA9-B188-7E915FB8F613}" type="presParOf" srcId="{C5D4D061-D353-4477-A97A-35E6723BD032}" destId="{D2538E4D-96D7-45F1-A83A-4EE68C2A79B7}" srcOrd="0" destOrd="0" presId="urn:microsoft.com/office/officeart/2005/8/layout/radial1"/>
    <dgm:cxn modelId="{9CC3ECD6-B1EB-459D-B482-070F45AAFA79}" type="presParOf" srcId="{1C7EA888-B907-4AB0-A0BB-25029C8FDEDC}" destId="{B6EB0B64-59B6-43B8-A2CB-FC80515BBF35}" srcOrd="14" destOrd="0" presId="urn:microsoft.com/office/officeart/2005/8/layout/radial1"/>
    <dgm:cxn modelId="{CF94D678-5F5A-4E79-A751-02E9E06BFC9B}" type="presParOf" srcId="{1C7EA888-B907-4AB0-A0BB-25029C8FDEDC}" destId="{0F40FEE0-6349-449A-8BC5-7361DAA5336E}" srcOrd="15" destOrd="0" presId="urn:microsoft.com/office/officeart/2005/8/layout/radial1"/>
    <dgm:cxn modelId="{6594EE94-7A6F-4BB0-B4A9-54EDEA46E497}" type="presParOf" srcId="{0F40FEE0-6349-449A-8BC5-7361DAA5336E}" destId="{7B3926E7-B117-4F0F-8093-8D9BCE608CCF}" srcOrd="0" destOrd="0" presId="urn:microsoft.com/office/officeart/2005/8/layout/radial1"/>
    <dgm:cxn modelId="{18AE69C6-B440-4E2E-93BB-A5F5CA6196EF}" type="presParOf" srcId="{1C7EA888-B907-4AB0-A0BB-25029C8FDEDC}" destId="{67BCB668-3FA8-440D-AFF5-6B3F638BCBAB}" srcOrd="16" destOrd="0" presId="urn:microsoft.com/office/officeart/2005/8/layout/radial1"/>
    <dgm:cxn modelId="{9A873C39-4899-4A90-8139-E0B767E1D442}" type="presParOf" srcId="{1C7EA888-B907-4AB0-A0BB-25029C8FDEDC}" destId="{9217AE8A-4225-414E-B227-EB6BB88C164D}" srcOrd="17" destOrd="0" presId="urn:microsoft.com/office/officeart/2005/8/layout/radial1"/>
    <dgm:cxn modelId="{C8D823B6-C793-4E4C-B4EF-61CD6E688EA7}" type="presParOf" srcId="{9217AE8A-4225-414E-B227-EB6BB88C164D}" destId="{4D847EC3-71AF-4C2F-8FA9-4D2F2C14E51E}" srcOrd="0" destOrd="0" presId="urn:microsoft.com/office/officeart/2005/8/layout/radial1"/>
    <dgm:cxn modelId="{9C7A1248-C803-4CF4-8FE3-20F1D855E524}" type="presParOf" srcId="{1C7EA888-B907-4AB0-A0BB-25029C8FDEDC}" destId="{74FCDA6C-77AC-4620-A221-52BA4F8216A0}" srcOrd="1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45031-34E2-4B66-B38A-1305346DCC59}">
      <dsp:nvSpPr>
        <dsp:cNvPr id="0" name=""/>
        <dsp:cNvSpPr/>
      </dsp:nvSpPr>
      <dsp:spPr>
        <a:xfrm>
          <a:off x="2612883" y="2147456"/>
          <a:ext cx="1595446" cy="1587904"/>
        </a:xfrm>
        <a:prstGeom prst="ellipse">
          <a:avLst/>
        </a:prstGeom>
        <a:gradFill flip="none" rotWithShape="0">
          <a:gsLst>
            <a:gs pos="7000">
              <a:srgbClr val="1D8B64">
                <a:tint val="66000"/>
                <a:satMod val="160000"/>
                <a:alpha val="52000"/>
                <a:lumMod val="58000"/>
                <a:lumOff val="42000"/>
              </a:srgbClr>
            </a:gs>
            <a:gs pos="50000">
              <a:srgbClr val="1D8B64">
                <a:tint val="44500"/>
                <a:satMod val="160000"/>
              </a:srgbClr>
            </a:gs>
            <a:gs pos="100000">
              <a:srgbClr val="1D8B64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rgbClr val="7020AC">
              <a:alpha val="6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Towards Net Zero</a:t>
          </a:r>
        </a:p>
      </dsp:txBody>
      <dsp:txXfrm>
        <a:off x="2846531" y="2379999"/>
        <a:ext cx="1128150" cy="1122818"/>
      </dsp:txXfrm>
    </dsp:sp>
    <dsp:sp modelId="{A4F3D945-C54E-49A8-A499-4E6B49ECA5C9}">
      <dsp:nvSpPr>
        <dsp:cNvPr id="0" name=""/>
        <dsp:cNvSpPr/>
      </dsp:nvSpPr>
      <dsp:spPr>
        <a:xfrm rot="16200000">
          <a:off x="2955892" y="1676718"/>
          <a:ext cx="909428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9428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387871" y="1670006"/>
        <a:ext cx="45471" cy="45471"/>
      </dsp:txXfrm>
    </dsp:sp>
    <dsp:sp modelId="{A4E5CE1D-A775-4F4F-AB9B-A561D41EB85B}">
      <dsp:nvSpPr>
        <dsp:cNvPr id="0" name=""/>
        <dsp:cNvSpPr/>
      </dsp:nvSpPr>
      <dsp:spPr>
        <a:xfrm>
          <a:off x="2803377" y="23569"/>
          <a:ext cx="1214458" cy="1214458"/>
        </a:xfrm>
        <a:prstGeom prst="ellipse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Finlay MacDonald</a:t>
          </a:r>
        </a:p>
      </dsp:txBody>
      <dsp:txXfrm>
        <a:off x="2981230" y="201422"/>
        <a:ext cx="858752" cy="858752"/>
      </dsp:txXfrm>
    </dsp:sp>
    <dsp:sp modelId="{B1009292-8641-469A-8E08-2D17DFE18F8A}">
      <dsp:nvSpPr>
        <dsp:cNvPr id="0" name=""/>
        <dsp:cNvSpPr/>
      </dsp:nvSpPr>
      <dsp:spPr>
        <a:xfrm rot="18600000">
          <a:off x="3759794" y="1968257"/>
          <a:ext cx="907877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7877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191036" y="1961583"/>
        <a:ext cx="45393" cy="45393"/>
      </dsp:txXfrm>
    </dsp:sp>
    <dsp:sp modelId="{C4EF51BD-3538-43A0-BD6D-6F9548C451D6}">
      <dsp:nvSpPr>
        <dsp:cNvPr id="0" name=""/>
        <dsp:cNvSpPr/>
      </dsp:nvSpPr>
      <dsp:spPr>
        <a:xfrm>
          <a:off x="4288609" y="564149"/>
          <a:ext cx="1214458" cy="1214458"/>
        </a:xfrm>
        <a:prstGeom prst="ellipse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Sharon Barrie</a:t>
          </a:r>
        </a:p>
      </dsp:txBody>
      <dsp:txXfrm>
        <a:off x="4466462" y="742002"/>
        <a:ext cx="858752" cy="858752"/>
      </dsp:txXfrm>
    </dsp:sp>
    <dsp:sp modelId="{78746F1D-0BAF-4EE7-996D-EB29DB185884}">
      <dsp:nvSpPr>
        <dsp:cNvPr id="0" name=""/>
        <dsp:cNvSpPr/>
      </dsp:nvSpPr>
      <dsp:spPr>
        <a:xfrm rot="21000000">
          <a:off x="4189218" y="2708239"/>
          <a:ext cx="905772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5772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619459" y="2701618"/>
        <a:ext cx="45288" cy="45288"/>
      </dsp:txXfrm>
    </dsp:sp>
    <dsp:sp modelId="{645C89A2-ABD9-4EB5-8006-41D1807DCA7C}">
      <dsp:nvSpPr>
        <dsp:cNvPr id="0" name=""/>
        <dsp:cNvSpPr/>
      </dsp:nvSpPr>
      <dsp:spPr>
        <a:xfrm>
          <a:off x="5078884" y="1932946"/>
          <a:ext cx="1214458" cy="1214458"/>
        </a:xfrm>
        <a:prstGeom prst="ellipse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Robert Campbell</a:t>
          </a:r>
        </a:p>
      </dsp:txBody>
      <dsp:txXfrm>
        <a:off x="5256737" y="2110799"/>
        <a:ext cx="858752" cy="858752"/>
      </dsp:txXfrm>
    </dsp:sp>
    <dsp:sp modelId="{C1FC76BE-FF34-4CC1-AB30-C91D22A22C9C}">
      <dsp:nvSpPr>
        <dsp:cNvPr id="0" name=""/>
        <dsp:cNvSpPr/>
      </dsp:nvSpPr>
      <dsp:spPr>
        <a:xfrm rot="1800000">
          <a:off x="4039903" y="3550424"/>
          <a:ext cx="906605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6605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4470541" y="3543783"/>
        <a:ext cx="45330" cy="45330"/>
      </dsp:txXfrm>
    </dsp:sp>
    <dsp:sp modelId="{00AC504F-67B0-49D7-B587-4F33609870B7}">
      <dsp:nvSpPr>
        <dsp:cNvPr id="0" name=""/>
        <dsp:cNvSpPr/>
      </dsp:nvSpPr>
      <dsp:spPr>
        <a:xfrm>
          <a:off x="4804424" y="3489485"/>
          <a:ext cx="1214458" cy="1214458"/>
        </a:xfrm>
        <a:prstGeom prst="ellipse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Tom Murdison</a:t>
          </a:r>
        </a:p>
      </dsp:txBody>
      <dsp:txXfrm>
        <a:off x="4982277" y="3667338"/>
        <a:ext cx="858752" cy="858752"/>
      </dsp:txXfrm>
    </dsp:sp>
    <dsp:sp modelId="{E86C705D-23F1-4360-A84D-369DC6F32D0C}">
      <dsp:nvSpPr>
        <dsp:cNvPr id="0" name=""/>
        <dsp:cNvSpPr/>
      </dsp:nvSpPr>
      <dsp:spPr>
        <a:xfrm rot="4200000">
          <a:off x="3383256" y="4098954"/>
          <a:ext cx="90899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8990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>
        <a:off x="3815026" y="4092253"/>
        <a:ext cx="45449" cy="45449"/>
      </dsp:txXfrm>
    </dsp:sp>
    <dsp:sp modelId="{93DE79C3-9E45-4A91-B4DF-5073F1DF65EC}">
      <dsp:nvSpPr>
        <dsp:cNvPr id="0" name=""/>
        <dsp:cNvSpPr/>
      </dsp:nvSpPr>
      <dsp:spPr>
        <a:xfrm>
          <a:off x="3593652" y="4505443"/>
          <a:ext cx="1214458" cy="1214458"/>
        </a:xfrm>
        <a:prstGeom prst="ellipse">
          <a:avLst/>
        </a:prstGeom>
        <a:gradFill flip="none" rotWithShape="0">
          <a:gsLst>
            <a:gs pos="0">
              <a:srgbClr val="7020AC">
                <a:tint val="66000"/>
                <a:satMod val="160000"/>
              </a:srgbClr>
            </a:gs>
            <a:gs pos="50000">
              <a:srgbClr val="7020AC">
                <a:tint val="44500"/>
                <a:satMod val="160000"/>
              </a:srgbClr>
            </a:gs>
            <a:gs pos="100000">
              <a:srgbClr val="7020AC">
                <a:tint val="23500"/>
                <a:satMod val="160000"/>
              </a:srgbClr>
            </a:gs>
          </a:gsLst>
          <a:lin ang="162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Emma Calder</a:t>
          </a:r>
        </a:p>
      </dsp:txBody>
      <dsp:txXfrm>
        <a:off x="3771505" y="4683296"/>
        <a:ext cx="858752" cy="858752"/>
      </dsp:txXfrm>
    </dsp:sp>
    <dsp:sp modelId="{0B6EB279-404B-4D49-B75B-02E15E2E540A}">
      <dsp:nvSpPr>
        <dsp:cNvPr id="0" name=""/>
        <dsp:cNvSpPr/>
      </dsp:nvSpPr>
      <dsp:spPr>
        <a:xfrm rot="6600000">
          <a:off x="2528967" y="4098954"/>
          <a:ext cx="90899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8990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2960738" y="4092253"/>
        <a:ext cx="45449" cy="45449"/>
      </dsp:txXfrm>
    </dsp:sp>
    <dsp:sp modelId="{A23BECE6-F87A-4186-AD5D-676D645B4C96}">
      <dsp:nvSpPr>
        <dsp:cNvPr id="0" name=""/>
        <dsp:cNvSpPr/>
      </dsp:nvSpPr>
      <dsp:spPr>
        <a:xfrm>
          <a:off x="2013102" y="4505443"/>
          <a:ext cx="1214458" cy="1214458"/>
        </a:xfrm>
        <a:prstGeom prst="ellipse">
          <a:avLst/>
        </a:prstGeom>
        <a:gradFill flip="none" rotWithShape="0">
          <a:gsLst>
            <a:gs pos="0">
              <a:srgbClr val="D4CF0B">
                <a:tint val="66000"/>
                <a:satMod val="160000"/>
              </a:srgbClr>
            </a:gs>
            <a:gs pos="50000">
              <a:srgbClr val="D4CF0B">
                <a:tint val="44500"/>
                <a:satMod val="160000"/>
              </a:srgbClr>
            </a:gs>
            <a:gs pos="100000">
              <a:srgbClr val="D4CF0B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Glenn Campbell</a:t>
          </a:r>
        </a:p>
      </dsp:txBody>
      <dsp:txXfrm>
        <a:off x="2190955" y="4683296"/>
        <a:ext cx="858752" cy="858752"/>
      </dsp:txXfrm>
    </dsp:sp>
    <dsp:sp modelId="{C5D4D061-D353-4477-A97A-35E6723BD032}">
      <dsp:nvSpPr>
        <dsp:cNvPr id="0" name=""/>
        <dsp:cNvSpPr/>
      </dsp:nvSpPr>
      <dsp:spPr>
        <a:xfrm rot="9000000">
          <a:off x="1874704" y="3550424"/>
          <a:ext cx="906605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6605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2305342" y="3543783"/>
        <a:ext cx="45330" cy="45330"/>
      </dsp:txXfrm>
    </dsp:sp>
    <dsp:sp modelId="{B6EB0B64-59B6-43B8-A2CB-FC80515BBF35}">
      <dsp:nvSpPr>
        <dsp:cNvPr id="0" name=""/>
        <dsp:cNvSpPr/>
      </dsp:nvSpPr>
      <dsp:spPr>
        <a:xfrm>
          <a:off x="802330" y="3489485"/>
          <a:ext cx="1214458" cy="1214458"/>
        </a:xfrm>
        <a:prstGeom prst="ellipse">
          <a:avLst/>
        </a:prstGeom>
        <a:gradFill flip="none" rotWithShape="0">
          <a:gsLst>
            <a:gs pos="0">
              <a:srgbClr val="00FFCC">
                <a:tint val="66000"/>
                <a:satMod val="160000"/>
              </a:srgbClr>
            </a:gs>
            <a:gs pos="50000">
              <a:srgbClr val="00FFCC">
                <a:tint val="44500"/>
                <a:satMod val="160000"/>
              </a:srgbClr>
            </a:gs>
            <a:gs pos="100000">
              <a:srgbClr val="00FFCC">
                <a:tint val="23500"/>
                <a:satMod val="160000"/>
              </a:srgbClr>
            </a:gs>
          </a:gsLst>
          <a:lin ang="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Finance Service</a:t>
          </a:r>
        </a:p>
      </dsp:txBody>
      <dsp:txXfrm>
        <a:off x="980183" y="3667338"/>
        <a:ext cx="858752" cy="858752"/>
      </dsp:txXfrm>
    </dsp:sp>
    <dsp:sp modelId="{0F40FEE0-6349-449A-8BC5-7361DAA5336E}">
      <dsp:nvSpPr>
        <dsp:cNvPr id="0" name=""/>
        <dsp:cNvSpPr/>
      </dsp:nvSpPr>
      <dsp:spPr>
        <a:xfrm rot="11400000">
          <a:off x="1726223" y="2708239"/>
          <a:ext cx="905772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5772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2156465" y="2701618"/>
        <a:ext cx="45288" cy="45288"/>
      </dsp:txXfrm>
    </dsp:sp>
    <dsp:sp modelId="{67BCB668-3FA8-440D-AFF5-6B3F638BCBAB}">
      <dsp:nvSpPr>
        <dsp:cNvPr id="0" name=""/>
        <dsp:cNvSpPr/>
      </dsp:nvSpPr>
      <dsp:spPr>
        <a:xfrm>
          <a:off x="527870" y="1932946"/>
          <a:ext cx="1214458" cy="1214458"/>
        </a:xfrm>
        <a:prstGeom prst="ellipse">
          <a:avLst/>
        </a:prstGeom>
        <a:gradFill flip="none" rotWithShape="0">
          <a:gsLst>
            <a:gs pos="0">
              <a:schemeClr val="accent2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  <a:tint val="23500"/>
                <a:satMod val="160000"/>
              </a:schemeClr>
            </a:gs>
          </a:gsLst>
          <a:lin ang="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Simon Swanson</a:t>
          </a:r>
        </a:p>
      </dsp:txBody>
      <dsp:txXfrm>
        <a:off x="705723" y="2110799"/>
        <a:ext cx="858752" cy="858752"/>
      </dsp:txXfrm>
    </dsp:sp>
    <dsp:sp modelId="{9217AE8A-4225-414E-B227-EB6BB88C164D}">
      <dsp:nvSpPr>
        <dsp:cNvPr id="0" name=""/>
        <dsp:cNvSpPr/>
      </dsp:nvSpPr>
      <dsp:spPr>
        <a:xfrm rot="13800000">
          <a:off x="2153542" y="1968257"/>
          <a:ext cx="907877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907877" y="1602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2584783" y="1961583"/>
        <a:ext cx="45393" cy="45393"/>
      </dsp:txXfrm>
    </dsp:sp>
    <dsp:sp modelId="{74FCDA6C-77AC-4620-A221-52BA4F8216A0}">
      <dsp:nvSpPr>
        <dsp:cNvPr id="0" name=""/>
        <dsp:cNvSpPr/>
      </dsp:nvSpPr>
      <dsp:spPr>
        <a:xfrm>
          <a:off x="1318145" y="564149"/>
          <a:ext cx="1214458" cy="1214458"/>
        </a:xfrm>
        <a:prstGeom prst="ellipse">
          <a:avLst/>
        </a:prstGeom>
        <a:gradFill flip="none" rotWithShape="0">
          <a:gsLst>
            <a:gs pos="0">
              <a:srgbClr val="1D8B64">
                <a:tint val="66000"/>
                <a:satMod val="160000"/>
              </a:srgbClr>
            </a:gs>
            <a:gs pos="50000">
              <a:srgbClr val="1D8B64">
                <a:tint val="44500"/>
                <a:satMod val="160000"/>
              </a:srgbClr>
            </a:gs>
            <a:gs pos="100000">
              <a:srgbClr val="1D8B64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Ronnie Macdonald</a:t>
          </a:r>
        </a:p>
      </dsp:txBody>
      <dsp:txXfrm>
        <a:off x="1495998" y="742002"/>
        <a:ext cx="858752" cy="858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3/2/2023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59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60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1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54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01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2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2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5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9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2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0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0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5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3/2/2023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landcouncil1-my.sharepoint.com/personal/finlaym_highland_gov_uk/Documents/2021%20Marie%20MacKenzie%20New%20Job%20Specs/2022%20New%20Job%20&amp;%20Person%20Specs/Service%20Lead%20Posts/2022%2012%2012%20Property%20&amp;%20FM%20Team%20Structure%20With%20CPAM%20PM.docx?web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40" y="440890"/>
            <a:ext cx="11285619" cy="634599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u="sng" cap="none" dirty="0">
                <a:solidFill>
                  <a:srgbClr val="7030A0"/>
                </a:solidFill>
                <a:latin typeface="+mn-lt"/>
              </a:rPr>
              <a:t>The Highland Council</a:t>
            </a:r>
            <a:br>
              <a:rPr lang="en-US" sz="4800" cap="none" dirty="0">
                <a:solidFill>
                  <a:srgbClr val="7030A0"/>
                </a:solidFill>
                <a:latin typeface="+mn-lt"/>
              </a:rPr>
            </a:br>
            <a:r>
              <a:rPr lang="en-GB" sz="4000" b="1" cap="none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Gu Ruige Neoini Lom:</a:t>
            </a:r>
            <a:br>
              <a:rPr lang="en-GB" sz="4000" cap="none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GB" sz="4000" b="1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  <a:t>Oighreachd Thogte &amp; Buidheann Cuspaireil Lùtha</a:t>
            </a:r>
            <a:br>
              <a:rPr lang="en-US" sz="4800" cap="none" dirty="0">
                <a:latin typeface="+mn-lt"/>
              </a:rPr>
            </a:br>
            <a:br>
              <a:rPr lang="en-US" sz="4400" cap="none" dirty="0">
                <a:latin typeface="+mn-lt"/>
              </a:rPr>
            </a:br>
            <a:r>
              <a:rPr lang="en-US" sz="4000" cap="none" dirty="0">
                <a:solidFill>
                  <a:srgbClr val="7030A0"/>
                </a:solidFill>
                <a:latin typeface="+mn-lt"/>
              </a:rPr>
              <a:t>Towards Net Zero:</a:t>
            </a:r>
            <a:br>
              <a:rPr lang="en-US" sz="4000" cap="none" dirty="0">
                <a:latin typeface="+mn-lt"/>
              </a:rPr>
            </a:br>
            <a: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  <a:t>Built Estate &amp; Energy Thematic Group</a:t>
            </a: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US" sz="4000" cap="none" dirty="0">
              <a:solidFill>
                <a:srgbClr val="1D8B64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4DF2B1B-1C31-41E7-BDE9-11A51B7A4DFC}"/>
              </a:ext>
            </a:extLst>
          </p:cNvPr>
          <p:cNvSpPr txBox="1">
            <a:spLocks/>
          </p:cNvSpPr>
          <p:nvPr/>
        </p:nvSpPr>
        <p:spPr>
          <a:xfrm>
            <a:off x="7597852" y="4936995"/>
            <a:ext cx="4964273" cy="1921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none" dirty="0"/>
              <a:t>Finlay MacDonald</a:t>
            </a:r>
          </a:p>
          <a:p>
            <a:r>
              <a:rPr lang="en-US" sz="3200" cap="none" dirty="0"/>
              <a:t>Head of Property &amp; FM</a:t>
            </a:r>
          </a:p>
          <a:p>
            <a:r>
              <a:rPr lang="en-US" sz="2800" cap="none" dirty="0"/>
              <a:t>6</a:t>
            </a:r>
            <a:r>
              <a:rPr lang="en-US" sz="2800" cap="none" baseline="30000" dirty="0"/>
              <a:t>th </a:t>
            </a:r>
            <a:r>
              <a:rPr lang="en-US" sz="2800" cap="none" dirty="0"/>
              <a:t>March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669B06-602E-4D42-B2CC-01A0BD9FB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55" y="434740"/>
            <a:ext cx="2015490" cy="10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620110" y="269007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Key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endParaRPr lang="en-GB" sz="4400" dirty="0">
              <a:solidFill>
                <a:srgbClr val="1D8B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620110" y="1059819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6020E2-F948-47D6-8C43-401A2AD34634}"/>
              </a:ext>
            </a:extLst>
          </p:cNvPr>
          <p:cNvSpPr txBox="1"/>
          <p:nvPr/>
        </p:nvSpPr>
        <p:spPr>
          <a:xfrm>
            <a:off x="616717" y="1213893"/>
            <a:ext cx="11018236" cy="5598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800" b="1" dirty="0">
                <a:solidFill>
                  <a:srgbClr val="7030A0"/>
                </a:solidFill>
                <a:effectLst/>
              </a:rPr>
              <a:t>Outcome 1: </a:t>
            </a:r>
            <a:r>
              <a:rPr lang="en-GB" sz="2800" dirty="0">
                <a:solidFill>
                  <a:srgbClr val="1D8B64"/>
                </a:solidFill>
                <a:effectLst/>
              </a:rPr>
              <a:t>Energy efficiency of Estate – </a:t>
            </a:r>
            <a:r>
              <a:rPr lang="en-GB" sz="2800" dirty="0">
                <a:solidFill>
                  <a:srgbClr val="1D8B64"/>
                </a:solidFill>
              </a:rPr>
              <a:t>Effective </a:t>
            </a:r>
            <a:r>
              <a:rPr lang="en-GB" sz="2800" dirty="0">
                <a:solidFill>
                  <a:srgbClr val="1D8B64"/>
                </a:solidFill>
                <a:effectLst/>
              </a:rPr>
              <a:t>Strategy for reducing </a:t>
            </a:r>
          </a:p>
          <a:p>
            <a:pPr>
              <a:spcAft>
                <a:spcPts val="1000"/>
              </a:spcAft>
              <a:tabLst>
                <a:tab pos="1798638" algn="l"/>
              </a:tabLst>
            </a:pPr>
            <a:r>
              <a:rPr lang="en-GB" sz="2800" dirty="0">
                <a:solidFill>
                  <a:srgbClr val="1D8B64"/>
                </a:solidFill>
              </a:rPr>
              <a:t>                      </a:t>
            </a:r>
            <a:r>
              <a:rPr lang="en-GB" sz="2800" dirty="0">
                <a:solidFill>
                  <a:srgbClr val="1D8B64"/>
                </a:solidFill>
                <a:effectLst/>
              </a:rPr>
              <a:t>energy consumption</a:t>
            </a:r>
          </a:p>
          <a:p>
            <a:pPr>
              <a:spcAft>
                <a:spcPts val="1000"/>
              </a:spcAft>
            </a:pPr>
            <a:r>
              <a:rPr lang="en-GB" sz="2800" b="1" dirty="0">
                <a:solidFill>
                  <a:srgbClr val="7030A0"/>
                </a:solidFill>
                <a:effectLst/>
              </a:rPr>
              <a:t>Outcome 2:</a:t>
            </a:r>
            <a:r>
              <a:rPr lang="en-GB" sz="2800" dirty="0">
                <a:solidFill>
                  <a:srgbClr val="1D8B64"/>
                </a:solidFill>
              </a:rPr>
              <a:t> Estate Carbon Reduction </a:t>
            </a:r>
            <a:r>
              <a:rPr lang="en-GB" sz="2800" dirty="0">
                <a:solidFill>
                  <a:srgbClr val="1D8B64"/>
                </a:solidFill>
                <a:effectLst/>
              </a:rPr>
              <a:t>–</a:t>
            </a:r>
            <a:r>
              <a:rPr lang="en-GB" sz="2800" dirty="0">
                <a:solidFill>
                  <a:srgbClr val="1D8B64"/>
                </a:solidFill>
              </a:rPr>
              <a:t> Benchmark and produce a plan   </a:t>
            </a:r>
          </a:p>
          <a:p>
            <a:pPr>
              <a:spcAft>
                <a:spcPts val="1000"/>
              </a:spcAft>
              <a:tabLst>
                <a:tab pos="1798638" algn="l"/>
              </a:tabLst>
            </a:pPr>
            <a:r>
              <a:rPr lang="en-GB" sz="2800" dirty="0">
                <a:solidFill>
                  <a:srgbClr val="1D8B64"/>
                </a:solidFill>
              </a:rPr>
              <a:t>                      with challenging reduction targets </a:t>
            </a:r>
            <a:endParaRPr lang="en-GB" sz="2800" dirty="0">
              <a:solidFill>
                <a:srgbClr val="1D8B64"/>
              </a:solidFill>
              <a:effectLst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7030A0"/>
                </a:solidFill>
                <a:effectLst/>
              </a:rPr>
              <a:t>Outcome 3:</a:t>
            </a:r>
            <a:r>
              <a:rPr lang="en-GB" sz="2800" dirty="0">
                <a:solidFill>
                  <a:srgbClr val="1D8B64"/>
                </a:solidFill>
                <a:effectLst/>
              </a:rPr>
              <a:t> Support </a:t>
            </a:r>
            <a:r>
              <a:rPr lang="en-GB" sz="2800" dirty="0">
                <a:solidFill>
                  <a:srgbClr val="1D8B64"/>
                </a:solidFill>
              </a:rPr>
              <a:t>Property Asset Management – Reduce our Assets</a:t>
            </a:r>
            <a:endParaRPr lang="en-GB" sz="2800" dirty="0">
              <a:solidFill>
                <a:srgbClr val="1D8B64"/>
              </a:solidFill>
              <a:effectLst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7030A0"/>
                </a:solidFill>
                <a:effectLst/>
              </a:rPr>
              <a:t>Outcome 4:</a:t>
            </a:r>
            <a:r>
              <a:rPr lang="en-GB" sz="2800" dirty="0">
                <a:solidFill>
                  <a:srgbClr val="1D8B64"/>
                </a:solidFill>
                <a:effectLst/>
              </a:rPr>
              <a:t> Strategy implementation for Low </a:t>
            </a:r>
            <a:r>
              <a:rPr lang="en-GB" sz="2800" dirty="0">
                <a:solidFill>
                  <a:srgbClr val="1D8B64"/>
                </a:solidFill>
              </a:rPr>
              <a:t>C</a:t>
            </a:r>
            <a:r>
              <a:rPr lang="en-GB" sz="2800" dirty="0">
                <a:solidFill>
                  <a:srgbClr val="1D8B64"/>
                </a:solidFill>
                <a:effectLst/>
              </a:rPr>
              <a:t>arbon </a:t>
            </a:r>
            <a:r>
              <a:rPr lang="en-GB" sz="2800" dirty="0">
                <a:solidFill>
                  <a:srgbClr val="1D8B64"/>
                </a:solidFill>
              </a:rPr>
              <a:t>H</a:t>
            </a:r>
            <a:r>
              <a:rPr lang="en-GB" sz="2800" dirty="0">
                <a:solidFill>
                  <a:srgbClr val="1D8B64"/>
                </a:solidFill>
                <a:effectLst/>
              </a:rPr>
              <a:t>eat </a:t>
            </a:r>
            <a:r>
              <a:rPr lang="en-GB" sz="2800" dirty="0">
                <a:solidFill>
                  <a:srgbClr val="1D8B64"/>
                </a:solidFill>
              </a:rPr>
              <a:t>S</a:t>
            </a:r>
            <a:r>
              <a:rPr lang="en-GB" sz="2800" dirty="0">
                <a:solidFill>
                  <a:srgbClr val="1D8B64"/>
                </a:solidFill>
                <a:effectLst/>
              </a:rPr>
              <a:t>olutions</a:t>
            </a:r>
            <a:endParaRPr lang="en-GB" sz="2800" dirty="0">
              <a:solidFill>
                <a:srgbClr val="1D8B6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7030A0"/>
                </a:solidFill>
                <a:effectLst/>
              </a:rPr>
              <a:t>Outcome 5:</a:t>
            </a:r>
            <a:r>
              <a:rPr lang="en-GB" sz="2800" dirty="0">
                <a:solidFill>
                  <a:srgbClr val="1D8B64"/>
                </a:solidFill>
                <a:effectLst/>
              </a:rPr>
              <a:t> Promote </a:t>
            </a:r>
            <a:r>
              <a:rPr lang="en-GB" sz="2800" dirty="0">
                <a:solidFill>
                  <a:srgbClr val="1D8B64"/>
                </a:solidFill>
              </a:rPr>
              <a:t>i</a:t>
            </a:r>
            <a:r>
              <a:rPr lang="en-GB" sz="2800" dirty="0">
                <a:solidFill>
                  <a:srgbClr val="1D8B64"/>
                </a:solidFill>
                <a:effectLst/>
              </a:rPr>
              <a:t>ncreased on-site Renewable Generation</a:t>
            </a:r>
            <a:endParaRPr lang="en-GB" sz="2800" dirty="0">
              <a:solidFill>
                <a:srgbClr val="1D8B6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75F17-6843-4E87-A128-81C117DB0916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851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58800" y="152044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D4CF0B"/>
                </a:solidFill>
              </a:rPr>
              <a:t>The</a:t>
            </a:r>
            <a:r>
              <a:rPr lang="en-GB" sz="4400" dirty="0">
                <a:solidFill>
                  <a:srgbClr val="1D8B64"/>
                </a:solidFill>
              </a:rPr>
              <a:t> </a:t>
            </a:r>
            <a:r>
              <a:rPr lang="en-GB" sz="4400" dirty="0">
                <a:solidFill>
                  <a:srgbClr val="92D050"/>
                </a:solidFill>
              </a:rPr>
              <a:t>Decarbonisation</a:t>
            </a:r>
            <a:r>
              <a:rPr lang="en-GB" sz="4400" dirty="0">
                <a:solidFill>
                  <a:srgbClr val="1D8B64"/>
                </a:solidFill>
              </a:rPr>
              <a:t> Plan – </a:t>
            </a:r>
            <a:r>
              <a:rPr lang="en-GB" sz="4400" dirty="0">
                <a:solidFill>
                  <a:srgbClr val="7030A0"/>
                </a:solidFill>
              </a:rPr>
              <a:t>Progress so Far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667956" y="981473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C1EA31B-2241-48CF-899D-43B7CBFFC07E}"/>
              </a:ext>
            </a:extLst>
          </p:cNvPr>
          <p:cNvSpPr txBox="1"/>
          <p:nvPr/>
        </p:nvSpPr>
        <p:spPr>
          <a:xfrm>
            <a:off x="475867" y="981473"/>
            <a:ext cx="112402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Oil to Biomass: </a:t>
            </a:r>
            <a:r>
              <a:rPr lang="en-GB" sz="2800" dirty="0">
                <a:solidFill>
                  <a:srgbClr val="1D8B64"/>
                </a:solidFill>
              </a:rPr>
              <a:t>Already 84 Council Sites - Largest in Scotland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Biomass RHI Income </a:t>
            </a:r>
            <a:r>
              <a:rPr lang="en-GB" sz="2800" dirty="0">
                <a:solidFill>
                  <a:srgbClr val="1D8B64"/>
                </a:solidFill>
              </a:rPr>
              <a:t>- £1.4m income per annum achieved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LED Lighting Projects</a:t>
            </a:r>
            <a:endParaRPr lang="en-GB" sz="2800" dirty="0">
              <a:solidFill>
                <a:srgbClr val="7030A0"/>
              </a:solidFill>
              <a:effectLst/>
              <a:ea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D8B64"/>
                </a:solidFill>
                <a:effectLst/>
                <a:ea typeface="Calibri" panose="020F0502020204030204" pitchFamily="34" charset="0"/>
              </a:rPr>
              <a:t>Last 3yrs - 128No (mix of schools, leisure centres, library</a:t>
            </a:r>
            <a:r>
              <a:rPr lang="en-GB" sz="2400" dirty="0">
                <a:solidFill>
                  <a:srgbClr val="1D8B64"/>
                </a:solidFill>
                <a:ea typeface="Calibri" panose="020F0502020204030204" pitchFamily="34" charset="0"/>
              </a:rPr>
              <a:t> buildings</a:t>
            </a:r>
            <a:r>
              <a:rPr lang="en-GB" sz="2400" dirty="0">
                <a:solidFill>
                  <a:srgbClr val="1D8B64"/>
                </a:solidFill>
                <a:effectLst/>
                <a:ea typeface="Calibri" panose="020F0502020204030204" pitchFamily="34" charset="0"/>
              </a:rPr>
              <a:t> etc 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D8B64"/>
                </a:solidFill>
                <a:effectLst/>
                <a:ea typeface="Calibri" panose="020F0502020204030204" pitchFamily="34" charset="0"/>
              </a:rPr>
              <a:t>Investment in the LED Programme  – £5.2m</a:t>
            </a:r>
            <a:endParaRPr lang="en-GB" sz="2800" dirty="0">
              <a:solidFill>
                <a:srgbClr val="1D8B64"/>
              </a:solidFill>
              <a:effectLst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New Photovoltaic Sites </a:t>
            </a:r>
            <a:r>
              <a:rPr lang="en-GB" sz="2800" dirty="0">
                <a:solidFill>
                  <a:srgbClr val="1D8B64"/>
                </a:solidFill>
                <a:effectLst/>
                <a:ea typeface="Calibri" panose="020F0502020204030204" pitchFamily="34" charset="0"/>
              </a:rPr>
              <a:t>– 30No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D8B64"/>
                </a:solidFill>
                <a:effectLst/>
                <a:ea typeface="Calibri" panose="020F0502020204030204" pitchFamily="34" charset="0"/>
              </a:rPr>
              <a:t>Investment in the Solar Programme – £2m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Ongoing Boiler Plant Replacement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Closer Scrutiny of Utility Bills </a:t>
            </a:r>
            <a:r>
              <a:rPr lang="en-GB" sz="2800" dirty="0">
                <a:solidFill>
                  <a:srgbClr val="1D8B64"/>
                </a:solidFill>
              </a:rPr>
              <a:t>– Savings being achieved via challenging Water &amp; Electricity Suppliers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288CB-C5C6-4E6B-84D1-911D8B244A32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418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631825" y="292533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Heat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Networks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Highland </a:t>
            </a:r>
            <a:endParaRPr lang="en-GB" sz="44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631825" y="1083345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1BF653-D178-4547-A7F2-D55FF5C16109}"/>
              </a:ext>
            </a:extLst>
          </p:cNvPr>
          <p:cNvSpPr txBox="1"/>
          <p:nvPr/>
        </p:nvSpPr>
        <p:spPr>
          <a:xfrm>
            <a:off x="558799" y="1369137"/>
            <a:ext cx="1142299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7030A0"/>
                </a:solidFill>
              </a:rPr>
              <a:t>Wick District Heating Connections (Private Company)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Unit Rates less than current oil cost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Currently a mix of Council Houses/Housing Association properties  connected and more to follow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NHS Hospital connected to the DH network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THC Wick Assembly Rooms already connected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THC Considering Pultney House Care Home connection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Need to consider further Heat Networks 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70E24F-A4B0-4025-AB99-7F69E6B678EC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630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48070" y="342323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Builds –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Reducing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Carbon &amp; Heat Load</a:t>
            </a:r>
            <a:endParaRPr lang="en-GB" sz="4400" dirty="0">
              <a:solidFill>
                <a:srgbClr val="1D8B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652298" y="1143645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1BF653-D178-4547-A7F2-D55FF5C16109}"/>
              </a:ext>
            </a:extLst>
          </p:cNvPr>
          <p:cNvSpPr txBox="1"/>
          <p:nvPr/>
        </p:nvSpPr>
        <p:spPr>
          <a:xfrm>
            <a:off x="861629" y="1617500"/>
            <a:ext cx="1061479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u="sng" dirty="0">
                <a:solidFill>
                  <a:srgbClr val="7030A0"/>
                </a:solidFill>
              </a:rPr>
              <a:t>Passivhaus Schools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Tain Campus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Nairn Academy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New Primary Schools</a:t>
            </a:r>
          </a:p>
          <a:p>
            <a:pPr lvl="1"/>
            <a:endParaRPr lang="en-GB" sz="2400" dirty="0">
              <a:solidFill>
                <a:srgbClr val="1D8B6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u="sng" dirty="0">
                <a:solidFill>
                  <a:srgbClr val="7030A0"/>
                </a:solidFill>
              </a:rPr>
              <a:t>Super Depot Project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More efficient Council Depots and less of them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B97A9-68D6-49B2-9D78-B364E92D54E4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29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58800" y="95352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D4CF0B"/>
                </a:solidFill>
                <a:cs typeface="Times New Roman" panose="02020603050405020304" pitchFamily="18" charset="0"/>
              </a:rPr>
              <a:t>Change and </a:t>
            </a:r>
            <a:r>
              <a:rPr lang="en-GB" sz="4400" dirty="0">
                <a:solidFill>
                  <a:srgbClr val="92D050"/>
                </a:solidFill>
                <a:cs typeface="Times New Roman" panose="02020603050405020304" pitchFamily="18" charset="0"/>
              </a:rPr>
              <a:t>Investment</a:t>
            </a:r>
            <a:r>
              <a:rPr lang="en-GB" sz="4400" dirty="0">
                <a:solidFill>
                  <a:srgbClr val="D4CF0B"/>
                </a:solidFill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rgbClr val="1D8B64"/>
                </a:solidFill>
                <a:cs typeface="Times New Roman" panose="02020603050405020304" pitchFamily="18" charset="0"/>
              </a:rPr>
              <a:t>Projects</a:t>
            </a:r>
            <a:endParaRPr lang="en-GB" sz="4400" dirty="0">
              <a:solidFill>
                <a:srgbClr val="1D8B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652298" y="907185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1BF653-D178-4547-A7F2-D55FF5C16109}"/>
              </a:ext>
            </a:extLst>
          </p:cNvPr>
          <p:cNvSpPr txBox="1"/>
          <p:nvPr/>
        </p:nvSpPr>
        <p:spPr>
          <a:xfrm>
            <a:off x="418640" y="949578"/>
            <a:ext cx="1135472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20AC"/>
                </a:solidFill>
              </a:rPr>
              <a:t>Reducing the number of Buildings we occupy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Continuing with the installation of LED  Lighting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20AC"/>
                </a:solidFill>
              </a:rPr>
              <a:t>Installation of Photovoltaic Panels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Smart Cities Project (Energy Manager)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20AC"/>
                </a:solidFill>
              </a:rPr>
              <a:t>Sub-metering for improved accuracy on consumption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Zoning of heating systems to control unnecessary usage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20AC"/>
                </a:solidFill>
              </a:rPr>
              <a:t>Installation of Building Management Systems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D8B64"/>
                </a:solidFill>
              </a:rPr>
              <a:t>Installation of more efficient Heating Systems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1D8B64"/>
              </a:solidFill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0560D-E2ED-42D2-820D-2E13302C5E11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534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1" y="2039453"/>
            <a:ext cx="1088571" cy="1041205"/>
          </a:xfrm>
        </p:spPr>
        <p:txBody>
          <a:bodyPr/>
          <a:lstStyle/>
          <a:p>
            <a:r>
              <a:rPr lang="en-US" dirty="0"/>
              <a:t>Alt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DC81F5-9CD9-48F3-BA9D-C21FDAA28964}"/>
              </a:ext>
            </a:extLst>
          </p:cNvPr>
          <p:cNvSpPr/>
          <p:nvPr/>
        </p:nvSpPr>
        <p:spPr>
          <a:xfrm>
            <a:off x="378990" y="799752"/>
            <a:ext cx="11382085" cy="5916008"/>
          </a:xfrm>
          <a:prstGeom prst="roundRect">
            <a:avLst/>
          </a:prstGeom>
          <a:gradFill>
            <a:gsLst>
              <a:gs pos="16000">
                <a:srgbClr val="00FF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02AFC-4635-43A5-B4F3-06389DC0861B}"/>
              </a:ext>
            </a:extLst>
          </p:cNvPr>
          <p:cNvSpPr txBox="1"/>
          <p:nvPr/>
        </p:nvSpPr>
        <p:spPr>
          <a:xfrm>
            <a:off x="783773" y="799752"/>
            <a:ext cx="10613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Continue to Reduce our Carbon Emissions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8BE35C8-EFA2-4B31-AC51-B15E8F1ECC9B}"/>
              </a:ext>
            </a:extLst>
          </p:cNvPr>
          <p:cNvSpPr/>
          <p:nvPr/>
        </p:nvSpPr>
        <p:spPr>
          <a:xfrm>
            <a:off x="553368" y="1640033"/>
            <a:ext cx="2303009" cy="1457532"/>
          </a:xfrm>
          <a:prstGeom prst="flowChartConnector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Reduce our Estate – Via Asset Management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2844BE6-4C18-402A-86D7-98D6B240E562}"/>
              </a:ext>
            </a:extLst>
          </p:cNvPr>
          <p:cNvSpPr/>
          <p:nvPr/>
        </p:nvSpPr>
        <p:spPr>
          <a:xfrm>
            <a:off x="536533" y="3336701"/>
            <a:ext cx="2336681" cy="1366074"/>
          </a:xfrm>
          <a:prstGeom prst="flowChartConnector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Improve the Efficiency of the Estate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F419F3E-60AC-4730-8B8B-FDBAE406C18A}"/>
              </a:ext>
            </a:extLst>
          </p:cNvPr>
          <p:cNvSpPr/>
          <p:nvPr/>
        </p:nvSpPr>
        <p:spPr>
          <a:xfrm>
            <a:off x="512223" y="4941911"/>
            <a:ext cx="2453434" cy="1457533"/>
          </a:xfrm>
          <a:prstGeom prst="flowChartConnector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  <a:p>
            <a:pPr algn="ctr"/>
            <a:r>
              <a:rPr lang="en-GB" sz="1900" dirty="0">
                <a:solidFill>
                  <a:schemeClr val="tx1"/>
                </a:solidFill>
              </a:rPr>
              <a:t>Invest in  Buildings to Reduce Energy Demand</a:t>
            </a:r>
          </a:p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0D62A3C4-D114-4308-B2A6-A7604C5AE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2348" y="2039453"/>
            <a:ext cx="4456881" cy="396057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AAB451-0896-45B5-AAA6-69A8557C9BEF}"/>
              </a:ext>
            </a:extLst>
          </p:cNvPr>
          <p:cNvSpPr txBox="1"/>
          <p:nvPr/>
        </p:nvSpPr>
        <p:spPr>
          <a:xfrm>
            <a:off x="3196069" y="1561258"/>
            <a:ext cx="8113062" cy="4739759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Reduce our demand for fossil fuels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3439655-031C-48DE-91AB-83FF39F9B525}"/>
              </a:ext>
            </a:extLst>
          </p:cNvPr>
          <p:cNvSpPr/>
          <p:nvPr/>
        </p:nvSpPr>
        <p:spPr>
          <a:xfrm>
            <a:off x="3434115" y="2254365"/>
            <a:ext cx="1633054" cy="849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Transition away from oil and gas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C121F03-A8BD-41DC-BBA5-966F32A4A39D}"/>
              </a:ext>
            </a:extLst>
          </p:cNvPr>
          <p:cNvSpPr/>
          <p:nvPr/>
        </p:nvSpPr>
        <p:spPr>
          <a:xfrm>
            <a:off x="3453903" y="3310479"/>
            <a:ext cx="1633054" cy="1070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Increase </a:t>
            </a:r>
          </a:p>
          <a:p>
            <a:pPr algn="ctr"/>
            <a:r>
              <a:rPr lang="en-GB" dirty="0"/>
              <a:t>on-site Renewables/ Batteries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08E50BE-29BC-4B09-B771-4C77E9536542}"/>
              </a:ext>
            </a:extLst>
          </p:cNvPr>
          <p:cNvSpPr/>
          <p:nvPr/>
        </p:nvSpPr>
        <p:spPr>
          <a:xfrm>
            <a:off x="5316978" y="2169537"/>
            <a:ext cx="5729394" cy="396057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>
                <a:solidFill>
                  <a:schemeClr val="tx1"/>
                </a:solidFill>
              </a:rPr>
              <a:t>Contribute to a Greener National Grid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66D887-9C8C-4F9A-B1C7-BA010F7641F6}"/>
              </a:ext>
            </a:extLst>
          </p:cNvPr>
          <p:cNvSpPr/>
          <p:nvPr/>
        </p:nvSpPr>
        <p:spPr>
          <a:xfrm>
            <a:off x="3522348" y="4587539"/>
            <a:ext cx="1564218" cy="15425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Improve our BMS Energy Control Systems</a:t>
            </a:r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30CBCD6D-FAD1-460E-BA27-3025E656DF62}"/>
              </a:ext>
            </a:extLst>
          </p:cNvPr>
          <p:cNvSpPr/>
          <p:nvPr/>
        </p:nvSpPr>
        <p:spPr>
          <a:xfrm>
            <a:off x="7765429" y="3040320"/>
            <a:ext cx="3030879" cy="2784113"/>
          </a:xfrm>
          <a:prstGeom prst="hear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  <a:p>
            <a:pPr algn="ctr"/>
            <a:r>
              <a:rPr lang="en-GB" sz="2200" dirty="0">
                <a:solidFill>
                  <a:schemeClr val="tx1"/>
                </a:solidFill>
              </a:rPr>
              <a:t>Change Hearts &amp; Minds:- </a:t>
            </a:r>
            <a:r>
              <a:rPr lang="en-GB" sz="2200" dirty="0">
                <a:solidFill>
                  <a:srgbClr val="FF0000"/>
                </a:solidFill>
              </a:rPr>
              <a:t>Improve Behaviours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F3A1D-E797-4418-AE76-AC5546B0D112}"/>
              </a:ext>
            </a:extLst>
          </p:cNvPr>
          <p:cNvSpPr txBox="1"/>
          <p:nvPr/>
        </p:nvSpPr>
        <p:spPr>
          <a:xfrm>
            <a:off x="932048" y="18780"/>
            <a:ext cx="10114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D4CF0B"/>
                </a:solidFill>
              </a:rPr>
              <a:t>So</a:t>
            </a:r>
            <a:r>
              <a:rPr lang="en-GB" sz="4400" dirty="0">
                <a:solidFill>
                  <a:srgbClr val="1D8B64"/>
                </a:solidFill>
              </a:rPr>
              <a:t> </a:t>
            </a:r>
            <a:r>
              <a:rPr lang="en-GB" sz="4400" dirty="0">
                <a:solidFill>
                  <a:srgbClr val="92D050"/>
                </a:solidFill>
              </a:rPr>
              <a:t>What</a:t>
            </a:r>
            <a:r>
              <a:rPr lang="en-GB" sz="4400" dirty="0">
                <a:solidFill>
                  <a:srgbClr val="1D8B64"/>
                </a:solidFill>
              </a:rPr>
              <a:t> are the Key Messages?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6EADED4-B59C-4DC7-81D5-611A03D42104}"/>
              </a:ext>
            </a:extLst>
          </p:cNvPr>
          <p:cNvSpPr/>
          <p:nvPr/>
        </p:nvSpPr>
        <p:spPr>
          <a:xfrm>
            <a:off x="5685608" y="3267390"/>
            <a:ext cx="1747346" cy="2403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900" dirty="0">
                <a:solidFill>
                  <a:schemeClr val="bg1"/>
                </a:solidFill>
              </a:rPr>
              <a:t>Highlight Successful Change and Communicate Benefits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E5BA3C-CE3F-4BA2-9189-72D5160BA497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52295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58800" y="451035"/>
            <a:ext cx="1092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Built Estate </a:t>
            </a:r>
            <a:r>
              <a:rPr lang="en-GB" sz="5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&amp; Energy </a:t>
            </a:r>
            <a:r>
              <a:rPr lang="en-GB" sz="5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Thematic Group</a:t>
            </a:r>
            <a:endParaRPr lang="en-GB" sz="5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704850" y="1534860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1BF653-D178-4547-A7F2-D55FF5C16109}"/>
              </a:ext>
            </a:extLst>
          </p:cNvPr>
          <p:cNvSpPr txBox="1"/>
          <p:nvPr/>
        </p:nvSpPr>
        <p:spPr>
          <a:xfrm>
            <a:off x="540955" y="2173288"/>
            <a:ext cx="1061479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rgbClr val="7030A0"/>
                </a:solidFill>
              </a:rPr>
              <a:t>Thank You for Your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7030A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6000" dirty="0">
                <a:solidFill>
                  <a:srgbClr val="7030A0"/>
                </a:solidFill>
              </a:rPr>
              <a:t>Comments and Questions?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47F16-02B0-4B58-B9F5-FEA5FB2BB5AA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553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2538" y="1033738"/>
            <a:ext cx="5161872" cy="946419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t"/>
          <a:lstStyle/>
          <a:p>
            <a:r>
              <a:rPr lang="en-GB" sz="4800" cap="none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</a:rPr>
              <a:t>Scotland at Night…</a:t>
            </a: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latin typeface="+mn-lt"/>
                <a:ea typeface="Calibri" panose="020F0502020204030204" pitchFamily="34" charset="0"/>
              </a:rPr>
            </a:br>
            <a:br>
              <a:rPr lang="en-GB" sz="4000" cap="none" dirty="0">
                <a:solidFill>
                  <a:srgbClr val="1D8B64"/>
                </a:solidFill>
                <a:latin typeface="+mn-lt"/>
                <a:ea typeface="Calibri" panose="020F0502020204030204" pitchFamily="34" charset="0"/>
              </a:rPr>
            </a:br>
            <a:br>
              <a:rPr lang="en-US" sz="4000" cap="none" dirty="0">
                <a:solidFill>
                  <a:srgbClr val="FF0000"/>
                </a:solidFill>
              </a:rPr>
            </a:br>
            <a:endParaRPr lang="en-US" sz="4000" cap="none" dirty="0">
              <a:solidFill>
                <a:srgbClr val="1D8B64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16E56-A79C-4C0F-B577-328223E50FD4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3A5F0-8D94-47E3-8927-75CBED0A2EAB}"/>
              </a:ext>
            </a:extLst>
          </p:cNvPr>
          <p:cNvSpPr txBox="1"/>
          <p:nvPr/>
        </p:nvSpPr>
        <p:spPr>
          <a:xfrm>
            <a:off x="6642538" y="5301042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none" dirty="0">
                <a:solidFill>
                  <a:srgbClr val="FF0000"/>
                </a:solidFill>
              </a:rPr>
              <a:t>(Please Turn Some Lights Off)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CF80D-D8AB-412B-B44D-67B2CA0A097D}"/>
              </a:ext>
            </a:extLst>
          </p:cNvPr>
          <p:cNvSpPr txBox="1"/>
          <p:nvPr/>
        </p:nvSpPr>
        <p:spPr>
          <a:xfrm>
            <a:off x="6642538" y="2367171"/>
            <a:ext cx="543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D8B64"/>
                </a:solidFill>
                <a:ea typeface="Calibri" panose="020F0502020204030204" pitchFamily="34" charset="0"/>
              </a:rPr>
              <a:t>We can’t hide our emissions……</a:t>
            </a:r>
            <a:r>
              <a:rPr lang="en-GB" sz="4400" dirty="0">
                <a:solidFill>
                  <a:srgbClr val="FF0000"/>
                </a:solidFill>
                <a:ea typeface="Calibri" panose="020F0502020204030204" pitchFamily="34" charset="0"/>
              </a:rPr>
              <a:t>Change</a:t>
            </a:r>
            <a:r>
              <a:rPr lang="en-GB" sz="4400" dirty="0">
                <a:solidFill>
                  <a:srgbClr val="1D8B64"/>
                </a:solidFill>
                <a:ea typeface="Calibri" panose="020F0502020204030204" pitchFamily="34" charset="0"/>
              </a:rPr>
              <a:t> is essential</a:t>
            </a:r>
            <a:endParaRPr lang="en-GB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21E82C-8777-420D-89C3-41A6C8DD5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90" y="970318"/>
            <a:ext cx="5818943" cy="491736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glow rad="304800">
              <a:schemeClr val="accent2">
                <a:lumMod val="60000"/>
                <a:lumOff val="40000"/>
                <a:alpha val="46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2452" y="1391370"/>
            <a:ext cx="5297214" cy="4156836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Presentation title Alt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519DC65-6733-4666-B385-262A5CFB3305}"/>
              </a:ext>
            </a:extLst>
          </p:cNvPr>
          <p:cNvSpPr txBox="1">
            <a:spLocks/>
          </p:cNvSpPr>
          <p:nvPr/>
        </p:nvSpPr>
        <p:spPr>
          <a:xfrm>
            <a:off x="379072" y="174145"/>
            <a:ext cx="11276899" cy="503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cap="none" dirty="0">
                <a:solidFill>
                  <a:srgbClr val="D4CF0B"/>
                </a:solidFill>
              </a:rPr>
              <a:t>Participants of the </a:t>
            </a:r>
            <a:r>
              <a:rPr lang="en-GB" sz="38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Built Estate &amp; Energy </a:t>
            </a:r>
            <a:r>
              <a:rPr lang="en-GB" sz="38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Thematic Group </a:t>
            </a:r>
            <a:endParaRPr lang="en-US" sz="3800" cap="none" dirty="0">
              <a:solidFill>
                <a:srgbClr val="1D8B64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14385C-F52F-4F19-AD85-9683F5DF7D41}"/>
              </a:ext>
            </a:extLst>
          </p:cNvPr>
          <p:cNvCxnSpPr>
            <a:cxnSpLocks/>
          </p:cNvCxnSpPr>
          <p:nvPr/>
        </p:nvCxnSpPr>
        <p:spPr>
          <a:xfrm>
            <a:off x="526194" y="831719"/>
            <a:ext cx="10982653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EE957EA-2CC1-4955-AE91-422A0FDEE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312007"/>
              </p:ext>
            </p:extLst>
          </p:nvPr>
        </p:nvGraphicFramePr>
        <p:xfrm>
          <a:off x="-336681" y="991090"/>
          <a:ext cx="6821214" cy="574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1AEAE15-6C2F-4F6F-B15A-0BC33B91663B}"/>
              </a:ext>
            </a:extLst>
          </p:cNvPr>
          <p:cNvSpPr txBox="1"/>
          <p:nvPr/>
        </p:nvSpPr>
        <p:spPr>
          <a:xfrm>
            <a:off x="6138596" y="1309794"/>
            <a:ext cx="1097280" cy="499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1" indent="-327025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FM</a:t>
            </a:r>
          </a:p>
          <a:p>
            <a:pPr marL="30163" lvl="1">
              <a:lnSpc>
                <a:spcPct val="150000"/>
              </a:lnSpc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RM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SB</a:t>
            </a:r>
            <a:endParaRPr lang="en-GB" sz="2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RC</a:t>
            </a:r>
            <a:endParaRPr lang="en-GB" sz="2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TM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EC</a:t>
            </a:r>
            <a:endParaRPr lang="en-GB" sz="21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</a:t>
            </a:r>
            <a:endParaRPr lang="en-GB" sz="2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SS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TC</a:t>
            </a:r>
            <a:endParaRPr lang="en-GB" sz="2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BC025A-31D2-4F83-90E7-5C6BEF30C2DE}"/>
              </a:ext>
            </a:extLst>
          </p:cNvPr>
          <p:cNvSpPr txBox="1"/>
          <p:nvPr/>
        </p:nvSpPr>
        <p:spPr>
          <a:xfrm>
            <a:off x="6962957" y="1309794"/>
            <a:ext cx="5096963" cy="4992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Head of Property &amp; FM</a:t>
            </a:r>
          </a:p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(Thematic Group Lead)</a:t>
            </a:r>
            <a:endParaRPr lang="en-GB" sz="2100" dirty="0">
              <a:solidFill>
                <a:srgbClr val="1D8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Council Energy Manager</a:t>
            </a:r>
            <a:endParaRPr lang="en-GB" sz="2100" dirty="0">
              <a:solidFill>
                <a:srgbClr val="1D8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en-GB" sz="2100" dirty="0">
                <a:solidFill>
                  <a:srgbClr val="1D8B6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Service Lead - Design &amp; Construction</a:t>
            </a:r>
            <a:endParaRPr lang="en-GB" sz="2100" dirty="0">
              <a:solidFill>
                <a:srgbClr val="1D8B6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SL - Capital Planning &amp; Estate Strategy</a:t>
            </a:r>
            <a:endParaRPr lang="en-GB" sz="2100" dirty="0">
              <a:solidFill>
                <a:srgbClr val="1D8B6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Service Lead - Corporate Property</a:t>
            </a:r>
            <a:endParaRPr lang="en-GB" sz="2100" dirty="0">
              <a:solidFill>
                <a:srgbClr val="1D8B6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Corporate Property Asset Manager </a:t>
            </a:r>
          </a:p>
          <a:p>
            <a:pPr lvl="0">
              <a:lnSpc>
                <a:spcPct val="150000"/>
              </a:lnSpc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Building Standards Manager</a:t>
            </a:r>
            <a:endParaRPr lang="en-GB" sz="2100" dirty="0">
              <a:solidFill>
                <a:srgbClr val="1D8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GB" sz="2100" dirty="0">
                <a:solidFill>
                  <a:srgbClr val="1D8B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Head of Investment &amp; PM – HLH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GB" sz="2100" dirty="0">
                <a:solidFill>
                  <a:srgbClr val="1D8B6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Finance Service</a:t>
            </a:r>
            <a:endParaRPr lang="en-GB" sz="2100" dirty="0">
              <a:solidFill>
                <a:srgbClr val="1D8B6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297A8-A52A-40CB-8D93-DFC3AC2151BC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02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704850" y="296748"/>
            <a:ext cx="10928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Scope of the </a:t>
            </a:r>
            <a:r>
              <a:rPr lang="en-GB" sz="40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Built Estate &amp; Energy </a:t>
            </a:r>
            <a:r>
              <a:rPr lang="en-GB" sz="40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Thematic Group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C5926-0C06-4B3E-9CBB-EB97C8E8DC22}"/>
              </a:ext>
            </a:extLst>
          </p:cNvPr>
          <p:cNvSpPr txBox="1"/>
          <p:nvPr/>
        </p:nvSpPr>
        <p:spPr>
          <a:xfrm>
            <a:off x="704850" y="1212027"/>
            <a:ext cx="111613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The Groups focus is on </a:t>
            </a:r>
            <a:r>
              <a:rPr lang="en-GB" sz="3600" dirty="0">
                <a:solidFill>
                  <a:srgbClr val="00B0F0"/>
                </a:solidFill>
              </a:rPr>
              <a:t>Reducing</a:t>
            </a:r>
            <a:r>
              <a:rPr lang="en-GB" sz="3600" dirty="0"/>
              <a:t> </a:t>
            </a:r>
            <a:r>
              <a:rPr lang="en-GB" sz="3600" dirty="0">
                <a:solidFill>
                  <a:srgbClr val="00B0F0"/>
                </a:solidFill>
              </a:rPr>
              <a:t>Carbon Emissions </a:t>
            </a:r>
            <a:r>
              <a:rPr lang="en-GB" sz="3600" dirty="0"/>
              <a:t>and </a:t>
            </a:r>
            <a:r>
              <a:rPr lang="en-GB" sz="3600" dirty="0">
                <a:solidFill>
                  <a:srgbClr val="00B050"/>
                </a:solidFill>
              </a:rPr>
              <a:t>Improving the Energy Performance</a:t>
            </a:r>
            <a:r>
              <a:rPr lang="en-GB" sz="3600" dirty="0"/>
              <a:t> (and running costs) of the Councils General Fund Property Estate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This includes key functions such as: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Schools – Both Primary &amp; Secondary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High Life Highland Buildings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Council Offices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SW Facilities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1D8B64"/>
                </a:solidFill>
              </a:rPr>
              <a:t>Depots, etc.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809954" y="1108330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969638-22B7-461A-80F2-544F23DAA8F6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631825" y="394141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Extent of the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Built Estate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(Building Numbers)</a:t>
            </a:r>
            <a:endParaRPr lang="en-GB" sz="4400" dirty="0">
              <a:solidFill>
                <a:srgbClr val="1D8B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>
            <a:cxnSpLocks/>
          </p:cNvCxnSpPr>
          <p:nvPr/>
        </p:nvCxnSpPr>
        <p:spPr>
          <a:xfrm>
            <a:off x="704850" y="1261592"/>
            <a:ext cx="1058326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A8D807-61E2-4E80-BD88-44A5E5D84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20588"/>
              </p:ext>
            </p:extLst>
          </p:nvPr>
        </p:nvGraphicFramePr>
        <p:xfrm>
          <a:off x="793202" y="1359603"/>
          <a:ext cx="10190107" cy="5375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129">
                  <a:extLst>
                    <a:ext uri="{9D8B030D-6E8A-4147-A177-3AD203B41FA5}">
                      <a16:colId xmlns:a16="http://schemas.microsoft.com/office/drawing/2014/main" val="4143746772"/>
                    </a:ext>
                  </a:extLst>
                </a:gridCol>
                <a:gridCol w="2418041">
                  <a:extLst>
                    <a:ext uri="{9D8B030D-6E8A-4147-A177-3AD203B41FA5}">
                      <a16:colId xmlns:a16="http://schemas.microsoft.com/office/drawing/2014/main" val="3442948622"/>
                    </a:ext>
                  </a:extLst>
                </a:gridCol>
                <a:gridCol w="2154621">
                  <a:extLst>
                    <a:ext uri="{9D8B030D-6E8A-4147-A177-3AD203B41FA5}">
                      <a16:colId xmlns:a16="http://schemas.microsoft.com/office/drawing/2014/main" val="1086924760"/>
                    </a:ext>
                  </a:extLst>
                </a:gridCol>
                <a:gridCol w="2354316">
                  <a:extLst>
                    <a:ext uri="{9D8B030D-6E8A-4147-A177-3AD203B41FA5}">
                      <a16:colId xmlns:a16="http://schemas.microsoft.com/office/drawing/2014/main" val="2792693977"/>
                    </a:ext>
                  </a:extLst>
                </a:gridCol>
              </a:tblGrid>
              <a:tr h="1316251">
                <a:tc>
                  <a:txBody>
                    <a:bodyPr/>
                    <a:lstStyle/>
                    <a:p>
                      <a:r>
                        <a:rPr lang="en-GB" sz="3600" dirty="0">
                          <a:effectLst/>
                        </a:rPr>
                        <a:t>Building Function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702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Number of  Actual Buildings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702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Sites (with an associated building record/s)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702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Combined Gross Internal Floor Area (Gifa)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02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9151"/>
                  </a:ext>
                </a:extLst>
              </a:tr>
              <a:tr h="1316251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Schools inc HLH Estate and PPP1, PPP2 &amp; Wick Campus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1D8B6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950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489,889m</a:t>
                      </a:r>
                      <a:r>
                        <a:rPr lang="en-GB" sz="2400" baseline="30000" dirty="0">
                          <a:effectLst/>
                        </a:rPr>
                        <a:t>2</a:t>
                      </a:r>
                      <a:endParaRPr lang="en-GB" sz="2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/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509244"/>
                  </a:ext>
                </a:extLst>
              </a:tr>
              <a:tr h="525211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Offices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1D8B6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195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 60,630m</a:t>
                      </a:r>
                      <a:r>
                        <a:rPr lang="en-GB" sz="2400" baseline="30000" dirty="0">
                          <a:effectLst/>
                        </a:rPr>
                        <a:t>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/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117217"/>
                  </a:ext>
                </a:extLst>
              </a:tr>
              <a:tr h="216733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Depots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1D8B6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109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 27,608m</a:t>
                      </a:r>
                      <a:r>
                        <a:rPr lang="en-GB" sz="2400" baseline="30000" dirty="0">
                          <a:effectLst/>
                        </a:rPr>
                        <a:t>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04265"/>
                  </a:ext>
                </a:extLst>
              </a:tr>
              <a:tr h="525211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Others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1D8B6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657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461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 138,579m</a:t>
                      </a:r>
                      <a:r>
                        <a:rPr lang="en-GB" sz="2400" baseline="30000" dirty="0">
                          <a:effectLst/>
                        </a:rPr>
                        <a:t>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/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768856"/>
                  </a:ext>
                </a:extLst>
              </a:tr>
              <a:tr h="525211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Totals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</a:rPr>
                        <a:t>1911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4CF0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746</a:t>
                      </a:r>
                    </a:p>
                  </a:txBody>
                  <a:tcPr marL="68580" marR="68580" marT="0" marB="0">
                    <a:solidFill>
                      <a:srgbClr val="D4CF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 716,706m</a:t>
                      </a:r>
                      <a:r>
                        <a:rPr lang="en-GB" sz="2400" baseline="30000" dirty="0">
                          <a:effectLst/>
                        </a:rPr>
                        <a:t>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/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4CF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4784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AE9E6E-2CB2-4372-A436-8FC966DE01B8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626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0712" y="1271751"/>
            <a:ext cx="3854888" cy="4067503"/>
          </a:xfrm>
        </p:spPr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58800" y="239532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Scottish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endParaRPr lang="en-GB" sz="4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704850" y="1058450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5C5D531-BEBE-4775-9BEF-6EA9B4060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" y="1234019"/>
            <a:ext cx="7506547" cy="5155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E91D54-84DB-4A5E-855E-5C64F5582E82}"/>
              </a:ext>
            </a:extLst>
          </p:cNvPr>
          <p:cNvSpPr txBox="1"/>
          <p:nvPr/>
        </p:nvSpPr>
        <p:spPr>
          <a:xfrm>
            <a:off x="8013239" y="1518746"/>
            <a:ext cx="381997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u="sng" dirty="0">
                <a:solidFill>
                  <a:srgbClr val="7020AC"/>
                </a:solidFill>
              </a:rPr>
              <a:t>Key Target </a:t>
            </a:r>
          </a:p>
          <a:p>
            <a:endParaRPr lang="en-GB" dirty="0"/>
          </a:p>
          <a:p>
            <a:endParaRPr lang="en-GB" dirty="0">
              <a:solidFill>
                <a:srgbClr val="1D8B64"/>
              </a:solidFill>
            </a:endParaRPr>
          </a:p>
          <a:p>
            <a:r>
              <a:rPr lang="en-GB" sz="3600" dirty="0">
                <a:solidFill>
                  <a:srgbClr val="1D8B64"/>
                </a:solidFill>
              </a:rPr>
              <a:t>Decarbonise estate by 2038 at the latest, with zero carbon direct emissions from all buildings.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242F2B-311F-47ED-86E6-A0FF6504E7C1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185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58800" y="239532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Current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endParaRPr lang="en-GB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C5926-0C06-4B3E-9CBB-EB97C8E8DC22}"/>
              </a:ext>
            </a:extLst>
          </p:cNvPr>
          <p:cNvSpPr txBox="1"/>
          <p:nvPr/>
        </p:nvSpPr>
        <p:spPr>
          <a:xfrm>
            <a:off x="558800" y="1107928"/>
            <a:ext cx="11365514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Net Zero target by 2045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Built Estate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Programme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Impact on Capital Investment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Property Maintenance Budget</a:t>
            </a:r>
            <a:endParaRPr lang="en-GB" sz="2800" dirty="0">
              <a:solidFill>
                <a:srgbClr val="1D8B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from Fossil Fuels to Renewables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Industry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Reduction Behaviours</a:t>
            </a:r>
            <a:endParaRPr lang="en-GB" sz="2800" dirty="0">
              <a:solidFill>
                <a:srgbClr val="1D8B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704850" y="1058450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461FF93-31B0-47D3-97FD-95B5247FCC9B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234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1021256" y="223540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Ness Hydro –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endParaRPr lang="en-GB" sz="4400" dirty="0">
              <a:solidFill>
                <a:srgbClr val="1D8B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841484" y="1057679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62D1ED-54EF-4FDD-8147-56006C523B07}"/>
              </a:ext>
            </a:extLst>
          </p:cNvPr>
          <p:cNvSpPr txBox="1"/>
          <p:nvPr/>
        </p:nvSpPr>
        <p:spPr>
          <a:xfrm>
            <a:off x="6495393" y="1787531"/>
            <a:ext cx="545421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73063" algn="l">
              <a:buFont typeface="Arial" panose="020B0604020202020204" pitchFamily="34" charset="0"/>
              <a:buChar char="•"/>
            </a:pPr>
            <a:r>
              <a:rPr lang="en-GB" sz="3000" b="0" i="0" dirty="0">
                <a:solidFill>
                  <a:srgbClr val="7030A0"/>
                </a:solidFill>
                <a:effectLst/>
              </a:rPr>
              <a:t>Hydro Ness is our 92kW Award Winning Archimedes </a:t>
            </a:r>
            <a:r>
              <a:rPr lang="en-GB" sz="3000" dirty="0">
                <a:solidFill>
                  <a:srgbClr val="7030A0"/>
                </a:solidFill>
              </a:rPr>
              <a:t>S</a:t>
            </a:r>
            <a:r>
              <a:rPr lang="en-GB" sz="3000" b="0" i="0" dirty="0">
                <a:solidFill>
                  <a:srgbClr val="7030A0"/>
                </a:solidFill>
                <a:effectLst/>
              </a:rPr>
              <a:t>crew Hydroelectric </a:t>
            </a:r>
            <a:r>
              <a:rPr lang="en-GB" sz="3000" dirty="0">
                <a:solidFill>
                  <a:srgbClr val="7030A0"/>
                </a:solidFill>
              </a:rPr>
              <a:t>S</a:t>
            </a:r>
            <a:r>
              <a:rPr lang="en-GB" sz="3000" b="0" i="0" dirty="0">
                <a:solidFill>
                  <a:srgbClr val="7030A0"/>
                </a:solidFill>
                <a:effectLst/>
              </a:rPr>
              <a:t>cheme </a:t>
            </a:r>
          </a:p>
          <a:p>
            <a:pPr marL="84137" algn="l"/>
            <a:endParaRPr lang="en-GB" sz="3000" b="0" i="0" dirty="0">
              <a:solidFill>
                <a:srgbClr val="7030A0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b="0" i="0" dirty="0">
                <a:solidFill>
                  <a:srgbClr val="1D8B64"/>
                </a:solidFill>
                <a:effectLst/>
              </a:rPr>
              <a:t>An interactive visitor experience </a:t>
            </a:r>
          </a:p>
          <a:p>
            <a:pPr lvl="1"/>
            <a:endParaRPr lang="en-GB" sz="3000" b="0" i="0" dirty="0">
              <a:solidFill>
                <a:srgbClr val="1D8B64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1D8B64"/>
                </a:solidFill>
              </a:rPr>
              <a:t>G</a:t>
            </a:r>
            <a:r>
              <a:rPr lang="en-GB" sz="3000" b="0" i="0" dirty="0">
                <a:solidFill>
                  <a:srgbClr val="1D8B64"/>
                </a:solidFill>
                <a:effectLst/>
              </a:rPr>
              <a:t>enerating renewable energy for Inverness Leisure Centre</a:t>
            </a:r>
          </a:p>
        </p:txBody>
      </p:sp>
      <p:pic>
        <p:nvPicPr>
          <p:cNvPr id="4098" name="Picture 2" descr="An aerial image captured by a drone shows the minimal footprint of the Hydro Ness power scheme">
            <a:extLst>
              <a:ext uri="{FF2B5EF4-FFF2-40B4-BE49-F238E27FC236}">
                <a16:creationId xmlns:a16="http://schemas.microsoft.com/office/drawing/2014/main" id="{279CBA80-4AC3-4049-9D52-0B965506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" y="1198180"/>
            <a:ext cx="6497462" cy="551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E1DD72-AA9D-4F7D-99DB-B18D8EE38FC6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8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BC91D-C99D-48B7-A6DD-0007C59882FE}"/>
              </a:ext>
            </a:extLst>
          </p:cNvPr>
          <p:cNvSpPr txBox="1"/>
          <p:nvPr/>
        </p:nvSpPr>
        <p:spPr>
          <a:xfrm>
            <a:off x="558800" y="414675"/>
            <a:ext cx="1092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Ness Hydro –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en-GB" sz="4400" cap="none" dirty="0">
                <a:solidFill>
                  <a:srgbClr val="D4CF0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cap="none" dirty="0">
                <a:solidFill>
                  <a:srgbClr val="1D8B6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endParaRPr lang="en-GB" sz="4400" dirty="0">
              <a:solidFill>
                <a:srgbClr val="1D8B64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2AD0B3-CE2D-409D-B633-5FB9469FD3A7}"/>
              </a:ext>
            </a:extLst>
          </p:cNvPr>
          <p:cNvCxnSpPr/>
          <p:nvPr/>
        </p:nvCxnSpPr>
        <p:spPr>
          <a:xfrm>
            <a:off x="683829" y="1303633"/>
            <a:ext cx="10318750" cy="0"/>
          </a:xfrm>
          <a:prstGeom prst="line">
            <a:avLst/>
          </a:prstGeom>
          <a:ln w="38100">
            <a:solidFill>
              <a:srgbClr val="1D8B6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0F62D1ED-54EF-4FDD-8147-56006C523B07}"/>
              </a:ext>
            </a:extLst>
          </p:cNvPr>
          <p:cNvSpPr txBox="1"/>
          <p:nvPr/>
        </p:nvSpPr>
        <p:spPr>
          <a:xfrm>
            <a:off x="558800" y="1588698"/>
            <a:ext cx="10928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800" b="0" i="0" dirty="0">
              <a:solidFill>
                <a:srgbClr val="1D8B64"/>
              </a:solidFill>
              <a:effectLst/>
            </a:endParaRPr>
          </a:p>
        </p:txBody>
      </p:sp>
      <p:pic>
        <p:nvPicPr>
          <p:cNvPr id="3074" name="Picture 2" descr="Hydro Ness Project Commended With Merit at Prestigious National Steel  Awards - The Highland Times">
            <a:extLst>
              <a:ext uri="{FF2B5EF4-FFF2-40B4-BE49-F238E27FC236}">
                <a16:creationId xmlns:a16="http://schemas.microsoft.com/office/drawing/2014/main" id="{EB6FD0E8-D5AD-467C-A678-9F110972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8" y="1523085"/>
            <a:ext cx="5454971" cy="44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uncan Macpherson on Twitter: &quot;The new River Ness Hydro Electric archimedes  screw development, lit up at night with its armadillo shaped structure and  the warm glow in the sky of #Inverness in the background. It's creating  renewable energy to power the ...">
            <a:extLst>
              <a:ext uri="{FF2B5EF4-FFF2-40B4-BE49-F238E27FC236}">
                <a16:creationId xmlns:a16="http://schemas.microsoft.com/office/drawing/2014/main" id="{2A2A2481-EF3C-4198-A2D7-BF1F19A3A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04" y="1523085"/>
            <a:ext cx="5929058" cy="44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8EEB78-7660-4490-8407-DA74F9605905}"/>
              </a:ext>
            </a:extLst>
          </p:cNvPr>
          <p:cNvSpPr txBox="1"/>
          <p:nvPr/>
        </p:nvSpPr>
        <p:spPr>
          <a:xfrm>
            <a:off x="7131925" y="6074713"/>
            <a:ext cx="424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D8B64"/>
                </a:solidFill>
              </a:rPr>
              <a:t>Internal LED Evening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B7DBB-05CC-43D8-A208-1FCC1484278D}"/>
              </a:ext>
            </a:extLst>
          </p:cNvPr>
          <p:cNvSpPr txBox="1"/>
          <p:nvPr/>
        </p:nvSpPr>
        <p:spPr>
          <a:xfrm>
            <a:off x="11421066" y="630285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193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1227</TotalTime>
  <Words>877</Words>
  <Application>Microsoft Office PowerPoint</Application>
  <PresentationFormat>Widescreen</PresentationFormat>
  <Paragraphs>223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Symbol</vt:lpstr>
      <vt:lpstr>Office Theme</vt:lpstr>
      <vt:lpstr>The Highland Council Gu Ruige Neoini Lom: Oighreachd Thogte &amp; Buidheann Cuspaireil Lùtha  Towards Net Zero: Built Estate &amp; Energy Thematic Group      </vt:lpstr>
      <vt:lpstr>Scotland at Night…       </vt:lpstr>
      <vt:lpstr>Presentation title Alt</vt:lpstr>
      <vt:lpstr>Presentation title Alt</vt:lpstr>
      <vt:lpstr>Presentation title Alt</vt:lpstr>
      <vt:lpstr>Presentation title Alt</vt:lpstr>
      <vt:lpstr>Presentation title Alt</vt:lpstr>
      <vt:lpstr>Presentation title Alt</vt:lpstr>
      <vt:lpstr>PowerPoint Presentation</vt:lpstr>
      <vt:lpstr>PowerPoint Presentation</vt:lpstr>
      <vt:lpstr>Presentation title Alt</vt:lpstr>
      <vt:lpstr>Presentation title Alt</vt:lpstr>
      <vt:lpstr>Presentation title Alt</vt:lpstr>
      <vt:lpstr>Presentation title Alt</vt:lpstr>
      <vt:lpstr>Alt</vt:lpstr>
      <vt:lpstr>Presentation title Alt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Finlay MacDonald (Property and Facilities Management)</dc:creator>
  <cp:lastModifiedBy>Finlay MacDonald (Property and Facilities Management)</cp:lastModifiedBy>
  <cp:revision>44</cp:revision>
  <dcterms:created xsi:type="dcterms:W3CDTF">2023-02-15T12:59:25Z</dcterms:created>
  <dcterms:modified xsi:type="dcterms:W3CDTF">2023-03-02T19:27:24Z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