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0"/>
  </p:notesMasterIdLst>
  <p:sldIdLst>
    <p:sldId id="806" r:id="rId3"/>
    <p:sldId id="280" r:id="rId4"/>
    <p:sldId id="304" r:id="rId5"/>
    <p:sldId id="302" r:id="rId6"/>
    <p:sldId id="820" r:id="rId7"/>
    <p:sldId id="291" r:id="rId8"/>
    <p:sldId id="795" r:id="rId9"/>
    <p:sldId id="268" r:id="rId10"/>
    <p:sldId id="812" r:id="rId11"/>
    <p:sldId id="301" r:id="rId12"/>
    <p:sldId id="809" r:id="rId13"/>
    <p:sldId id="305" r:id="rId14"/>
    <p:sldId id="293" r:id="rId15"/>
    <p:sldId id="799" r:id="rId16"/>
    <p:sldId id="818" r:id="rId17"/>
    <p:sldId id="811" r:id="rId18"/>
    <p:sldId id="8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096BD-D03D-4763-A4EA-013D0CC7A12A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7C396-0524-4FB6-8607-326A25B9B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960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E4ECD-66E6-4807-94EF-4F0EDF210E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5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333333"/>
                </a:solidFill>
                <a:effectLst/>
                <a:latin typeface="-apple-system"/>
              </a:rPr>
              <a:t>Tmax95 = the mean maximum temperature on days exceeding 95th percentile of summer </a:t>
            </a:r>
            <a:r>
              <a:rPr lang="en-GB" b="0" i="1" err="1">
                <a:solidFill>
                  <a:srgbClr val="333333"/>
                </a:solidFill>
                <a:effectLst/>
                <a:latin typeface="-apple-system"/>
              </a:rPr>
              <a:t>T</a:t>
            </a:r>
            <a:r>
              <a:rPr lang="en-GB" b="0" i="0" baseline="-25000" err="1">
                <a:solidFill>
                  <a:srgbClr val="333333"/>
                </a:solidFill>
                <a:effectLst/>
                <a:latin typeface="-apple-system"/>
              </a:rPr>
              <a:t>max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905AC-BB5D-9B44-8BAE-C221D8AD39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0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have decided to use commonplace as a tool for us with our partners local stories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E4ECD-66E6-4807-94EF-4F0EDF210E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4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E4ECD-66E6-4807-94EF-4F0EDF210E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8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B4EA199-BC0D-41CE-B24B-49A92CE280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2549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B4EA199-BC0D-41CE-B24B-49A92CE28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22CE423-27A0-4D3F-8ADB-CD41E07402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6413"/>
          </a:xfrm>
          <a:noFill/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4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DA7B6B3C-A702-458E-AA64-B82017733E97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122488" y="944407"/>
            <a:ext cx="4271520" cy="5052313"/>
          </a:xfrm>
          <a:custGeom>
            <a:avLst/>
            <a:gdLst>
              <a:gd name="T0" fmla="*/ 0 w 546"/>
              <a:gd name="T1" fmla="*/ 161 h 363"/>
              <a:gd name="T2" fmla="*/ 241 w 546"/>
              <a:gd name="T3" fmla="*/ 351 h 363"/>
              <a:gd name="T4" fmla="*/ 500 w 546"/>
              <a:gd name="T5" fmla="*/ 161 h 363"/>
              <a:gd name="T6" fmla="*/ 0 w 546"/>
              <a:gd name="T7" fmla="*/ 161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6" h="363">
                <a:moveTo>
                  <a:pt x="0" y="161"/>
                </a:moveTo>
                <a:cubicBezTo>
                  <a:pt x="0" y="161"/>
                  <a:pt x="115" y="340"/>
                  <a:pt x="241" y="351"/>
                </a:cubicBezTo>
                <a:cubicBezTo>
                  <a:pt x="368" y="363"/>
                  <a:pt x="546" y="242"/>
                  <a:pt x="500" y="161"/>
                </a:cubicBezTo>
                <a:cubicBezTo>
                  <a:pt x="454" y="81"/>
                  <a:pt x="46" y="0"/>
                  <a:pt x="0" y="1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D36E7C-54FA-43FC-9D57-12CAEC1FC1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8" y="2523743"/>
            <a:ext cx="4785359" cy="3580149"/>
          </a:xfrm>
          <a:prstGeom prst="roundRect">
            <a:avLst>
              <a:gd name="adj" fmla="val 11494"/>
            </a:avLst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48B23-CFDF-44D0-8D43-F09CA1B84570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D2CF1-2F88-458F-B5AA-88A297691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E9CCEF-081C-4361-98BA-47F8BBBFC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6C957-98B5-4F34-B7AD-004D7B386DE9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8437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20CBAAA-6113-4C11-9363-A7D7CEFCE5C4}"/>
              </a:ext>
            </a:extLst>
          </p:cNvPr>
          <p:cNvSpPr/>
          <p:nvPr userDrawn="1"/>
        </p:nvSpPr>
        <p:spPr>
          <a:xfrm>
            <a:off x="0" y="0"/>
            <a:ext cx="31483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6350" y="787078"/>
            <a:ext cx="5128020" cy="5283844"/>
          </a:xfrm>
          <a:prstGeom prst="roundRect">
            <a:avLst>
              <a:gd name="adj" fmla="val 7413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083110-B59B-4C07-9640-717478DA8081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9768D-8C30-4A3A-9A8E-34CCE1925B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E34F80-8C51-4BE8-8204-B52C6D39F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753" y="787078"/>
            <a:ext cx="5648447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850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9865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20CBAAA-6113-4C11-9363-A7D7CEFCE5C4}"/>
              </a:ext>
            </a:extLst>
          </p:cNvPr>
          <p:cNvSpPr/>
          <p:nvPr userDrawn="1"/>
        </p:nvSpPr>
        <p:spPr>
          <a:xfrm>
            <a:off x="0" y="0"/>
            <a:ext cx="26942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B82A90-1ADF-4FAE-809C-3F0021509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94215" y="0"/>
            <a:ext cx="3837214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F3BE00-72D7-4492-ACFE-5FA00191439D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3F828-F185-4524-BADD-B5F3B4FBCE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9202F9-AAE1-426C-98FF-DDF62A48D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8480" y="787078"/>
            <a:ext cx="499872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87561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8491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088063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C563DC-1FD4-4A15-A196-1611BF7C68E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AE668-1359-4B83-B28C-6EE2C49CFE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D1AFD7-6FB0-4409-8B70-AE106C40F58A}"/>
              </a:ext>
            </a:extLst>
          </p:cNvPr>
          <p:cNvSpPr/>
          <p:nvPr userDrawn="1"/>
        </p:nvSpPr>
        <p:spPr>
          <a:xfrm>
            <a:off x="6096001" y="1428984"/>
            <a:ext cx="71120" cy="121879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95F432-B7BA-4601-BD99-134F9C622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6787" y="1428984"/>
            <a:ext cx="5540414" cy="1218795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5051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70093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0"/>
            <a:ext cx="6088063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98C213-0DAB-4AE4-BA6E-53CD1D9DA69D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700AE9-8A09-414A-81E0-5EEE82EF5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1428984"/>
            <a:ext cx="5540414" cy="1218795"/>
          </a:xfrm>
        </p:spPr>
        <p:txBody>
          <a:bodyPr vert="horz" wrap="square" lIns="0" tIns="0" rIns="0" bIns="0" anchor="t">
            <a:spAutoFit/>
          </a:bodyPr>
          <a:lstStyle>
            <a:lvl1pPr algn="r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6966A1-3EC0-48D7-ACD2-C08069129F7B}"/>
              </a:ext>
            </a:extLst>
          </p:cNvPr>
          <p:cNvSpPr/>
          <p:nvPr userDrawn="1"/>
        </p:nvSpPr>
        <p:spPr>
          <a:xfrm>
            <a:off x="6052504" y="1428984"/>
            <a:ext cx="71120" cy="121879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0555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781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2222339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31DD03-DA4D-427D-81D5-612C0A11BC5B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5CE42F-CF9F-454C-BF84-C774EBD0F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386829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6813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171E6EB-AF1C-4BF1-9280-718377CE93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77638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171E6EB-AF1C-4BF1-9280-718377CE93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32">
            <a:extLst>
              <a:ext uri="{FF2B5EF4-FFF2-40B4-BE49-F238E27FC236}">
                <a16:creationId xmlns:a16="http://schemas.microsoft.com/office/drawing/2014/main" id="{A44E3F0C-A893-435D-97E0-7B8E4C9E1FE2}"/>
              </a:ext>
            </a:extLst>
          </p:cNvPr>
          <p:cNvSpPr>
            <a:spLocks/>
          </p:cNvSpPr>
          <p:nvPr userDrawn="1"/>
        </p:nvSpPr>
        <p:spPr bwMode="auto">
          <a:xfrm>
            <a:off x="4736898" y="0"/>
            <a:ext cx="7455102" cy="5289630"/>
          </a:xfrm>
          <a:custGeom>
            <a:avLst/>
            <a:gdLst>
              <a:gd name="T0" fmla="*/ 297 w 1043"/>
              <a:gd name="T1" fmla="*/ 114 h 507"/>
              <a:gd name="T2" fmla="*/ 763 w 1043"/>
              <a:gd name="T3" fmla="*/ 384 h 507"/>
              <a:gd name="T4" fmla="*/ 1043 w 1043"/>
              <a:gd name="T5" fmla="*/ 0 h 507"/>
              <a:gd name="T6" fmla="*/ 0 w 1043"/>
              <a:gd name="T7" fmla="*/ 0 h 507"/>
              <a:gd name="T8" fmla="*/ 297 w 1043"/>
              <a:gd name="T9" fmla="*/ 11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" h="507">
                <a:moveTo>
                  <a:pt x="297" y="114"/>
                </a:moveTo>
                <a:cubicBezTo>
                  <a:pt x="519" y="72"/>
                  <a:pt x="416" y="507"/>
                  <a:pt x="763" y="384"/>
                </a:cubicBezTo>
                <a:cubicBezTo>
                  <a:pt x="971" y="311"/>
                  <a:pt x="1030" y="132"/>
                  <a:pt x="1043" y="0"/>
                </a:cubicBezTo>
                <a:cubicBezTo>
                  <a:pt x="0" y="0"/>
                  <a:pt x="0" y="0"/>
                  <a:pt x="0" y="0"/>
                </a:cubicBezTo>
                <a:cubicBezTo>
                  <a:pt x="43" y="85"/>
                  <a:pt x="187" y="134"/>
                  <a:pt x="297" y="1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28D1BFB-6FBE-4059-A673-F72266E257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6085" y="931717"/>
            <a:ext cx="2348190" cy="5289630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D15E040-F949-4231-8D54-CAE288698A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6807" y="2026227"/>
            <a:ext cx="2348190" cy="5289630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C4B376-170A-45BF-B335-7800EEEE4B1E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2CB073-1526-486A-8F95-24A60BD83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72" y="931717"/>
            <a:ext cx="4432097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290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7DB8020C-6C50-42D0-915C-1508D341DF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2919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7DB8020C-6C50-42D0-915C-1508D341DF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ACF8133F-34CC-4A45-8147-61C1F4AD0B55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2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596BDA2-3C73-4824-A6BB-C4C3181D01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1500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596BDA2-3C73-4824-A6BB-C4C3181D01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4381F50-0629-44C9-9656-5A2C821E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6F0E8-621F-4A98-81C9-001FAD7A5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8260B-27FC-441F-A935-28FB3C46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F5DF-7D14-43CB-9667-84CE429FEE2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FA573-B146-4769-B6F9-AD985F2D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B5311-A971-4921-A981-128031E6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747C-DA70-451F-8004-9291E62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C92025E-0274-49EB-BDD2-07D796573A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7777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C92025E-0274-49EB-BDD2-07D796573A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A1F4D-A529-400A-B26A-E8CEA1E5B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A25BF-FF6B-4793-AC31-CB97BB3AE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E0F6-F9BC-4481-B318-F5FC55D3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F5DF-7D14-43CB-9667-84CE429FEE2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417E-28F9-4AE5-9AA2-43BF637D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A290-37D9-4EF0-BDED-B4245085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747C-DA70-451F-8004-9291E62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7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B4EA199-BC0D-41CE-B24B-49A92CE280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08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B4EA199-BC0D-41CE-B24B-49A92CE28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247902-D5DB-4482-B816-10AAA0E90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2352" y="2334757"/>
            <a:ext cx="6004048" cy="1754326"/>
          </a:xfrm>
        </p:spPr>
        <p:txBody>
          <a:bodyPr vert="horz" wrap="square" anchor="b">
            <a:spAutoFit/>
          </a:bodyPr>
          <a:lstStyle>
            <a:lvl1pPr algn="l">
              <a:defRPr sz="6000">
                <a:solidFill>
                  <a:srgbClr val="0090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D8F35-DDEC-460C-9FB0-6EEDDC744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2352" y="4181158"/>
            <a:ext cx="6004048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26B06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4EA2C-BE92-463C-8262-6CE9BEDF4E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0" y="171194"/>
            <a:ext cx="2705112" cy="1132844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5D0F971-7EEE-4DFC-8021-14BC509E04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4752" y="1408176"/>
            <a:ext cx="4041647" cy="4041647"/>
          </a:xfrm>
          <a:custGeom>
            <a:avLst/>
            <a:gdLst>
              <a:gd name="connsiteX0" fmla="*/ 2020824 w 4041647"/>
              <a:gd name="connsiteY0" fmla="*/ 0 h 4041647"/>
              <a:gd name="connsiteX1" fmla="*/ 4041647 w 4041647"/>
              <a:gd name="connsiteY1" fmla="*/ 2020824 h 4041647"/>
              <a:gd name="connsiteX2" fmla="*/ 2020824 w 4041647"/>
              <a:gd name="connsiteY2" fmla="*/ 4041647 h 4041647"/>
              <a:gd name="connsiteX3" fmla="*/ 0 w 4041647"/>
              <a:gd name="connsiteY3" fmla="*/ 2020824 h 4041647"/>
              <a:gd name="connsiteX4" fmla="*/ 2020824 w 4041647"/>
              <a:gd name="connsiteY4" fmla="*/ 0 h 404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1647" h="4041647">
                <a:moveTo>
                  <a:pt x="2020824" y="0"/>
                </a:moveTo>
                <a:cubicBezTo>
                  <a:pt x="3136894" y="0"/>
                  <a:pt x="4041647" y="904753"/>
                  <a:pt x="4041647" y="2020824"/>
                </a:cubicBezTo>
                <a:cubicBezTo>
                  <a:pt x="4041647" y="3136894"/>
                  <a:pt x="3136894" y="4041647"/>
                  <a:pt x="2020824" y="4041647"/>
                </a:cubicBezTo>
                <a:cubicBezTo>
                  <a:pt x="904753" y="4041647"/>
                  <a:pt x="0" y="3136894"/>
                  <a:pt x="0" y="2020824"/>
                </a:cubicBezTo>
                <a:cubicBezTo>
                  <a:pt x="0" y="904753"/>
                  <a:pt x="904753" y="0"/>
                  <a:pt x="20208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74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9345C-ECC3-4BAC-852D-E3E05CC4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DCE9D-FFCF-4A53-ACD3-A9B3EEB26DA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F3FFC-627C-45B2-BAAF-AA19BD3D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F2052-468E-4EE4-B90F-12B7720A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5C1-780C-4410-BC27-020CA231D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08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4 2803 AS Powerpoint template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1524000" y="4289615"/>
            <a:ext cx="9144000" cy="737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48553"/>
            <a:ext cx="10363200" cy="10793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i="0" baseline="0">
                <a:solidFill>
                  <a:srgbClr val="59777D"/>
                </a:solidFill>
              </a:defRPr>
            </a:lvl1pPr>
          </a:lstStyle>
          <a:p>
            <a:pPr algn="ctr"/>
            <a:r>
              <a:rPr lang="en-GB" sz="4100" dirty="0">
                <a:solidFill>
                  <a:srgbClr val="64858B"/>
                </a:solidFill>
                <a:latin typeface="+mj-lt"/>
                <a:cs typeface="Calibri"/>
              </a:rPr>
              <a:t>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3473"/>
            <a:ext cx="8534400" cy="805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977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GB" sz="2800" dirty="0">
                <a:solidFill>
                  <a:srgbClr val="64858B"/>
                </a:solidFill>
                <a:latin typeface="+mn-lt"/>
                <a:cs typeface="Calibri"/>
              </a:rPr>
              <a:t>Secondary Title</a:t>
            </a:r>
          </a:p>
        </p:txBody>
      </p:sp>
      <p:pic>
        <p:nvPicPr>
          <p:cNvPr id="4" name="Picture 3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6757" r="230" b="2143"/>
          <a:stretch/>
        </p:blipFill>
        <p:spPr>
          <a:xfrm>
            <a:off x="0" y="4947424"/>
            <a:ext cx="12191361" cy="1929237"/>
          </a:xfrm>
          <a:prstGeom prst="rect">
            <a:avLst/>
          </a:prstGeom>
        </p:spPr>
      </p:pic>
      <p:pic>
        <p:nvPicPr>
          <p:cNvPr id="5" name="Picture 4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11100" r="34831" b="66995"/>
          <a:stretch/>
        </p:blipFill>
        <p:spPr>
          <a:xfrm>
            <a:off x="4400978" y="326572"/>
            <a:ext cx="3390045" cy="18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25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-1"/>
            <a:ext cx="12192000" cy="1129005"/>
            <a:chOff x="0" y="-1"/>
            <a:chExt cx="12192000" cy="1129005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10045960" cy="1129004"/>
            </a:xfrm>
            <a:prstGeom prst="rect">
              <a:avLst/>
            </a:prstGeom>
            <a:solidFill>
              <a:srgbClr val="D1DA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 descr="v4 2803 AS Powerpoint template3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31" b="83537"/>
            <a:stretch/>
          </p:blipFill>
          <p:spPr>
            <a:xfrm>
              <a:off x="10045959" y="-1"/>
              <a:ext cx="2146041" cy="1129005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3698" y="134679"/>
            <a:ext cx="9486122" cy="855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697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777D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 descr="v4 2803 AS Powerpoint template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3142863" y="6381881"/>
            <a:ext cx="5906275" cy="4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8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4 2803 AS Powerpoint template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3142863" y="6381881"/>
            <a:ext cx="5906275" cy="476119"/>
          </a:xfrm>
          <a:prstGeom prst="rect">
            <a:avLst/>
          </a:prstGeom>
        </p:spPr>
      </p:pic>
      <p:pic>
        <p:nvPicPr>
          <p:cNvPr id="12" name="Picture 11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11100" r="34831" b="66995"/>
          <a:stretch/>
        </p:blipFill>
        <p:spPr>
          <a:xfrm>
            <a:off x="10412963" y="177284"/>
            <a:ext cx="1483567" cy="8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0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4 2803 AS Powerpoint template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1524000" y="4289615"/>
            <a:ext cx="9144000" cy="737120"/>
          </a:xfrm>
          <a:prstGeom prst="rect">
            <a:avLst/>
          </a:prstGeom>
        </p:spPr>
      </p:pic>
      <p:pic>
        <p:nvPicPr>
          <p:cNvPr id="4" name="Picture 3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6757" r="230" b="2143"/>
          <a:stretch/>
        </p:blipFill>
        <p:spPr>
          <a:xfrm>
            <a:off x="0" y="4947424"/>
            <a:ext cx="12191361" cy="1929237"/>
          </a:xfrm>
          <a:prstGeom prst="rect">
            <a:avLst/>
          </a:prstGeom>
        </p:spPr>
      </p:pic>
      <p:pic>
        <p:nvPicPr>
          <p:cNvPr id="5" name="Picture 4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11100" r="34831" b="66995"/>
          <a:stretch/>
        </p:blipFill>
        <p:spPr>
          <a:xfrm>
            <a:off x="4400978" y="326572"/>
            <a:ext cx="3390045" cy="1869169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19401" y="2695571"/>
            <a:ext cx="4353198" cy="1263576"/>
            <a:chOff x="2644496" y="2695571"/>
            <a:chExt cx="4353198" cy="1263576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657196" y="2758222"/>
              <a:ext cx="292100" cy="2921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644496" y="3217764"/>
              <a:ext cx="317500" cy="254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657196" y="3639467"/>
              <a:ext cx="304800" cy="304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 userDrawn="1"/>
          </p:nvSpPr>
          <p:spPr>
            <a:xfrm>
              <a:off x="3090638" y="2695571"/>
              <a:ext cx="3907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59777D"/>
                  </a:solidFill>
                </a:rPr>
                <a:t>adaptationscotland@sniffer.org.uk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3090638" y="3133524"/>
              <a:ext cx="3907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59777D"/>
                  </a:solidFill>
                </a:rPr>
                <a:t>@adaptationscotland</a:t>
              </a: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3090638" y="3559037"/>
              <a:ext cx="3907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59777D"/>
                  </a:solidFill>
                </a:rPr>
                <a:t>www.adaptationscotland.org.uk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05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4EBA-7894-A545-93FE-6DE8CAA3C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A3CCD-5E18-AF47-A72B-704DA0754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7707-6209-3944-823F-AB641238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D90A-3D96-CD46-AE24-4BE716CC6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88588-DD9F-3C44-A273-0915BD0A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66CD51-9E7F-4C5E-AEFF-FBE1B533E02C}" type="datetime1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75CC-41C3-E44A-A1BD-9D1F3A30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F604B-98A5-F94B-88AB-456E93DC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C11039-C51A-704F-AC06-21F40AD0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11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3C8-92A8-0B48-9A37-04E37492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023DA-4309-CB44-B43F-09751945A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308" y="131846"/>
            <a:ext cx="1671205" cy="6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3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3076-2084-CC46-BA35-1A07203B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67F8-455E-0145-8252-75EE57B9D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20191-B050-9D4F-9DF1-ACA68534F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77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A7F2-4685-4341-8E39-2FC73602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D709F-7F23-B542-86FD-9E02A9155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6A2FB-55D0-494F-B305-C59A68647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65BCF-0975-5746-83B7-76A5C37BA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C047B-7826-124C-B08A-DD340F52F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B4EA199-BC0D-41CE-B24B-49A92CE280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4773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B4EA199-BC0D-41CE-B24B-49A92CE28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247902-D5DB-4482-B816-10AAA0E90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8112" y="3513317"/>
            <a:ext cx="6004048" cy="1754326"/>
          </a:xfrm>
        </p:spPr>
        <p:txBody>
          <a:bodyPr vert="horz" wrap="square"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D8F35-DDEC-460C-9FB0-6EEDDC744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8112" y="5359718"/>
            <a:ext cx="6004048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4EA2C-BE92-463C-8262-6CE9BEDF4E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820" y="841754"/>
            <a:ext cx="2705112" cy="11328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AB72B5-BAD3-4B3F-A678-BECF151A58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0" cy="6705600"/>
          </a:xfrm>
          <a:custGeom>
            <a:avLst/>
            <a:gdLst>
              <a:gd name="connsiteX0" fmla="*/ 0 w 12192000"/>
              <a:gd name="connsiteY0" fmla="*/ 0 h 6705600"/>
              <a:gd name="connsiteX1" fmla="*/ 12192000 w 12192000"/>
              <a:gd name="connsiteY1" fmla="*/ 0 h 6705600"/>
              <a:gd name="connsiteX2" fmla="*/ 12192000 w 12192000"/>
              <a:gd name="connsiteY2" fmla="*/ 1409788 h 6705600"/>
              <a:gd name="connsiteX3" fmla="*/ 12101679 w 12192000"/>
              <a:gd name="connsiteY3" fmla="*/ 1493419 h 6705600"/>
              <a:gd name="connsiteX4" fmla="*/ 10944499 w 12192000"/>
              <a:gd name="connsiteY4" fmla="*/ 2829593 h 6705600"/>
              <a:gd name="connsiteX5" fmla="*/ 8968146 w 12192000"/>
              <a:gd name="connsiteY5" fmla="*/ 2975613 h 6705600"/>
              <a:gd name="connsiteX6" fmla="*/ 7261292 w 12192000"/>
              <a:gd name="connsiteY6" fmla="*/ 1671870 h 6705600"/>
              <a:gd name="connsiteX7" fmla="*/ 6901955 w 12192000"/>
              <a:gd name="connsiteY7" fmla="*/ 1463270 h 6705600"/>
              <a:gd name="connsiteX8" fmla="*/ 6246164 w 12192000"/>
              <a:gd name="connsiteY8" fmla="*/ 2297666 h 6705600"/>
              <a:gd name="connsiteX9" fmla="*/ 5105269 w 12192000"/>
              <a:gd name="connsiteY9" fmla="*/ 2182937 h 6705600"/>
              <a:gd name="connsiteX10" fmla="*/ 3631986 w 12192000"/>
              <a:gd name="connsiteY10" fmla="*/ 2714864 h 6705600"/>
              <a:gd name="connsiteX11" fmla="*/ 2850426 w 12192000"/>
              <a:gd name="connsiteY11" fmla="*/ 4321075 h 6705600"/>
              <a:gd name="connsiteX12" fmla="*/ 2571940 w 12192000"/>
              <a:gd name="connsiteY12" fmla="*/ 5145041 h 6705600"/>
              <a:gd name="connsiteX13" fmla="*/ 1161541 w 12192000"/>
              <a:gd name="connsiteY13" fmla="*/ 5927288 h 6705600"/>
              <a:gd name="connsiteX14" fmla="*/ 36804 w 12192000"/>
              <a:gd name="connsiteY14" fmla="*/ 6637376 h 6705600"/>
              <a:gd name="connsiteX15" fmla="*/ 0 w 12192000"/>
              <a:gd name="connsiteY15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705600">
                <a:moveTo>
                  <a:pt x="0" y="0"/>
                </a:moveTo>
                <a:lnTo>
                  <a:pt x="12192000" y="0"/>
                </a:lnTo>
                <a:lnTo>
                  <a:pt x="12192000" y="1409788"/>
                </a:lnTo>
                <a:lnTo>
                  <a:pt x="12101679" y="1493419"/>
                </a:lnTo>
                <a:cubicBezTo>
                  <a:pt x="11695740" y="1894809"/>
                  <a:pt x="11395917" y="2485405"/>
                  <a:pt x="10944499" y="2829593"/>
                </a:cubicBezTo>
                <a:cubicBezTo>
                  <a:pt x="10369560" y="3257221"/>
                  <a:pt x="9614951" y="3246792"/>
                  <a:pt x="8968146" y="2975613"/>
                </a:cubicBezTo>
                <a:cubicBezTo>
                  <a:pt x="8330322" y="2694004"/>
                  <a:pt x="7782330" y="2193366"/>
                  <a:pt x="7261292" y="1671870"/>
                </a:cubicBezTo>
                <a:cubicBezTo>
                  <a:pt x="7162474" y="1567569"/>
                  <a:pt x="7045691" y="1463270"/>
                  <a:pt x="6901955" y="1463270"/>
                </a:cubicBezTo>
                <a:cubicBezTo>
                  <a:pt x="6569567" y="1463270"/>
                  <a:pt x="6515668" y="2057777"/>
                  <a:pt x="6246164" y="2297666"/>
                </a:cubicBezTo>
                <a:cubicBezTo>
                  <a:pt x="5931745" y="2579275"/>
                  <a:pt x="5491555" y="2287235"/>
                  <a:pt x="5105269" y="2182937"/>
                </a:cubicBezTo>
                <a:cubicBezTo>
                  <a:pt x="4584230" y="2036917"/>
                  <a:pt x="4018272" y="2287235"/>
                  <a:pt x="3631986" y="2714864"/>
                </a:cubicBezTo>
                <a:cubicBezTo>
                  <a:pt x="3245698" y="3142491"/>
                  <a:pt x="3003145" y="3726568"/>
                  <a:pt x="2850426" y="4321075"/>
                </a:cubicBezTo>
                <a:cubicBezTo>
                  <a:pt x="2778558" y="4602684"/>
                  <a:pt x="2724659" y="4894723"/>
                  <a:pt x="2571940" y="5145041"/>
                </a:cubicBezTo>
                <a:cubicBezTo>
                  <a:pt x="2266503" y="5656109"/>
                  <a:pt x="1682580" y="5781268"/>
                  <a:pt x="1161541" y="5927288"/>
                </a:cubicBezTo>
                <a:cubicBezTo>
                  <a:pt x="738196" y="6045929"/>
                  <a:pt x="273338" y="6247194"/>
                  <a:pt x="36804" y="6637376"/>
                </a:cubicBezTo>
                <a:lnTo>
                  <a:pt x="0" y="6705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391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5AF3-66EF-EE42-A711-983750B9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21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63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7DEC-8E55-2B40-BB77-574A9770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DAD46-A271-864C-A065-D244928A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80EA2-5DA3-354E-926E-D141FD72F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833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65AF-629B-1541-A05B-BF0349A7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C6304-0713-D344-9FF8-76AE0FA31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BD31-97E6-6F4B-97C9-807FC4205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180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4EBD-88D4-BC44-ADDE-85D66FE4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3F805-AB54-5247-9008-02559682B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25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07A27-9F8A-9E43-B11F-662E84CBB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98257-2ACA-3643-8F7C-0EEFC2566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5A0DE52-639B-4938-8370-27B113A9EF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4721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5A0DE52-639B-4938-8370-27B113A9EF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FCDAE62-A8AF-4A45-82F1-F4532F554133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D77E70-223B-4902-9CB8-0AF37D67A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04B001-EB6C-4ECD-8D01-2777B2758392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62AA4E-A07A-4A96-B1AC-E5BC59CB47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5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E2C88BA-4736-4828-9808-FCA54593AF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2465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E2C88BA-4736-4828-9808-FCA54593A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57AF70B-7F88-467B-8A33-C11AEF036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49" y="2544219"/>
            <a:ext cx="540640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2FFF02CC-7FB0-4D25-AEDD-838670710D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6943" y="2544219"/>
            <a:ext cx="540640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08BF6D-DF0C-4195-A085-2F5E63A614A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099F2B-DB2D-4AB9-A1FD-A1EDE1B1006C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55015C-5BC8-4639-B74C-295653A182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47CAC2A-99C0-4805-BFE0-5D4ADFBEC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2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E2C88BA-4736-4828-9808-FCA54593AF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0951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E2C88BA-4736-4828-9808-FCA54593A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80E3DDE-6E2C-43F5-959E-632D4AA20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49" y="2544219"/>
            <a:ext cx="351219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08BF6D-DF0C-4195-A085-2F5E63A614A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099F2B-DB2D-4AB9-A1FD-A1EDE1B1006C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55015C-5BC8-4639-B74C-295653A182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0B8A70C-49D1-4D01-9A1A-6D0791A4B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472DDF0A-16E0-45ED-9157-2C4535DE1D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9902" y="2544219"/>
            <a:ext cx="351219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7CF2B593-AAE1-4D9D-AB91-B5D3EC8DE7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51153" y="2544219"/>
            <a:ext cx="351219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67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B1A7CBB6-F2AF-456B-8F38-7F59C46914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6159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B1A7CBB6-F2AF-456B-8F38-7F59C46914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56C9989-A508-464A-B9B7-F9E46449A2A1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9470155" y="6164026"/>
            <a:ext cx="2721845" cy="693974"/>
          </a:xfrm>
          <a:custGeom>
            <a:avLst/>
            <a:gdLst>
              <a:gd name="connsiteX0" fmla="*/ 699655 w 2721845"/>
              <a:gd name="connsiteY0" fmla="*/ 693886 h 693974"/>
              <a:gd name="connsiteX1" fmla="*/ 0 w 2721845"/>
              <a:gd name="connsiteY1" fmla="*/ 539760 h 693974"/>
              <a:gd name="connsiteX2" fmla="*/ 0 w 2721845"/>
              <a:gd name="connsiteY2" fmla="*/ 138330 h 693974"/>
              <a:gd name="connsiteX3" fmla="*/ 0 w 2721845"/>
              <a:gd name="connsiteY3" fmla="*/ 0 h 693974"/>
              <a:gd name="connsiteX4" fmla="*/ 2721845 w 2721845"/>
              <a:gd name="connsiteY4" fmla="*/ 0 h 693974"/>
              <a:gd name="connsiteX5" fmla="*/ 2713212 w 2721845"/>
              <a:gd name="connsiteY5" fmla="*/ 2584 h 693974"/>
              <a:gd name="connsiteX6" fmla="*/ 2180075 w 2721845"/>
              <a:gd name="connsiteY6" fmla="*/ 235519 h 693974"/>
              <a:gd name="connsiteX7" fmla="*/ 699655 w 2721845"/>
              <a:gd name="connsiteY7" fmla="*/ 693886 h 69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1845" h="693974">
                <a:moveTo>
                  <a:pt x="699655" y="693886"/>
                </a:moveTo>
                <a:cubicBezTo>
                  <a:pt x="470356" y="691616"/>
                  <a:pt x="237654" y="645399"/>
                  <a:pt x="0" y="539760"/>
                </a:cubicBezTo>
                <a:cubicBezTo>
                  <a:pt x="0" y="404541"/>
                  <a:pt x="0" y="269323"/>
                  <a:pt x="0" y="138330"/>
                </a:cubicBezTo>
                <a:lnTo>
                  <a:pt x="0" y="0"/>
                </a:lnTo>
                <a:lnTo>
                  <a:pt x="2721845" y="0"/>
                </a:lnTo>
                <a:lnTo>
                  <a:pt x="2713212" y="2584"/>
                </a:lnTo>
                <a:cubicBezTo>
                  <a:pt x="2534971" y="64383"/>
                  <a:pt x="2357523" y="142556"/>
                  <a:pt x="2180075" y="235519"/>
                </a:cubicBezTo>
                <a:cubicBezTo>
                  <a:pt x="1692094" y="491166"/>
                  <a:pt x="1204112" y="698879"/>
                  <a:pt x="699655" y="6938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2653E5-438F-4366-B7AE-10AF704DA0BB}"/>
              </a:ext>
            </a:extLst>
          </p:cNvPr>
          <p:cNvSpPr>
            <a:spLocks/>
          </p:cNvSpPr>
          <p:nvPr userDrawn="1"/>
        </p:nvSpPr>
        <p:spPr bwMode="auto">
          <a:xfrm>
            <a:off x="3048" y="0"/>
            <a:ext cx="12188952" cy="2604655"/>
          </a:xfrm>
          <a:custGeom>
            <a:avLst/>
            <a:gdLst>
              <a:gd name="connsiteX0" fmla="*/ 0 w 12188952"/>
              <a:gd name="connsiteY0" fmla="*/ 0 h 2604655"/>
              <a:gd name="connsiteX1" fmla="*/ 12188952 w 12188952"/>
              <a:gd name="connsiteY1" fmla="*/ 0 h 2604655"/>
              <a:gd name="connsiteX2" fmla="*/ 12188952 w 12188952"/>
              <a:gd name="connsiteY2" fmla="*/ 236255 h 2604655"/>
              <a:gd name="connsiteX3" fmla="*/ 12188952 w 12188952"/>
              <a:gd name="connsiteY3" fmla="*/ 278500 h 2604655"/>
              <a:gd name="connsiteX4" fmla="*/ 11818038 w 12188952"/>
              <a:gd name="connsiteY4" fmla="*/ 231695 h 2604655"/>
              <a:gd name="connsiteX5" fmla="*/ 10693553 w 12188952"/>
              <a:gd name="connsiteY5" fmla="*/ 176063 h 2604655"/>
              <a:gd name="connsiteX6" fmla="*/ 6388060 w 12188952"/>
              <a:gd name="connsiteY6" fmla="*/ 1172542 h 2604655"/>
              <a:gd name="connsiteX7" fmla="*/ 6369388 w 12188952"/>
              <a:gd name="connsiteY7" fmla="*/ 1184797 h 2604655"/>
              <a:gd name="connsiteX8" fmla="*/ 6094476 w 12188952"/>
              <a:gd name="connsiteY8" fmla="*/ 1323027 h 2604655"/>
              <a:gd name="connsiteX9" fmla="*/ 0 w 12188952"/>
              <a:gd name="connsiteY9" fmla="*/ 2173544 h 2604655"/>
              <a:gd name="connsiteX10" fmla="*/ 0 w 12188952"/>
              <a:gd name="connsiteY10" fmla="*/ 0 h 260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8952" h="2604655">
                <a:moveTo>
                  <a:pt x="0" y="0"/>
                </a:moveTo>
                <a:cubicBezTo>
                  <a:pt x="4110230" y="0"/>
                  <a:pt x="8078725" y="0"/>
                  <a:pt x="12188952" y="0"/>
                </a:cubicBezTo>
                <a:cubicBezTo>
                  <a:pt x="12188952" y="94502"/>
                  <a:pt x="12188952" y="165378"/>
                  <a:pt x="12188952" y="236255"/>
                </a:cubicBezTo>
                <a:lnTo>
                  <a:pt x="12188952" y="278500"/>
                </a:lnTo>
                <a:lnTo>
                  <a:pt x="11818038" y="231695"/>
                </a:lnTo>
                <a:cubicBezTo>
                  <a:pt x="11454819" y="195219"/>
                  <a:pt x="11078744" y="176063"/>
                  <a:pt x="10693553" y="176063"/>
                </a:cubicBezTo>
                <a:cubicBezTo>
                  <a:pt x="8960192" y="176063"/>
                  <a:pt x="7411441" y="563967"/>
                  <a:pt x="6388060" y="1172542"/>
                </a:cubicBezTo>
                <a:lnTo>
                  <a:pt x="6369388" y="1184797"/>
                </a:lnTo>
                <a:lnTo>
                  <a:pt x="6094476" y="1323027"/>
                </a:lnTo>
                <a:cubicBezTo>
                  <a:pt x="4110230" y="2362548"/>
                  <a:pt x="2125981" y="3118563"/>
                  <a:pt x="0" y="2173544"/>
                </a:cubicBezTo>
                <a:cubicBezTo>
                  <a:pt x="0" y="1417529"/>
                  <a:pt x="0" y="66151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5C186062-0596-4E5C-8ED1-1E1B88580A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351" y="778885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7DC5672A-A198-4EB1-928E-2AB555C6FA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1551" y="778885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D3C7E9A6-16B6-408A-92D2-5BCC75E68B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352" y="3516699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76350379-D1C3-4926-BA14-CC437EBBFB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1553" y="3516699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D62E48-F0C9-4E6A-B7F9-31AF16B8498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AAFF0-1C9A-481B-B0A2-1409DC092AF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D280D70-539F-4889-B938-68875CE9E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691" y="1012774"/>
            <a:ext cx="490251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0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ED874E1-9338-4126-92A2-94358BDB7E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2718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ED874E1-9338-4126-92A2-94358BDB7E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32">
            <a:extLst>
              <a:ext uri="{FF2B5EF4-FFF2-40B4-BE49-F238E27FC236}">
                <a16:creationId xmlns:a16="http://schemas.microsoft.com/office/drawing/2014/main" id="{8A75459C-D158-4007-9057-04FD837E9BB1}"/>
              </a:ext>
            </a:extLst>
          </p:cNvPr>
          <p:cNvSpPr>
            <a:spLocks/>
          </p:cNvSpPr>
          <p:nvPr userDrawn="1"/>
        </p:nvSpPr>
        <p:spPr bwMode="auto">
          <a:xfrm flipV="1">
            <a:off x="4736898" y="1568370"/>
            <a:ext cx="7455102" cy="5289630"/>
          </a:xfrm>
          <a:custGeom>
            <a:avLst/>
            <a:gdLst>
              <a:gd name="T0" fmla="*/ 297 w 1043"/>
              <a:gd name="T1" fmla="*/ 114 h 507"/>
              <a:gd name="T2" fmla="*/ 763 w 1043"/>
              <a:gd name="T3" fmla="*/ 384 h 507"/>
              <a:gd name="T4" fmla="*/ 1043 w 1043"/>
              <a:gd name="T5" fmla="*/ 0 h 507"/>
              <a:gd name="T6" fmla="*/ 0 w 1043"/>
              <a:gd name="T7" fmla="*/ 0 h 507"/>
              <a:gd name="T8" fmla="*/ 297 w 1043"/>
              <a:gd name="T9" fmla="*/ 11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" h="507">
                <a:moveTo>
                  <a:pt x="297" y="114"/>
                </a:moveTo>
                <a:cubicBezTo>
                  <a:pt x="519" y="72"/>
                  <a:pt x="416" y="507"/>
                  <a:pt x="763" y="384"/>
                </a:cubicBezTo>
                <a:cubicBezTo>
                  <a:pt x="971" y="311"/>
                  <a:pt x="1030" y="132"/>
                  <a:pt x="1043" y="0"/>
                </a:cubicBezTo>
                <a:cubicBezTo>
                  <a:pt x="0" y="0"/>
                  <a:pt x="0" y="0"/>
                  <a:pt x="0" y="0"/>
                </a:cubicBezTo>
                <a:cubicBezTo>
                  <a:pt x="43" y="85"/>
                  <a:pt x="187" y="134"/>
                  <a:pt x="297" y="1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8B67AD8-24E8-44EF-A62B-B879F6DCA8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09943" y="1964022"/>
            <a:ext cx="4528457" cy="2624194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0C635A6-A115-4E57-B219-EEA5BB1418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41929" y="3255792"/>
            <a:ext cx="1768927" cy="2385213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endParaRPr lang="id-ID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00CCC6-8A4A-4D56-905B-706C4A4DEF55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A3A97C-7C40-4911-AB33-F26A49FE0728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FDD2CF-05E6-4D1E-A49B-8B9D202182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20E8AFB-9245-4970-9F4C-71BC4EC6B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7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46575DD-ECDD-431F-9ECE-AE53D5C3C3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5199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46575DD-ECDD-431F-9ECE-AE53D5C3C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29B707AA-4F03-4BF2-AC23-49E3B1C9C672}"/>
              </a:ext>
            </a:extLst>
          </p:cNvPr>
          <p:cNvSpPr/>
          <p:nvPr userDrawn="1"/>
        </p:nvSpPr>
        <p:spPr>
          <a:xfrm rot="16200000">
            <a:off x="4194464" y="-1139538"/>
            <a:ext cx="3803073" cy="12191999"/>
          </a:xfrm>
          <a:prstGeom prst="homePlate">
            <a:avLst>
              <a:gd name="adj" fmla="val 292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235E36F-7CEA-4FFA-A0FC-DE782DACF1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4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CB2FDBC2-09BF-4743-8D52-283BFB4587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6063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486C1E75-CA2C-46E4-91C2-3EFF4154DA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051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7F9C716-ECA9-43FA-9BE2-0CE7444344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88041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A77330-A661-484F-9AE1-168D80055CA3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EC98EE-CE30-4963-99E3-758AE26D9D8A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B27D1A-0EFB-4B53-9BE6-98CA060B0B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9BF4386-DDA5-4761-BE8B-2F857834D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53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9.jpe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7" Type="http://schemas.openxmlformats.org/officeDocument/2006/relationships/hyperlink" Target="https://logos-download.com/wp-content/uploads/2016/12/University_of_Bristol_logo.png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0.tiff"/><Relationship Id="rId22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7A68117-BB46-4828-85C2-51AF65AB36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4267483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8" imgW="425" imgH="426" progId="TCLayout.ActiveDocument.1">
                  <p:embed/>
                </p:oleObj>
              </mc:Choice>
              <mc:Fallback>
                <p:oleObj name="think-cell Slide" r:id="rId28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7A68117-BB46-4828-85C2-51AF65AB36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83C56-FD03-4BAF-915C-1CF0F3EE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09539-E87F-4A39-B5C3-E1C74AB45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9DF55-26E4-4FBE-8671-75740EA2D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4F5DF-7D14-43CB-9667-84CE429FEE2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5BD11-06E1-4A4C-855F-3A1142278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22900-BF93-43DA-97B9-FF17E483F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747C-DA70-451F-8004-9291E62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0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1A0BD-786E-7540-B0FE-58E26C0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5C93C-C861-874A-89FE-A7A753041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308" y="131846"/>
            <a:ext cx="1671205" cy="652998"/>
          </a:xfrm>
          <a:prstGeom prst="rect">
            <a:avLst/>
          </a:prstGeom>
        </p:spPr>
      </p:pic>
      <p:pic>
        <p:nvPicPr>
          <p:cNvPr id="12" name="Picture 11" descr="C:\Users\knf17dtu\AppData\Local\Packages\Microsoft.MicrosoftEdge_8wekyb3d8bbwe\TempState\Downloads\UEA_NEW_BRAND_Green (5).t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" y="6330496"/>
            <a:ext cx="843957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knf17dtu\AppData\Local\Microsoft\Windows\INetCache\Content.MSO\5DF7ECC0.tmp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22" y="6340031"/>
            <a:ext cx="1590913" cy="50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knf17dtu\AppData\Local\Microsoft\Windows\INetCache\Content.MSO\DACFD3FA.tmp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25545" r="17724" b="20379"/>
          <a:stretch/>
        </p:blipFill>
        <p:spPr bwMode="auto">
          <a:xfrm>
            <a:off x="7280911" y="6304775"/>
            <a:ext cx="1079198" cy="51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University of Bristol logo">
            <a:hlinkClick r:id="rId17"/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2" y="6336706"/>
            <a:ext cx="1414644" cy="42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55" y="6326375"/>
            <a:ext cx="1357909" cy="4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7C481D-7397-E8BB-4F7B-37A9140CCF1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670112" y="6343216"/>
            <a:ext cx="1619196" cy="413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12B2B-D397-43D0-5C91-828B09FDC9C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162799" y="6325525"/>
            <a:ext cx="1806866" cy="485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8583E9-F417-1BA3-DD46-6BC13142C18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92159" y="131659"/>
            <a:ext cx="1796128" cy="4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png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3029F5-59FE-4C2A-B95A-22259519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37" y="1409734"/>
            <a:ext cx="5540414" cy="1994392"/>
          </a:xfrm>
        </p:spPr>
        <p:txBody>
          <a:bodyPr/>
          <a:lstStyle/>
          <a:p>
            <a:r>
              <a:rPr lang="en-GB" sz="4800" dirty="0">
                <a:solidFill>
                  <a:schemeClr val="accent2"/>
                </a:solidFill>
                <a:latin typeface="Abadi" panose="020B0604020104020204" pitchFamily="34" charset="0"/>
              </a:rPr>
              <a:t>Highland Climate Risk and Opportunity Assessment</a:t>
            </a:r>
          </a:p>
        </p:txBody>
      </p:sp>
      <p:pic>
        <p:nvPicPr>
          <p:cNvPr id="8" name="Picture Placeholder 7" descr="A picture containing outdoor, mountain, nature&#10;&#10;Description automatically generated">
            <a:extLst>
              <a:ext uri="{FF2B5EF4-FFF2-40B4-BE49-F238E27FC236}">
                <a16:creationId xmlns:a16="http://schemas.microsoft.com/office/drawing/2014/main" id="{ABC9694C-062F-4A3A-9D8D-5D0818E9E9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r="20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56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body of water with trees and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54C71C8-31CB-46A5-9905-40E0AEACCB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 b="8750"/>
          <a:stretch>
            <a:fillRect/>
          </a:stretch>
        </p:blipFill>
        <p:spPr>
          <a:xfrm>
            <a:off x="0" y="0"/>
            <a:ext cx="12192000" cy="6705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4259B2-C973-477A-993B-C12786A44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4075" y="3096534"/>
            <a:ext cx="6004048" cy="1006429"/>
          </a:xfrm>
        </p:spPr>
        <p:txBody>
          <a:bodyPr/>
          <a:lstStyle/>
          <a:p>
            <a:r>
              <a:rPr lang="en-GB" sz="6600">
                <a:latin typeface="Abadi" panose="020B06040201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3409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4BC4FD7-337C-4FED-9234-98708EB3EBF5}"/>
              </a:ext>
            </a:extLst>
          </p:cNvPr>
          <p:cNvSpPr/>
          <p:nvPr/>
        </p:nvSpPr>
        <p:spPr>
          <a:xfrm>
            <a:off x="669131" y="216521"/>
            <a:ext cx="1826419" cy="11562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Data provided by agencies and public bodies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DD92AC-0B5E-4597-A98D-ABC8F98E1F1C}"/>
              </a:ext>
            </a:extLst>
          </p:cNvPr>
          <p:cNvSpPr/>
          <p:nvPr/>
        </p:nvSpPr>
        <p:spPr>
          <a:xfrm>
            <a:off x="2405062" y="502436"/>
            <a:ext cx="1588395" cy="90726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Coastal Change Assessment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D87A42-0355-44E8-831E-904321AC10C7}"/>
              </a:ext>
            </a:extLst>
          </p:cNvPr>
          <p:cNvSpPr/>
          <p:nvPr/>
        </p:nvSpPr>
        <p:spPr>
          <a:xfrm>
            <a:off x="669132" y="1257301"/>
            <a:ext cx="1435893" cy="619125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OpenCLIM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405BCE-6174-45FB-92C5-8253689DFDD5}"/>
              </a:ext>
            </a:extLst>
          </p:cNvPr>
          <p:cNvSpPr/>
          <p:nvPr/>
        </p:nvSpPr>
        <p:spPr>
          <a:xfrm>
            <a:off x="1733550" y="1238250"/>
            <a:ext cx="1485900" cy="127635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UK Climate Change Risk Assessment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5C3769-47A6-4EBF-AF87-53F3D41BD428}"/>
              </a:ext>
            </a:extLst>
          </p:cNvPr>
          <p:cNvSpPr/>
          <p:nvPr/>
        </p:nvSpPr>
        <p:spPr>
          <a:xfrm>
            <a:off x="9167812" y="276865"/>
            <a:ext cx="1554957" cy="11811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Targeted Engagement with 3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Sector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2C8BE5-42A6-4CA7-9EC9-97F31F6C96B1}"/>
              </a:ext>
            </a:extLst>
          </p:cNvPr>
          <p:cNvSpPr/>
          <p:nvPr/>
        </p:nvSpPr>
        <p:spPr>
          <a:xfrm>
            <a:off x="7814071" y="439112"/>
            <a:ext cx="1554958" cy="1276353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Climate Interest Groups, - Climate Hub etc.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A6DFD9-9D40-45F3-82DE-65906DBC728A}"/>
              </a:ext>
            </a:extLst>
          </p:cNvPr>
          <p:cNvSpPr/>
          <p:nvPr/>
        </p:nvSpPr>
        <p:spPr>
          <a:xfrm>
            <a:off x="8315325" y="1535906"/>
            <a:ext cx="1704975" cy="140493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Engagement with land managers and businesses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9538D9-D934-46B0-9C23-D01394BDC60A}"/>
              </a:ext>
            </a:extLst>
          </p:cNvPr>
          <p:cNvSpPr/>
          <p:nvPr/>
        </p:nvSpPr>
        <p:spPr>
          <a:xfrm>
            <a:off x="9705975" y="1208488"/>
            <a:ext cx="2007970" cy="1579956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Feedback from partner led community involvement, e.g. CAT or RLUP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32DF0F-60E3-4FB5-A981-1773D45669B1}"/>
              </a:ext>
            </a:extLst>
          </p:cNvPr>
          <p:cNvSpPr/>
          <p:nvPr/>
        </p:nvSpPr>
        <p:spPr>
          <a:xfrm>
            <a:off x="3131342" y="1693072"/>
            <a:ext cx="1785937" cy="72390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1 – Gather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Formal data and evidence sources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CFFBAB-87A3-4CB3-B1D8-9976B526BA5F}"/>
              </a:ext>
            </a:extLst>
          </p:cNvPr>
          <p:cNvSpPr/>
          <p:nvPr/>
        </p:nvSpPr>
        <p:spPr>
          <a:xfrm>
            <a:off x="6800850" y="1710929"/>
            <a:ext cx="1647825" cy="723901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1 – Gather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Evidence &amp; stories of lived experience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796359-CAE0-4E41-8CF1-27064811A565}"/>
              </a:ext>
            </a:extLst>
          </p:cNvPr>
          <p:cNvSpPr/>
          <p:nvPr/>
        </p:nvSpPr>
        <p:spPr>
          <a:xfrm>
            <a:off x="5014913" y="2917034"/>
            <a:ext cx="1785937" cy="7239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2 – Identify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Cross sector risks &amp; opportunities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6F921E-D0E7-462E-A427-165372828A39}"/>
              </a:ext>
            </a:extLst>
          </p:cNvPr>
          <p:cNvSpPr/>
          <p:nvPr/>
        </p:nvSpPr>
        <p:spPr>
          <a:xfrm>
            <a:off x="4995863" y="3935013"/>
            <a:ext cx="1804987" cy="72390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3 – Assess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Economic risks &amp; opportunities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3F8C906-76BD-416D-9A16-DB55F8599C1E}"/>
              </a:ext>
            </a:extLst>
          </p:cNvPr>
          <p:cNvSpPr/>
          <p:nvPr/>
        </p:nvSpPr>
        <p:spPr>
          <a:xfrm>
            <a:off x="5014913" y="4923230"/>
            <a:ext cx="1785937" cy="75724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3 – Assess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Climate Risks &amp; Opportunities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9EE77-A76E-47DB-9892-D1989175B210}"/>
              </a:ext>
            </a:extLst>
          </p:cNvPr>
          <p:cNvSpPr/>
          <p:nvPr/>
        </p:nvSpPr>
        <p:spPr>
          <a:xfrm>
            <a:off x="4993481" y="5944787"/>
            <a:ext cx="1804987" cy="7239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4 – Publish</a:t>
            </a: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16AADA6C-E553-48F6-BD5F-41333614F61B}"/>
              </a:ext>
            </a:extLst>
          </p:cNvPr>
          <p:cNvSpPr/>
          <p:nvPr/>
        </p:nvSpPr>
        <p:spPr>
          <a:xfrm>
            <a:off x="3024188" y="2524137"/>
            <a:ext cx="1770459" cy="4144552"/>
          </a:xfrm>
          <a:prstGeom prst="upDownArrow">
            <a:avLst>
              <a:gd name="adj1" fmla="val 64135"/>
              <a:gd name="adj2" fmla="val 50000"/>
            </a:avLst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People with experience of formal data &amp; evidence &amp; lived experience are involved throughout this process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B3651E56-9D1B-4022-B7A5-7C1B079A81DB}"/>
              </a:ext>
            </a:extLst>
          </p:cNvPr>
          <p:cNvSpPr/>
          <p:nvPr/>
        </p:nvSpPr>
        <p:spPr>
          <a:xfrm>
            <a:off x="9608046" y="3302175"/>
            <a:ext cx="2229445" cy="1751065"/>
          </a:xfrm>
          <a:prstGeom prst="flowChartAlternate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Prioritise bringing in lived experience from across the region – involving people, capturing local stories, building awareness &amp; capacity to respond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78308F0A-5355-40A8-9E7F-D8755AA8DDFF}"/>
              </a:ext>
            </a:extLst>
          </p:cNvPr>
          <p:cNvSpPr/>
          <p:nvPr/>
        </p:nvSpPr>
        <p:spPr>
          <a:xfrm>
            <a:off x="304206" y="2872987"/>
            <a:ext cx="1735931" cy="1470412"/>
          </a:xfrm>
          <a:prstGeom prst="flowChartAlternate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Emphasis on using published evidence – adding new regional elements where needed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62611-29A5-4839-B1BB-2A2173728E9B}"/>
              </a:ext>
            </a:extLst>
          </p:cNvPr>
          <p:cNvCxnSpPr>
            <a:cxnSpLocks/>
          </p:cNvCxnSpPr>
          <p:nvPr/>
        </p:nvCxnSpPr>
        <p:spPr>
          <a:xfrm>
            <a:off x="5022057" y="2372924"/>
            <a:ext cx="635794" cy="5000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5808C7-CC6B-4C85-B089-69590008D8ED}"/>
              </a:ext>
            </a:extLst>
          </p:cNvPr>
          <p:cNvCxnSpPr>
            <a:cxnSpLocks/>
          </p:cNvCxnSpPr>
          <p:nvPr/>
        </p:nvCxnSpPr>
        <p:spPr>
          <a:xfrm flipH="1">
            <a:off x="6029325" y="2416972"/>
            <a:ext cx="769143" cy="456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C203DD-C046-4D05-ABC4-7AFBA7CF17BD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5898357" y="3640934"/>
            <a:ext cx="9525" cy="2940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0239F5-0658-438D-BD56-8F426F01D108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5898357" y="4658914"/>
            <a:ext cx="9525" cy="2643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77BDDB-2279-4ABD-B201-E5FAC3EC1672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flipH="1">
            <a:off x="5895975" y="5680471"/>
            <a:ext cx="11907" cy="2643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86B4DF-52C5-46AA-939B-2A35EB00CEE8}"/>
              </a:ext>
            </a:extLst>
          </p:cNvPr>
          <p:cNvCxnSpPr>
            <a:cxnSpLocks/>
          </p:cNvCxnSpPr>
          <p:nvPr/>
        </p:nvCxnSpPr>
        <p:spPr>
          <a:xfrm flipV="1">
            <a:off x="1152525" y="2072879"/>
            <a:ext cx="481013" cy="715565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12EDDB7-87F4-4BE8-8CDF-36DC0133D578}"/>
              </a:ext>
            </a:extLst>
          </p:cNvPr>
          <p:cNvCxnSpPr>
            <a:cxnSpLocks/>
          </p:cNvCxnSpPr>
          <p:nvPr/>
        </p:nvCxnSpPr>
        <p:spPr>
          <a:xfrm flipH="1" flipV="1">
            <a:off x="9996339" y="2741109"/>
            <a:ext cx="695622" cy="456003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0FA6E42-6438-4D44-97A9-A9B398AB322C}"/>
              </a:ext>
            </a:extLst>
          </p:cNvPr>
          <p:cNvSpPr txBox="1"/>
          <p:nvPr/>
        </p:nvSpPr>
        <p:spPr>
          <a:xfrm>
            <a:off x="3993458" y="216521"/>
            <a:ext cx="3747884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Risk &amp; Opportunity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Methodology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AD04BE-E602-40DC-B30B-78A37E2CE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648" y="143111"/>
            <a:ext cx="1227086" cy="5138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50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BC12B4-623D-44D4-B5DF-BB0169EAB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" y="0"/>
            <a:ext cx="10068560" cy="68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0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50B340C-2D6F-41D3-9998-997AEE35C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74" y="50800"/>
            <a:ext cx="8421726" cy="6827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54FF32-F77C-42BD-8C87-0E6E1CE2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0" y="6077176"/>
            <a:ext cx="2138553" cy="771937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35475B0-53C2-417C-AE87-2393E54ECF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b="56021"/>
          <a:stretch/>
        </p:blipFill>
        <p:spPr>
          <a:xfrm>
            <a:off x="7337830" y="3188368"/>
            <a:ext cx="3789846" cy="263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21801D79-5F5C-436E-AE86-114CDDB70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5692" y="2731168"/>
            <a:ext cx="914400" cy="91440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756227-DDDC-4B84-B1FF-202D37C384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65174"/>
          <a:stretch/>
        </p:blipFill>
        <p:spPr>
          <a:xfrm>
            <a:off x="220874" y="493343"/>
            <a:ext cx="6347566" cy="128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22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A7184EE-5200-42C0-9B88-D1AFFD647BF7}"/>
              </a:ext>
            </a:extLst>
          </p:cNvPr>
          <p:cNvSpPr/>
          <p:nvPr/>
        </p:nvSpPr>
        <p:spPr>
          <a:xfrm>
            <a:off x="5878852" y="541512"/>
            <a:ext cx="5801449" cy="2006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531B4-6B11-4986-A4C8-8C9106694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l="42974"/>
          <a:stretch/>
        </p:blipFill>
        <p:spPr>
          <a:xfrm>
            <a:off x="10874178" y="266700"/>
            <a:ext cx="1020342" cy="749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B36949-AB8F-4377-8B28-777826763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73"/>
          <a:stretch/>
        </p:blipFill>
        <p:spPr>
          <a:xfrm>
            <a:off x="10066046" y="266700"/>
            <a:ext cx="757332" cy="74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EF4AE-6F2A-4232-93F0-3B4CFBB3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99" y="630693"/>
            <a:ext cx="4797968" cy="5596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CC99DA-690D-4F03-99F7-D399FE5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4633" y="2548112"/>
            <a:ext cx="5801449" cy="1407938"/>
          </a:xfrm>
        </p:spPr>
        <p:txBody>
          <a:bodyPr/>
          <a:lstStyle/>
          <a:p>
            <a:r>
              <a:rPr lang="en-GB" sz="4400">
                <a:latin typeface="Abadi" panose="020B0604020104020204" pitchFamily="34" charset="0"/>
              </a:rPr>
              <a:t>https://highlandadapts.commonplace.is</a:t>
            </a:r>
          </a:p>
        </p:txBody>
      </p:sp>
    </p:spTree>
    <p:extLst>
      <p:ext uri="{BB962C8B-B14F-4D97-AF65-F5344CB8AC3E}">
        <p14:creationId xmlns:p14="http://schemas.microsoft.com/office/powerpoint/2010/main" val="237704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D9A4C6F-6748-4873-A764-506226A858B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D9A4C6F-6748-4873-A764-506226A85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5F30564-5DE9-46F2-87CC-98208162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Risk Assessment Roadmap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2D0FFED-8FBF-40CB-AAEE-9C58B278B5BB}"/>
              </a:ext>
            </a:extLst>
          </p:cNvPr>
          <p:cNvSpPr>
            <a:spLocks/>
          </p:cNvSpPr>
          <p:nvPr/>
        </p:nvSpPr>
        <p:spPr bwMode="auto">
          <a:xfrm>
            <a:off x="0" y="1939700"/>
            <a:ext cx="1415050" cy="557787"/>
          </a:xfrm>
          <a:custGeom>
            <a:avLst/>
            <a:gdLst>
              <a:gd name="T0" fmla="*/ 973 w 973"/>
              <a:gd name="T1" fmla="*/ 95 h 193"/>
              <a:gd name="T2" fmla="*/ 918 w 973"/>
              <a:gd name="T3" fmla="*/ 0 h 193"/>
              <a:gd name="T4" fmla="*/ 918 w 973"/>
              <a:gd name="T5" fmla="*/ 31 h 193"/>
              <a:gd name="T6" fmla="*/ 0 w 973"/>
              <a:gd name="T7" fmla="*/ 31 h 193"/>
              <a:gd name="T8" fmla="*/ 0 w 973"/>
              <a:gd name="T9" fmla="*/ 164 h 193"/>
              <a:gd name="T10" fmla="*/ 918 w 973"/>
              <a:gd name="T11" fmla="*/ 164 h 193"/>
              <a:gd name="T12" fmla="*/ 918 w 973"/>
              <a:gd name="T13" fmla="*/ 193 h 193"/>
              <a:gd name="T14" fmla="*/ 973 w 973"/>
              <a:gd name="T15" fmla="*/ 95 h 193"/>
              <a:gd name="T16" fmla="*/ 973 w 973"/>
              <a:gd name="T17" fmla="*/ 95 h 193"/>
              <a:gd name="T18" fmla="*/ 973 w 973"/>
              <a:gd name="T19" fmla="*/ 9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3" h="193">
                <a:moveTo>
                  <a:pt x="973" y="95"/>
                </a:moveTo>
                <a:lnTo>
                  <a:pt x="918" y="0"/>
                </a:lnTo>
                <a:lnTo>
                  <a:pt x="918" y="31"/>
                </a:lnTo>
                <a:lnTo>
                  <a:pt x="0" y="31"/>
                </a:lnTo>
                <a:lnTo>
                  <a:pt x="0" y="164"/>
                </a:lnTo>
                <a:lnTo>
                  <a:pt x="918" y="164"/>
                </a:lnTo>
                <a:lnTo>
                  <a:pt x="918" y="193"/>
                </a:lnTo>
                <a:lnTo>
                  <a:pt x="973" y="95"/>
                </a:lnTo>
                <a:lnTo>
                  <a:pt x="973" y="95"/>
                </a:lnTo>
                <a:lnTo>
                  <a:pt x="973" y="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F208811-95BE-431F-B228-CA9CA756786C}"/>
              </a:ext>
            </a:extLst>
          </p:cNvPr>
          <p:cNvSpPr>
            <a:spLocks/>
          </p:cNvSpPr>
          <p:nvPr/>
        </p:nvSpPr>
        <p:spPr bwMode="auto">
          <a:xfrm>
            <a:off x="1258163" y="4173739"/>
            <a:ext cx="2812056" cy="554897"/>
          </a:xfrm>
          <a:custGeom>
            <a:avLst/>
            <a:gdLst>
              <a:gd name="T0" fmla="*/ 0 w 973"/>
              <a:gd name="T1" fmla="*/ 95 h 192"/>
              <a:gd name="T2" fmla="*/ 54 w 973"/>
              <a:gd name="T3" fmla="*/ 0 h 192"/>
              <a:gd name="T4" fmla="*/ 54 w 973"/>
              <a:gd name="T5" fmla="*/ 31 h 192"/>
              <a:gd name="T6" fmla="*/ 973 w 973"/>
              <a:gd name="T7" fmla="*/ 31 h 192"/>
              <a:gd name="T8" fmla="*/ 973 w 973"/>
              <a:gd name="T9" fmla="*/ 164 h 192"/>
              <a:gd name="T10" fmla="*/ 54 w 973"/>
              <a:gd name="T11" fmla="*/ 164 h 192"/>
              <a:gd name="T12" fmla="*/ 54 w 973"/>
              <a:gd name="T13" fmla="*/ 192 h 192"/>
              <a:gd name="T14" fmla="*/ 0 w 973"/>
              <a:gd name="T15" fmla="*/ 95 h 192"/>
              <a:gd name="T16" fmla="*/ 0 w 973"/>
              <a:gd name="T17" fmla="*/ 95 h 192"/>
              <a:gd name="T18" fmla="*/ 0 w 973"/>
              <a:gd name="T19" fmla="*/ 9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3" h="192">
                <a:moveTo>
                  <a:pt x="0" y="95"/>
                </a:moveTo>
                <a:lnTo>
                  <a:pt x="54" y="0"/>
                </a:lnTo>
                <a:lnTo>
                  <a:pt x="54" y="31"/>
                </a:lnTo>
                <a:lnTo>
                  <a:pt x="973" y="31"/>
                </a:lnTo>
                <a:lnTo>
                  <a:pt x="973" y="164"/>
                </a:lnTo>
                <a:lnTo>
                  <a:pt x="54" y="164"/>
                </a:lnTo>
                <a:lnTo>
                  <a:pt x="54" y="192"/>
                </a:lnTo>
                <a:lnTo>
                  <a:pt x="0" y="95"/>
                </a:lnTo>
                <a:lnTo>
                  <a:pt x="0" y="95"/>
                </a:lnTo>
                <a:lnTo>
                  <a:pt x="0" y="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20047A9-1C3E-4850-B9B5-CFF603A02DE3}"/>
              </a:ext>
            </a:extLst>
          </p:cNvPr>
          <p:cNvSpPr>
            <a:spLocks/>
          </p:cNvSpPr>
          <p:nvPr/>
        </p:nvSpPr>
        <p:spPr bwMode="auto">
          <a:xfrm>
            <a:off x="4250717" y="4173739"/>
            <a:ext cx="2812056" cy="554897"/>
          </a:xfrm>
          <a:custGeom>
            <a:avLst/>
            <a:gdLst>
              <a:gd name="T0" fmla="*/ 0 w 973"/>
              <a:gd name="T1" fmla="*/ 95 h 192"/>
              <a:gd name="T2" fmla="*/ 52 w 973"/>
              <a:gd name="T3" fmla="*/ 0 h 192"/>
              <a:gd name="T4" fmla="*/ 52 w 973"/>
              <a:gd name="T5" fmla="*/ 31 h 192"/>
              <a:gd name="T6" fmla="*/ 973 w 973"/>
              <a:gd name="T7" fmla="*/ 31 h 192"/>
              <a:gd name="T8" fmla="*/ 973 w 973"/>
              <a:gd name="T9" fmla="*/ 164 h 192"/>
              <a:gd name="T10" fmla="*/ 52 w 973"/>
              <a:gd name="T11" fmla="*/ 164 h 192"/>
              <a:gd name="T12" fmla="*/ 52 w 973"/>
              <a:gd name="T13" fmla="*/ 192 h 192"/>
              <a:gd name="T14" fmla="*/ 0 w 973"/>
              <a:gd name="T15" fmla="*/ 95 h 192"/>
              <a:gd name="T16" fmla="*/ 0 w 973"/>
              <a:gd name="T17" fmla="*/ 95 h 192"/>
              <a:gd name="T18" fmla="*/ 0 w 973"/>
              <a:gd name="T19" fmla="*/ 9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3" h="192">
                <a:moveTo>
                  <a:pt x="0" y="95"/>
                </a:moveTo>
                <a:lnTo>
                  <a:pt x="52" y="0"/>
                </a:lnTo>
                <a:lnTo>
                  <a:pt x="52" y="31"/>
                </a:lnTo>
                <a:lnTo>
                  <a:pt x="973" y="31"/>
                </a:lnTo>
                <a:lnTo>
                  <a:pt x="973" y="164"/>
                </a:lnTo>
                <a:lnTo>
                  <a:pt x="52" y="164"/>
                </a:lnTo>
                <a:lnTo>
                  <a:pt x="52" y="192"/>
                </a:lnTo>
                <a:lnTo>
                  <a:pt x="0" y="95"/>
                </a:lnTo>
                <a:lnTo>
                  <a:pt x="0" y="95"/>
                </a:lnTo>
                <a:lnTo>
                  <a:pt x="0" y="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3DBDDDBA-3967-4E8F-AE86-87C623A034EF}"/>
              </a:ext>
            </a:extLst>
          </p:cNvPr>
          <p:cNvSpPr>
            <a:spLocks/>
          </p:cNvSpPr>
          <p:nvPr/>
        </p:nvSpPr>
        <p:spPr bwMode="auto">
          <a:xfrm>
            <a:off x="7223000" y="4173739"/>
            <a:ext cx="2812056" cy="554897"/>
          </a:xfrm>
          <a:custGeom>
            <a:avLst/>
            <a:gdLst>
              <a:gd name="T0" fmla="*/ 0 w 973"/>
              <a:gd name="T1" fmla="*/ 95 h 192"/>
              <a:gd name="T2" fmla="*/ 52 w 973"/>
              <a:gd name="T3" fmla="*/ 0 h 192"/>
              <a:gd name="T4" fmla="*/ 52 w 973"/>
              <a:gd name="T5" fmla="*/ 31 h 192"/>
              <a:gd name="T6" fmla="*/ 973 w 973"/>
              <a:gd name="T7" fmla="*/ 31 h 192"/>
              <a:gd name="T8" fmla="*/ 973 w 973"/>
              <a:gd name="T9" fmla="*/ 164 h 192"/>
              <a:gd name="T10" fmla="*/ 52 w 973"/>
              <a:gd name="T11" fmla="*/ 164 h 192"/>
              <a:gd name="T12" fmla="*/ 52 w 973"/>
              <a:gd name="T13" fmla="*/ 192 h 192"/>
              <a:gd name="T14" fmla="*/ 0 w 973"/>
              <a:gd name="T15" fmla="*/ 95 h 192"/>
              <a:gd name="T16" fmla="*/ 0 w 973"/>
              <a:gd name="T17" fmla="*/ 95 h 192"/>
              <a:gd name="T18" fmla="*/ 0 w 973"/>
              <a:gd name="T19" fmla="*/ 9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3" h="192">
                <a:moveTo>
                  <a:pt x="0" y="95"/>
                </a:moveTo>
                <a:lnTo>
                  <a:pt x="52" y="0"/>
                </a:lnTo>
                <a:lnTo>
                  <a:pt x="52" y="31"/>
                </a:lnTo>
                <a:lnTo>
                  <a:pt x="973" y="31"/>
                </a:lnTo>
                <a:lnTo>
                  <a:pt x="973" y="164"/>
                </a:lnTo>
                <a:lnTo>
                  <a:pt x="52" y="164"/>
                </a:lnTo>
                <a:lnTo>
                  <a:pt x="52" y="192"/>
                </a:lnTo>
                <a:lnTo>
                  <a:pt x="0" y="95"/>
                </a:lnTo>
                <a:lnTo>
                  <a:pt x="0" y="95"/>
                </a:lnTo>
                <a:lnTo>
                  <a:pt x="0" y="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0232925-931C-4A74-B921-E76982EF80C4}"/>
              </a:ext>
            </a:extLst>
          </p:cNvPr>
          <p:cNvSpPr>
            <a:spLocks/>
          </p:cNvSpPr>
          <p:nvPr/>
        </p:nvSpPr>
        <p:spPr bwMode="auto">
          <a:xfrm>
            <a:off x="7914038" y="2023511"/>
            <a:ext cx="3207999" cy="2705123"/>
          </a:xfrm>
          <a:custGeom>
            <a:avLst/>
            <a:gdLst>
              <a:gd name="T0" fmla="*/ 374 w 469"/>
              <a:gd name="T1" fmla="*/ 0 h 394"/>
              <a:gd name="T2" fmla="*/ 0 w 469"/>
              <a:gd name="T3" fmla="*/ 0 h 394"/>
              <a:gd name="T4" fmla="*/ 0 w 469"/>
              <a:gd name="T5" fmla="*/ 57 h 394"/>
              <a:gd name="T6" fmla="*/ 374 w 469"/>
              <a:gd name="T7" fmla="*/ 57 h 394"/>
              <a:gd name="T8" fmla="*/ 412 w 469"/>
              <a:gd name="T9" fmla="*/ 95 h 394"/>
              <a:gd name="T10" fmla="*/ 412 w 469"/>
              <a:gd name="T11" fmla="*/ 287 h 394"/>
              <a:gd name="T12" fmla="*/ 374 w 469"/>
              <a:gd name="T13" fmla="*/ 325 h 394"/>
              <a:gd name="T14" fmla="*/ 354 w 469"/>
              <a:gd name="T15" fmla="*/ 325 h 394"/>
              <a:gd name="T16" fmla="*/ 354 w 469"/>
              <a:gd name="T17" fmla="*/ 313 h 394"/>
              <a:gd name="T18" fmla="*/ 332 w 469"/>
              <a:gd name="T19" fmla="*/ 354 h 394"/>
              <a:gd name="T20" fmla="*/ 354 w 469"/>
              <a:gd name="T21" fmla="*/ 394 h 394"/>
              <a:gd name="T22" fmla="*/ 354 w 469"/>
              <a:gd name="T23" fmla="*/ 382 h 394"/>
              <a:gd name="T24" fmla="*/ 374 w 469"/>
              <a:gd name="T25" fmla="*/ 382 h 394"/>
              <a:gd name="T26" fmla="*/ 469 w 469"/>
              <a:gd name="T27" fmla="*/ 287 h 394"/>
              <a:gd name="T28" fmla="*/ 469 w 469"/>
              <a:gd name="T29" fmla="*/ 95 h 394"/>
              <a:gd name="T30" fmla="*/ 374 w 469"/>
              <a:gd name="T31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9" h="394">
                <a:moveTo>
                  <a:pt x="37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7"/>
                  <a:pt x="0" y="57"/>
                  <a:pt x="0" y="57"/>
                </a:cubicBezTo>
                <a:cubicBezTo>
                  <a:pt x="374" y="57"/>
                  <a:pt x="374" y="57"/>
                  <a:pt x="374" y="57"/>
                </a:cubicBezTo>
                <a:cubicBezTo>
                  <a:pt x="395" y="57"/>
                  <a:pt x="412" y="74"/>
                  <a:pt x="412" y="95"/>
                </a:cubicBezTo>
                <a:cubicBezTo>
                  <a:pt x="412" y="287"/>
                  <a:pt x="412" y="287"/>
                  <a:pt x="412" y="287"/>
                </a:cubicBezTo>
                <a:cubicBezTo>
                  <a:pt x="412" y="308"/>
                  <a:pt x="395" y="325"/>
                  <a:pt x="374" y="325"/>
                </a:cubicBezTo>
                <a:cubicBezTo>
                  <a:pt x="354" y="325"/>
                  <a:pt x="354" y="325"/>
                  <a:pt x="354" y="325"/>
                </a:cubicBezTo>
                <a:cubicBezTo>
                  <a:pt x="354" y="313"/>
                  <a:pt x="354" y="313"/>
                  <a:pt x="354" y="313"/>
                </a:cubicBezTo>
                <a:cubicBezTo>
                  <a:pt x="332" y="354"/>
                  <a:pt x="332" y="354"/>
                  <a:pt x="332" y="354"/>
                </a:cubicBezTo>
                <a:cubicBezTo>
                  <a:pt x="354" y="394"/>
                  <a:pt x="354" y="394"/>
                  <a:pt x="354" y="394"/>
                </a:cubicBezTo>
                <a:cubicBezTo>
                  <a:pt x="354" y="382"/>
                  <a:pt x="354" y="382"/>
                  <a:pt x="354" y="382"/>
                </a:cubicBezTo>
                <a:cubicBezTo>
                  <a:pt x="374" y="382"/>
                  <a:pt x="374" y="382"/>
                  <a:pt x="374" y="382"/>
                </a:cubicBezTo>
                <a:cubicBezTo>
                  <a:pt x="427" y="382"/>
                  <a:pt x="469" y="339"/>
                  <a:pt x="469" y="287"/>
                </a:cubicBezTo>
                <a:cubicBezTo>
                  <a:pt x="469" y="95"/>
                  <a:pt x="469" y="95"/>
                  <a:pt x="469" y="95"/>
                </a:cubicBezTo>
                <a:cubicBezTo>
                  <a:pt x="469" y="43"/>
                  <a:pt x="427" y="0"/>
                  <a:pt x="37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3B3CFE5-CAE5-40D2-AB74-B87E19A2F297}"/>
              </a:ext>
            </a:extLst>
          </p:cNvPr>
          <p:cNvSpPr>
            <a:spLocks/>
          </p:cNvSpPr>
          <p:nvPr/>
        </p:nvSpPr>
        <p:spPr bwMode="auto">
          <a:xfrm>
            <a:off x="4756018" y="1939700"/>
            <a:ext cx="2812056" cy="557787"/>
          </a:xfrm>
          <a:custGeom>
            <a:avLst/>
            <a:gdLst>
              <a:gd name="T0" fmla="*/ 973 w 973"/>
              <a:gd name="T1" fmla="*/ 95 h 193"/>
              <a:gd name="T2" fmla="*/ 921 w 973"/>
              <a:gd name="T3" fmla="*/ 0 h 193"/>
              <a:gd name="T4" fmla="*/ 921 w 973"/>
              <a:gd name="T5" fmla="*/ 31 h 193"/>
              <a:gd name="T6" fmla="*/ 0 w 973"/>
              <a:gd name="T7" fmla="*/ 31 h 193"/>
              <a:gd name="T8" fmla="*/ 0 w 973"/>
              <a:gd name="T9" fmla="*/ 164 h 193"/>
              <a:gd name="T10" fmla="*/ 921 w 973"/>
              <a:gd name="T11" fmla="*/ 164 h 193"/>
              <a:gd name="T12" fmla="*/ 921 w 973"/>
              <a:gd name="T13" fmla="*/ 193 h 193"/>
              <a:gd name="T14" fmla="*/ 973 w 973"/>
              <a:gd name="T15" fmla="*/ 95 h 193"/>
              <a:gd name="T16" fmla="*/ 973 w 973"/>
              <a:gd name="T17" fmla="*/ 95 h 193"/>
              <a:gd name="T18" fmla="*/ 973 w 973"/>
              <a:gd name="T19" fmla="*/ 9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3" h="193">
                <a:moveTo>
                  <a:pt x="973" y="95"/>
                </a:moveTo>
                <a:lnTo>
                  <a:pt x="921" y="0"/>
                </a:lnTo>
                <a:lnTo>
                  <a:pt x="921" y="31"/>
                </a:lnTo>
                <a:lnTo>
                  <a:pt x="0" y="31"/>
                </a:lnTo>
                <a:lnTo>
                  <a:pt x="0" y="164"/>
                </a:lnTo>
                <a:lnTo>
                  <a:pt x="921" y="164"/>
                </a:lnTo>
                <a:lnTo>
                  <a:pt x="921" y="193"/>
                </a:lnTo>
                <a:lnTo>
                  <a:pt x="973" y="95"/>
                </a:lnTo>
                <a:lnTo>
                  <a:pt x="973" y="95"/>
                </a:lnTo>
                <a:lnTo>
                  <a:pt x="973" y="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273442C-DEC6-473E-AF97-273097E5F3F4}"/>
              </a:ext>
            </a:extLst>
          </p:cNvPr>
          <p:cNvSpPr>
            <a:spLocks/>
          </p:cNvSpPr>
          <p:nvPr/>
        </p:nvSpPr>
        <p:spPr bwMode="auto">
          <a:xfrm>
            <a:off x="1648825" y="1939700"/>
            <a:ext cx="2812056" cy="557787"/>
          </a:xfrm>
          <a:custGeom>
            <a:avLst/>
            <a:gdLst>
              <a:gd name="T0" fmla="*/ 973 w 973"/>
              <a:gd name="T1" fmla="*/ 95 h 193"/>
              <a:gd name="T2" fmla="*/ 918 w 973"/>
              <a:gd name="T3" fmla="*/ 0 h 193"/>
              <a:gd name="T4" fmla="*/ 918 w 973"/>
              <a:gd name="T5" fmla="*/ 31 h 193"/>
              <a:gd name="T6" fmla="*/ 0 w 973"/>
              <a:gd name="T7" fmla="*/ 31 h 193"/>
              <a:gd name="T8" fmla="*/ 0 w 973"/>
              <a:gd name="T9" fmla="*/ 164 h 193"/>
              <a:gd name="T10" fmla="*/ 918 w 973"/>
              <a:gd name="T11" fmla="*/ 164 h 193"/>
              <a:gd name="T12" fmla="*/ 918 w 973"/>
              <a:gd name="T13" fmla="*/ 193 h 193"/>
              <a:gd name="T14" fmla="*/ 973 w 973"/>
              <a:gd name="T15" fmla="*/ 95 h 193"/>
              <a:gd name="T16" fmla="*/ 973 w 973"/>
              <a:gd name="T17" fmla="*/ 95 h 193"/>
              <a:gd name="T18" fmla="*/ 973 w 973"/>
              <a:gd name="T19" fmla="*/ 9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3" h="193">
                <a:moveTo>
                  <a:pt x="973" y="95"/>
                </a:moveTo>
                <a:lnTo>
                  <a:pt x="918" y="0"/>
                </a:lnTo>
                <a:lnTo>
                  <a:pt x="918" y="31"/>
                </a:lnTo>
                <a:lnTo>
                  <a:pt x="0" y="31"/>
                </a:lnTo>
                <a:lnTo>
                  <a:pt x="0" y="164"/>
                </a:lnTo>
                <a:lnTo>
                  <a:pt x="918" y="164"/>
                </a:lnTo>
                <a:lnTo>
                  <a:pt x="918" y="193"/>
                </a:lnTo>
                <a:lnTo>
                  <a:pt x="973" y="95"/>
                </a:lnTo>
                <a:lnTo>
                  <a:pt x="973" y="95"/>
                </a:lnTo>
                <a:lnTo>
                  <a:pt x="973" y="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E58782-BC52-4ACE-8B86-66E1BAD7F674}"/>
              </a:ext>
            </a:extLst>
          </p:cNvPr>
          <p:cNvSpPr txBox="1"/>
          <p:nvPr/>
        </p:nvSpPr>
        <p:spPr>
          <a:xfrm>
            <a:off x="1822952" y="2731606"/>
            <a:ext cx="1549335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Call For Evidence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33F019-1C7F-45A4-B3E4-B563F660E4E7}"/>
              </a:ext>
            </a:extLst>
          </p:cNvPr>
          <p:cNvSpPr/>
          <p:nvPr/>
        </p:nvSpPr>
        <p:spPr>
          <a:xfrm>
            <a:off x="1822952" y="3008478"/>
            <a:ext cx="2270376" cy="317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Launched November 2022</a:t>
            </a:r>
            <a:r>
              <a: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3BAFA4-7694-44E1-8E19-7B6D7079F9FB}"/>
              </a:ext>
            </a:extLst>
          </p:cNvPr>
          <p:cNvSpPr txBox="1"/>
          <p:nvPr/>
        </p:nvSpPr>
        <p:spPr>
          <a:xfrm>
            <a:off x="4982353" y="2658529"/>
            <a:ext cx="157908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Lived Experience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D8C8DA-2B46-4D6A-8364-15B72B449E8F}"/>
              </a:ext>
            </a:extLst>
          </p:cNvPr>
          <p:cNvSpPr/>
          <p:nvPr/>
        </p:nvSpPr>
        <p:spPr>
          <a:xfrm>
            <a:off x="4982353" y="2968947"/>
            <a:ext cx="2270376" cy="791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Work with partners and key stakeholders January to August 2023</a:t>
            </a:r>
            <a:endParaRPr kumimoji="0" lang="id-ID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Open Sans" charset="0"/>
              <a:cs typeface="Open Sans" charset="0"/>
              <a:sym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182E5-40F1-452F-AD5A-F63B7F6BC022}"/>
              </a:ext>
            </a:extLst>
          </p:cNvPr>
          <p:cNvSpPr txBox="1"/>
          <p:nvPr/>
        </p:nvSpPr>
        <p:spPr>
          <a:xfrm>
            <a:off x="8085717" y="2658529"/>
            <a:ext cx="2556149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Identify Risk &amp; Opportunities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F4A216-502C-45F2-A77F-5A7151C7A5A2}"/>
              </a:ext>
            </a:extLst>
          </p:cNvPr>
          <p:cNvSpPr/>
          <p:nvPr/>
        </p:nvSpPr>
        <p:spPr>
          <a:xfrm>
            <a:off x="8085717" y="2968947"/>
            <a:ext cx="2270376" cy="317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Spring 2023</a:t>
            </a:r>
            <a:endParaRPr kumimoji="0" lang="id-ID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Open Sans" charset="0"/>
              <a:cs typeface="Open Sans" charset="0"/>
              <a:sym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30C48-520C-4BEB-B18E-2AD001B437D8}"/>
              </a:ext>
            </a:extLst>
          </p:cNvPr>
          <p:cNvSpPr txBox="1"/>
          <p:nvPr/>
        </p:nvSpPr>
        <p:spPr>
          <a:xfrm>
            <a:off x="7990751" y="4977857"/>
            <a:ext cx="2543902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Assess Risks &amp; Opportunities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F98F6-2985-44EE-8C22-43D23D6CFB68}"/>
              </a:ext>
            </a:extLst>
          </p:cNvPr>
          <p:cNvSpPr/>
          <p:nvPr/>
        </p:nvSpPr>
        <p:spPr>
          <a:xfrm>
            <a:off x="7321117" y="5291559"/>
            <a:ext cx="2270376" cy="317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Summer/autumn 2023</a:t>
            </a:r>
            <a:endParaRPr kumimoji="0" lang="id-ID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Open Sans" charset="0"/>
              <a:cs typeface="Open Sans" charset="0"/>
              <a:sym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DAB3D0-A0A0-4ADF-82AF-158335A56EB9}"/>
              </a:ext>
            </a:extLst>
          </p:cNvPr>
          <p:cNvSpPr txBox="1"/>
          <p:nvPr/>
        </p:nvSpPr>
        <p:spPr>
          <a:xfrm>
            <a:off x="5885217" y="4953384"/>
            <a:ext cx="766172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Publish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3DC2C2-BCAD-4234-85E3-22E236156CCA}"/>
              </a:ext>
            </a:extLst>
          </p:cNvPr>
          <p:cNvSpPr/>
          <p:nvPr/>
        </p:nvSpPr>
        <p:spPr>
          <a:xfrm>
            <a:off x="4383480" y="5263802"/>
            <a:ext cx="2270376" cy="5544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November 2023 – phase 1 of RA – regional wide event </a:t>
            </a:r>
            <a:r>
              <a: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806140-2B17-4ED9-9038-A3AAFBE0B74D}"/>
              </a:ext>
            </a:extLst>
          </p:cNvPr>
          <p:cNvSpPr txBox="1"/>
          <p:nvPr/>
        </p:nvSpPr>
        <p:spPr>
          <a:xfrm>
            <a:off x="1657347" y="4953384"/>
            <a:ext cx="1957395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Plan for phase 2 of 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7EC1FE-164D-4E3E-8F67-65322CFD461B}"/>
              </a:ext>
            </a:extLst>
          </p:cNvPr>
          <p:cNvSpPr/>
          <p:nvPr/>
        </p:nvSpPr>
        <p:spPr>
          <a:xfrm>
            <a:off x="1346833" y="5263802"/>
            <a:ext cx="2270376" cy="791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Open Sans" charset="0"/>
                <a:cs typeface="Open Sans" charset="0"/>
                <a:sym typeface="Century Gothic" panose="020B0502020202020204" pitchFamily="34" charset="0"/>
              </a:rPr>
              <a:t>From phase 1 conclusions identify priority areas for further assessment</a:t>
            </a:r>
            <a:endParaRPr kumimoji="0" lang="id-ID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Open Sans" charset="0"/>
              <a:cs typeface="Open Sans" charset="0"/>
              <a:sym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0D30A8-EB78-4392-AB0D-F0DCDA6321A5}"/>
              </a:ext>
            </a:extLst>
          </p:cNvPr>
          <p:cNvSpPr/>
          <p:nvPr/>
        </p:nvSpPr>
        <p:spPr>
          <a:xfrm>
            <a:off x="1150993" y="1772769"/>
            <a:ext cx="799829" cy="824133"/>
          </a:xfrm>
          <a:prstGeom prst="roundRect">
            <a:avLst/>
          </a:prstGeom>
          <a:solidFill>
            <a:schemeClr val="accent1"/>
          </a:solidFill>
          <a:ln w="571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8974F7-9986-4751-8EBD-83A6D99D4DB4}"/>
              </a:ext>
            </a:extLst>
          </p:cNvPr>
          <p:cNvSpPr/>
          <p:nvPr/>
        </p:nvSpPr>
        <p:spPr>
          <a:xfrm>
            <a:off x="4141952" y="1772769"/>
            <a:ext cx="799829" cy="824133"/>
          </a:xfrm>
          <a:prstGeom prst="roundRect">
            <a:avLst/>
          </a:prstGeom>
          <a:solidFill>
            <a:schemeClr val="accent2"/>
          </a:solidFill>
          <a:ln w="571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AF61727-4994-4936-9F9F-BE2DF18B419F}"/>
              </a:ext>
            </a:extLst>
          </p:cNvPr>
          <p:cNvSpPr/>
          <p:nvPr/>
        </p:nvSpPr>
        <p:spPr>
          <a:xfrm>
            <a:off x="7250221" y="1772769"/>
            <a:ext cx="799829" cy="824133"/>
          </a:xfrm>
          <a:prstGeom prst="roundRect">
            <a:avLst/>
          </a:prstGeom>
          <a:solidFill>
            <a:schemeClr val="accent3"/>
          </a:solidFill>
          <a:ln w="571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BC6111A-F2A3-49CA-B3F6-AFFAFCFDE129}"/>
              </a:ext>
            </a:extLst>
          </p:cNvPr>
          <p:cNvSpPr/>
          <p:nvPr/>
        </p:nvSpPr>
        <p:spPr>
          <a:xfrm flipH="1">
            <a:off x="3788189" y="4026282"/>
            <a:ext cx="799829" cy="824133"/>
          </a:xfrm>
          <a:prstGeom prst="roundRect">
            <a:avLst/>
          </a:prstGeom>
          <a:solidFill>
            <a:schemeClr val="accent3"/>
          </a:solidFill>
          <a:ln w="571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187006D-E535-4C74-8EFF-481B257FD369}"/>
              </a:ext>
            </a:extLst>
          </p:cNvPr>
          <p:cNvSpPr/>
          <p:nvPr/>
        </p:nvSpPr>
        <p:spPr>
          <a:xfrm flipH="1">
            <a:off x="6753331" y="4026282"/>
            <a:ext cx="799829" cy="824133"/>
          </a:xfrm>
          <a:prstGeom prst="roundRect">
            <a:avLst/>
          </a:prstGeom>
          <a:solidFill>
            <a:schemeClr val="accent2"/>
          </a:solidFill>
          <a:ln w="571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F7E0743-173C-4188-B90F-2322BB9DBD7D}"/>
              </a:ext>
            </a:extLst>
          </p:cNvPr>
          <p:cNvSpPr/>
          <p:nvPr/>
        </p:nvSpPr>
        <p:spPr>
          <a:xfrm flipH="1">
            <a:off x="9553455" y="4026282"/>
            <a:ext cx="799829" cy="824133"/>
          </a:xfrm>
          <a:prstGeom prst="roundRect">
            <a:avLst/>
          </a:prstGeom>
          <a:solidFill>
            <a:schemeClr val="accent1"/>
          </a:solidFill>
          <a:ln w="571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2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3029F5-59FE-4C2A-B95A-22259519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37" y="1409734"/>
            <a:ext cx="5540414" cy="3323987"/>
          </a:xfrm>
        </p:spPr>
        <p:txBody>
          <a:bodyPr/>
          <a:lstStyle/>
          <a:p>
            <a:r>
              <a:rPr lang="en-GB" sz="4800" spc="300">
                <a:solidFill>
                  <a:schemeClr val="accent2"/>
                </a:solidFill>
                <a:latin typeface="Abadi" panose="020B0604020104020204" pitchFamily="34" charset="0"/>
              </a:rPr>
              <a:t>Final Reflections</a:t>
            </a:r>
            <a:br>
              <a:rPr lang="en-GB" sz="4800" spc="300">
                <a:solidFill>
                  <a:schemeClr val="accent2"/>
                </a:solidFill>
                <a:latin typeface="Abadi" panose="020B0604020104020204" pitchFamily="34" charset="0"/>
              </a:rPr>
            </a:br>
            <a:br>
              <a:rPr lang="en-GB" sz="4800" spc="300">
                <a:solidFill>
                  <a:schemeClr val="accent2"/>
                </a:solidFill>
                <a:latin typeface="Abadi" panose="020B0604020104020204" pitchFamily="34" charset="0"/>
              </a:rPr>
            </a:br>
            <a:r>
              <a:rPr lang="en-GB" sz="2400">
                <a:solidFill>
                  <a:schemeClr val="accent2"/>
                </a:solidFill>
              </a:rPr>
              <a:t>- Adaptation is an iterative journey</a:t>
            </a:r>
            <a:br>
              <a:rPr lang="en-GB" sz="2400">
                <a:solidFill>
                  <a:schemeClr val="accent2"/>
                </a:solidFill>
              </a:rPr>
            </a:br>
            <a:br>
              <a:rPr lang="en-GB" sz="2400">
                <a:solidFill>
                  <a:schemeClr val="accent2"/>
                </a:solidFill>
              </a:rPr>
            </a:br>
            <a:r>
              <a:rPr lang="en-GB" sz="2400">
                <a:solidFill>
                  <a:schemeClr val="accent2"/>
                </a:solidFill>
              </a:rPr>
              <a:t>- Adaptation needs to be imbedded in everything we do</a:t>
            </a:r>
            <a:br>
              <a:rPr lang="en-GB" sz="2400">
                <a:solidFill>
                  <a:schemeClr val="accent2"/>
                </a:solidFill>
              </a:rPr>
            </a:br>
            <a:br>
              <a:rPr lang="en-GB" sz="2400">
                <a:solidFill>
                  <a:schemeClr val="accent2"/>
                </a:solidFill>
              </a:rPr>
            </a:br>
            <a:r>
              <a:rPr lang="en-GB" sz="2400">
                <a:solidFill>
                  <a:schemeClr val="accent2"/>
                </a:solidFill>
              </a:rPr>
              <a:t>- Adaptation = Business continuity </a:t>
            </a:r>
          </a:p>
        </p:txBody>
      </p:sp>
      <p:pic>
        <p:nvPicPr>
          <p:cNvPr id="6" name="Picture Placeholder 5" descr="A picture containing outdoor, water, sky, scene&#10;&#10;Description automatically generated">
            <a:extLst>
              <a:ext uri="{FF2B5EF4-FFF2-40B4-BE49-F238E27FC236}">
                <a16:creationId xmlns:a16="http://schemas.microsoft.com/office/drawing/2014/main" id="{2E38F5C7-8075-48E6-B2F8-BE9D12D626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49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A12C63E-165E-45DD-9AEA-162B1F5AA8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A12C63E-165E-45DD-9AEA-162B1F5AA8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DB605B-D045-48D8-AF88-AFF55139A59E}"/>
              </a:ext>
            </a:extLst>
          </p:cNvPr>
          <p:cNvSpPr txBox="1"/>
          <p:nvPr/>
        </p:nvSpPr>
        <p:spPr>
          <a:xfrm>
            <a:off x="3009431" y="2699385"/>
            <a:ext cx="6173138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600" normalizeH="0" baseline="0" noProof="0">
                <a:ln>
                  <a:noFill/>
                </a:ln>
                <a:solidFill>
                  <a:srgbClr val="0090B9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Poppins SemiBold" panose="00000700000000000000" pitchFamily="50" charset="0"/>
              </a:rPr>
              <a:t>Thank you</a:t>
            </a:r>
            <a:endParaRPr kumimoji="0" lang="id-ID" sz="6000" b="1" i="0" u="none" strike="noStrike" kern="1200" cap="none" spc="600" normalizeH="0" baseline="0" noProof="0">
              <a:ln>
                <a:noFill/>
              </a:ln>
              <a:solidFill>
                <a:srgbClr val="0090B9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Poppi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09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9CBC4A1-39F3-417A-A9E1-6D0FC1F9C5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9CBC4A1-39F3-417A-A9E1-6D0FC1F9C5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32C9BF-EC28-4AF1-B238-8DE7E3A8E5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D4E2F3-F2DB-4BC5-8F78-9806A1E5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418774"/>
            <a:ext cx="11582400" cy="49859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Partnership Objectives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897406-7C70-4F6A-89E6-4DE38DDA5A7F}"/>
              </a:ext>
            </a:extLst>
          </p:cNvPr>
          <p:cNvGrpSpPr/>
          <p:nvPr/>
        </p:nvGrpSpPr>
        <p:grpSpPr>
          <a:xfrm>
            <a:off x="10696601" y="257088"/>
            <a:ext cx="1190600" cy="498598"/>
            <a:chOff x="10696601" y="257088"/>
            <a:chExt cx="1190600" cy="4985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578BA9-54B5-44BB-9589-D2574C6A4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61"/>
            <a:stretch/>
          </p:blipFill>
          <p:spPr>
            <a:xfrm>
              <a:off x="10696601" y="257088"/>
              <a:ext cx="502894" cy="4985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BBA9CD-F836-488D-BCF4-BC29AB63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9"/>
            <a:stretch/>
          </p:blipFill>
          <p:spPr>
            <a:xfrm>
              <a:off x="11199495" y="257088"/>
              <a:ext cx="687706" cy="49859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E2E8D0-DBE9-4385-BB97-75F51BA8ACCF}"/>
              </a:ext>
            </a:extLst>
          </p:cNvPr>
          <p:cNvSpPr txBox="1"/>
          <p:nvPr/>
        </p:nvSpPr>
        <p:spPr>
          <a:xfrm>
            <a:off x="304801" y="2222339"/>
            <a:ext cx="11439526" cy="452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strong knowledge and evidence base, setting out the climate risks and opportunities that will affect the region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 information sharing through a range of resources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opportunities to reduce and overcome these climate risks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shared adaptation strategy and suite of action plans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others to use plans to form the basis of projects and activities across the public sector, community, land management and business sector plans, strategies and investments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the public sector to embed climate change adaptation throughout their business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community climate change action.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4258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A4442-9B1D-4669-9A31-8AA3F72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" b="10072"/>
          <a:stretch/>
        </p:blipFill>
        <p:spPr>
          <a:xfrm>
            <a:off x="1069842" y="0"/>
            <a:ext cx="7667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9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4BC4FD7-337C-4FED-9234-98708EB3EBF5}"/>
              </a:ext>
            </a:extLst>
          </p:cNvPr>
          <p:cNvSpPr/>
          <p:nvPr/>
        </p:nvSpPr>
        <p:spPr>
          <a:xfrm>
            <a:off x="669131" y="216521"/>
            <a:ext cx="1826419" cy="11562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Data provided by agencies and public bodies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DD92AC-0B5E-4597-A98D-ABC8F98E1F1C}"/>
              </a:ext>
            </a:extLst>
          </p:cNvPr>
          <p:cNvSpPr/>
          <p:nvPr/>
        </p:nvSpPr>
        <p:spPr>
          <a:xfrm>
            <a:off x="2405062" y="502436"/>
            <a:ext cx="1588395" cy="90726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Coastal Change Assessment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D87A42-0355-44E8-831E-904321AC10C7}"/>
              </a:ext>
            </a:extLst>
          </p:cNvPr>
          <p:cNvSpPr/>
          <p:nvPr/>
        </p:nvSpPr>
        <p:spPr>
          <a:xfrm>
            <a:off x="669132" y="1257301"/>
            <a:ext cx="1435893" cy="619125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OpenCLIM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405BCE-6174-45FB-92C5-8253689DFDD5}"/>
              </a:ext>
            </a:extLst>
          </p:cNvPr>
          <p:cNvSpPr/>
          <p:nvPr/>
        </p:nvSpPr>
        <p:spPr>
          <a:xfrm>
            <a:off x="1733550" y="1238250"/>
            <a:ext cx="1485900" cy="127635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UK Climate Change Risk Assessment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5C3769-47A6-4EBF-AF87-53F3D41BD428}"/>
              </a:ext>
            </a:extLst>
          </p:cNvPr>
          <p:cNvSpPr/>
          <p:nvPr/>
        </p:nvSpPr>
        <p:spPr>
          <a:xfrm>
            <a:off x="9167812" y="276865"/>
            <a:ext cx="1554957" cy="11811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Targeted Engagement with 3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Sector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2C8BE5-42A6-4CA7-9EC9-97F31F6C96B1}"/>
              </a:ext>
            </a:extLst>
          </p:cNvPr>
          <p:cNvSpPr/>
          <p:nvPr/>
        </p:nvSpPr>
        <p:spPr>
          <a:xfrm>
            <a:off x="7837255" y="436498"/>
            <a:ext cx="1554958" cy="1276353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Climate Interest Groups, - Climate Hub etc,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A6DFD9-9D40-45F3-82DE-65906DBC728A}"/>
              </a:ext>
            </a:extLst>
          </p:cNvPr>
          <p:cNvSpPr/>
          <p:nvPr/>
        </p:nvSpPr>
        <p:spPr>
          <a:xfrm>
            <a:off x="8315325" y="1535906"/>
            <a:ext cx="1704975" cy="140493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Engagement with land managers and businesses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9538D9-D934-46B0-9C23-D01394BDC60A}"/>
              </a:ext>
            </a:extLst>
          </p:cNvPr>
          <p:cNvSpPr/>
          <p:nvPr/>
        </p:nvSpPr>
        <p:spPr>
          <a:xfrm>
            <a:off x="9705975" y="1208488"/>
            <a:ext cx="2007970" cy="1579956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Feedback from partner led community involvement, e.g. CAT or RLUP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32DF0F-60E3-4FB5-A981-1773D45669B1}"/>
              </a:ext>
            </a:extLst>
          </p:cNvPr>
          <p:cNvSpPr/>
          <p:nvPr/>
        </p:nvSpPr>
        <p:spPr>
          <a:xfrm>
            <a:off x="3122415" y="1693072"/>
            <a:ext cx="1785937" cy="72390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1 – Gather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Formal data and evidence sources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CFFBAB-87A3-4CB3-B1D8-9976B526BA5F}"/>
              </a:ext>
            </a:extLst>
          </p:cNvPr>
          <p:cNvSpPr/>
          <p:nvPr/>
        </p:nvSpPr>
        <p:spPr>
          <a:xfrm>
            <a:off x="6800850" y="1710929"/>
            <a:ext cx="1647825" cy="723901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1 – Gather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Evidence &amp; stories of lived experience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796359-CAE0-4E41-8CF1-27064811A565}"/>
              </a:ext>
            </a:extLst>
          </p:cNvPr>
          <p:cNvSpPr/>
          <p:nvPr/>
        </p:nvSpPr>
        <p:spPr>
          <a:xfrm>
            <a:off x="5014913" y="2917034"/>
            <a:ext cx="1785937" cy="7239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2 – Identify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Cross sector risks &amp; opportunities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6F921E-D0E7-462E-A427-165372828A39}"/>
              </a:ext>
            </a:extLst>
          </p:cNvPr>
          <p:cNvSpPr/>
          <p:nvPr/>
        </p:nvSpPr>
        <p:spPr>
          <a:xfrm>
            <a:off x="4995863" y="3935013"/>
            <a:ext cx="1804987" cy="72390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3 – Assess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Economic risks &amp; opportunities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3F8C906-76BD-416D-9A16-DB55F8599C1E}"/>
              </a:ext>
            </a:extLst>
          </p:cNvPr>
          <p:cNvSpPr/>
          <p:nvPr/>
        </p:nvSpPr>
        <p:spPr>
          <a:xfrm>
            <a:off x="5014913" y="4923230"/>
            <a:ext cx="1785937" cy="75724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3 – Assess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Climate Risks &amp; Opportunities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9EE77-A76E-47DB-9892-D1989175B210}"/>
              </a:ext>
            </a:extLst>
          </p:cNvPr>
          <p:cNvSpPr/>
          <p:nvPr/>
        </p:nvSpPr>
        <p:spPr>
          <a:xfrm>
            <a:off x="4993481" y="5944787"/>
            <a:ext cx="1804987" cy="7239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Stage 4 – Publish</a:t>
            </a: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16AADA6C-E553-48F6-BD5F-41333614F61B}"/>
              </a:ext>
            </a:extLst>
          </p:cNvPr>
          <p:cNvSpPr/>
          <p:nvPr/>
        </p:nvSpPr>
        <p:spPr>
          <a:xfrm>
            <a:off x="3024188" y="2524137"/>
            <a:ext cx="1770459" cy="4144552"/>
          </a:xfrm>
          <a:prstGeom prst="upDownArrow">
            <a:avLst>
              <a:gd name="adj1" fmla="val 64135"/>
              <a:gd name="adj2" fmla="val 50000"/>
            </a:avLst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People with experience of formal data &amp; evidence &amp; lived experience are involved throughout this process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B3651E56-9D1B-4022-B7A5-7C1B079A81DB}"/>
              </a:ext>
            </a:extLst>
          </p:cNvPr>
          <p:cNvSpPr/>
          <p:nvPr/>
        </p:nvSpPr>
        <p:spPr>
          <a:xfrm>
            <a:off x="9608046" y="3302175"/>
            <a:ext cx="2229445" cy="1751065"/>
          </a:xfrm>
          <a:prstGeom prst="flowChartAlternate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Prioritise bringing in lived experience from across the region – involving people, capturing local stories, building awareness &amp; capacity to respond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78308F0A-5355-40A8-9E7F-D8755AA8DDFF}"/>
              </a:ext>
            </a:extLst>
          </p:cNvPr>
          <p:cNvSpPr/>
          <p:nvPr/>
        </p:nvSpPr>
        <p:spPr>
          <a:xfrm>
            <a:off x="304206" y="2872987"/>
            <a:ext cx="1735931" cy="1470412"/>
          </a:xfrm>
          <a:prstGeom prst="flowChartAlternate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Emphasis on using published evidence – adding new regional elements where needed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62611-29A5-4839-B1BB-2A2173728E9B}"/>
              </a:ext>
            </a:extLst>
          </p:cNvPr>
          <p:cNvCxnSpPr>
            <a:cxnSpLocks/>
          </p:cNvCxnSpPr>
          <p:nvPr/>
        </p:nvCxnSpPr>
        <p:spPr>
          <a:xfrm>
            <a:off x="5022057" y="2372924"/>
            <a:ext cx="635794" cy="5000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5808C7-CC6B-4C85-B089-69590008D8ED}"/>
              </a:ext>
            </a:extLst>
          </p:cNvPr>
          <p:cNvCxnSpPr>
            <a:cxnSpLocks/>
          </p:cNvCxnSpPr>
          <p:nvPr/>
        </p:nvCxnSpPr>
        <p:spPr>
          <a:xfrm flipH="1">
            <a:off x="6029325" y="2416972"/>
            <a:ext cx="769143" cy="456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C203DD-C046-4D05-ABC4-7AFBA7CF17BD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5898357" y="3640934"/>
            <a:ext cx="9525" cy="2940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0239F5-0658-438D-BD56-8F426F01D108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5898357" y="4658914"/>
            <a:ext cx="9525" cy="2643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77BDDB-2279-4ABD-B201-E5FAC3EC1672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flipH="1">
            <a:off x="5895975" y="5680471"/>
            <a:ext cx="11907" cy="2643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86B4DF-52C5-46AA-939B-2A35EB00CEE8}"/>
              </a:ext>
            </a:extLst>
          </p:cNvPr>
          <p:cNvCxnSpPr>
            <a:cxnSpLocks/>
          </p:cNvCxnSpPr>
          <p:nvPr/>
        </p:nvCxnSpPr>
        <p:spPr>
          <a:xfrm flipV="1">
            <a:off x="1152525" y="2072879"/>
            <a:ext cx="481013" cy="715565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12EDDB7-87F4-4BE8-8CDF-36DC0133D578}"/>
              </a:ext>
            </a:extLst>
          </p:cNvPr>
          <p:cNvCxnSpPr>
            <a:cxnSpLocks/>
          </p:cNvCxnSpPr>
          <p:nvPr/>
        </p:nvCxnSpPr>
        <p:spPr>
          <a:xfrm flipH="1" flipV="1">
            <a:off x="9996339" y="2741109"/>
            <a:ext cx="695622" cy="456003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0FA6E42-6438-4D44-97A9-A9B398AB322C}"/>
              </a:ext>
            </a:extLst>
          </p:cNvPr>
          <p:cNvSpPr txBox="1"/>
          <p:nvPr/>
        </p:nvSpPr>
        <p:spPr>
          <a:xfrm>
            <a:off x="3993458" y="216521"/>
            <a:ext cx="3747884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Risk &amp; Opportunity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Methodology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AD04BE-E602-40DC-B30B-78A37E2CE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648" y="143111"/>
            <a:ext cx="1227086" cy="5138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58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704FF-29B1-4BBE-A776-3F43A9BE0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648" y="143111"/>
            <a:ext cx="1227086" cy="513878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3BFD5-B3F3-43B0-B5D4-C1E80E6E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94" y="1229292"/>
            <a:ext cx="2910945" cy="1392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DB218-DCDD-4B6F-AFDF-99A3FAE6FAB1}"/>
              </a:ext>
            </a:extLst>
          </p:cNvPr>
          <p:cNvSpPr txBox="1"/>
          <p:nvPr/>
        </p:nvSpPr>
        <p:spPr>
          <a:xfrm>
            <a:off x="537393" y="2604588"/>
            <a:ext cx="291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Dalneigh Primary School roof dislodged during high winds – December 2021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DA505-031E-4F22-A933-1AEE1AC9F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535" y="1204107"/>
            <a:ext cx="2725651" cy="1541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526B9-1068-4E48-8C8D-941C6A99C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09" y="3386624"/>
            <a:ext cx="2953570" cy="19616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469A14-3FEA-411D-8FCF-05279BC6DD9C}"/>
              </a:ext>
            </a:extLst>
          </p:cNvPr>
          <p:cNvSpPr/>
          <p:nvPr/>
        </p:nvSpPr>
        <p:spPr>
          <a:xfrm>
            <a:off x="6272032" y="4551597"/>
            <a:ext cx="974154" cy="1527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780CAE-8C05-48D2-B70F-88BB5AE3E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930" y="4503010"/>
            <a:ext cx="2826200" cy="885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12A940-F344-477C-821A-119918206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106" y="3352625"/>
            <a:ext cx="2725651" cy="75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53BB0-4B14-4BEA-97F0-DBF907197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282426" y="5758186"/>
            <a:ext cx="3776228" cy="353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7FE52F-C15D-4398-AE86-0CA8796DB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246" y="1171860"/>
            <a:ext cx="2953569" cy="21045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9E0453-BB1C-481B-A74A-868B84F62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762" y="3079185"/>
            <a:ext cx="3273195" cy="7561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7FA4E4-C77E-4F15-9FB9-C281D58575F2}"/>
              </a:ext>
            </a:extLst>
          </p:cNvPr>
          <p:cNvSpPr txBox="1"/>
          <p:nvPr/>
        </p:nvSpPr>
        <p:spPr>
          <a:xfrm>
            <a:off x="282425" y="6191645"/>
            <a:ext cx="2640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Drumnadrochit recording -10.4C - January 2023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3F2BAD-8382-4A03-8BD5-4D5203F2D6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0535" y="4148401"/>
            <a:ext cx="3561130" cy="2274075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E0887C78-E5F7-466B-85CE-9C5BFE12A402}"/>
              </a:ext>
            </a:extLst>
          </p:cNvPr>
          <p:cNvSpPr txBox="1">
            <a:spLocks/>
          </p:cNvSpPr>
          <p:nvPr/>
        </p:nvSpPr>
        <p:spPr>
          <a:xfrm>
            <a:off x="147266" y="127993"/>
            <a:ext cx="9959260" cy="8075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26B06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How has the Council been impacted?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DCE5B5-4556-431D-8065-77F7D2F5C7E9}"/>
              </a:ext>
            </a:extLst>
          </p:cNvPr>
          <p:cNvSpPr/>
          <p:nvPr/>
        </p:nvSpPr>
        <p:spPr>
          <a:xfrm>
            <a:off x="2394386" y="3890705"/>
            <a:ext cx="978622" cy="1494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E20429-830D-4BD1-B1C0-A0B8B93FC36A}"/>
              </a:ext>
            </a:extLst>
          </p:cNvPr>
          <p:cNvSpPr/>
          <p:nvPr/>
        </p:nvSpPr>
        <p:spPr>
          <a:xfrm>
            <a:off x="7090611" y="4684295"/>
            <a:ext cx="974154" cy="170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0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4348723-B45C-4218-B7C7-A11512337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63437"/>
            <a:ext cx="6486603" cy="4140385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839B73A-DBE3-4820-9ED6-149BC90E5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71" y="2349593"/>
            <a:ext cx="6760229" cy="42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9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492475-A8C7-9EEE-FC26-5E82CDAF4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9" y="1091155"/>
            <a:ext cx="3503648" cy="5161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81C955-21AB-8E35-9B04-E6B2C6B1CA2F}"/>
              </a:ext>
            </a:extLst>
          </p:cNvPr>
          <p:cNvSpPr/>
          <p:nvPr/>
        </p:nvSpPr>
        <p:spPr>
          <a:xfrm>
            <a:off x="879231" y="1387011"/>
            <a:ext cx="1840523" cy="1294544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CC009-1080-D1F3-4FC8-3647B1506EBE}"/>
              </a:ext>
            </a:extLst>
          </p:cNvPr>
          <p:cNvSpPr txBox="1"/>
          <p:nvPr/>
        </p:nvSpPr>
        <p:spPr>
          <a:xfrm>
            <a:off x="4037752" y="1014515"/>
            <a:ext cx="35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Tmax95 anomaly at 2C warming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75868-C3EE-3442-2A80-F6B90C9F8E63}"/>
              </a:ext>
            </a:extLst>
          </p:cNvPr>
          <p:cNvSpPr txBox="1"/>
          <p:nvPr/>
        </p:nvSpPr>
        <p:spPr>
          <a:xfrm>
            <a:off x="4191855" y="5101657"/>
            <a:ext cx="2881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*Preliminary data shown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7B01E-2CBE-A585-8D64-B812E660B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855" y="1387011"/>
            <a:ext cx="4823347" cy="3572432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BBE8A0E-0AA5-80FB-9224-E36313227F6D}"/>
              </a:ext>
            </a:extLst>
          </p:cNvPr>
          <p:cNvGraphicFramePr>
            <a:graphicFrameLocks noGrp="1"/>
          </p:cNvGraphicFramePr>
          <p:nvPr/>
        </p:nvGraphicFramePr>
        <p:xfrm>
          <a:off x="9543536" y="1912682"/>
          <a:ext cx="205058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50586">
                  <a:extLst>
                    <a:ext uri="{9D8B030D-6E8A-4147-A177-3AD203B41FA5}">
                      <a16:colId xmlns:a16="http://schemas.microsoft.com/office/drawing/2014/main" val="986751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Summary stats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87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36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984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21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269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Standard deviation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884025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165E994-37A5-119F-85FB-CB3A1FA48D06}"/>
              </a:ext>
            </a:extLst>
          </p:cNvPr>
          <p:cNvSpPr txBox="1">
            <a:spLocks/>
          </p:cNvSpPr>
          <p:nvPr/>
        </p:nvSpPr>
        <p:spPr>
          <a:xfrm>
            <a:off x="2154936" y="-101219"/>
            <a:ext cx="79674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GIS visualisation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(work in progress)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865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5F4AF28-8A8B-D8E8-1E1C-583C0C141DF8}"/>
              </a:ext>
            </a:extLst>
          </p:cNvPr>
          <p:cNvSpPr txBox="1"/>
          <p:nvPr/>
        </p:nvSpPr>
        <p:spPr>
          <a:xfrm>
            <a:off x="1995055" y="242740"/>
            <a:ext cx="831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Urban Flooding using CityCat</a:t>
            </a:r>
          </a:p>
        </p:txBody>
      </p:sp>
      <p:pic>
        <p:nvPicPr>
          <p:cNvPr id="18" name="Picture 17" descr="Map&#10;&#10;Description automatically generated with medium confidence">
            <a:extLst>
              <a:ext uri="{FF2B5EF4-FFF2-40B4-BE49-F238E27FC236}">
                <a16:creationId xmlns:a16="http://schemas.microsoft.com/office/drawing/2014/main" id="{AD760014-9B9B-840C-D156-FB09BAF11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9715" r="64836" b="24855"/>
          <a:stretch/>
        </p:blipFill>
        <p:spPr>
          <a:xfrm>
            <a:off x="211125" y="1091155"/>
            <a:ext cx="2806395" cy="383318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F74C24-A090-467C-B2A2-10A77EC2C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9524" r="65062" b="24082"/>
          <a:stretch/>
        </p:blipFill>
        <p:spPr>
          <a:xfrm>
            <a:off x="2970921" y="1091155"/>
            <a:ext cx="2806395" cy="3900295"/>
          </a:xfrm>
          <a:prstGeom prst="rect">
            <a:avLst/>
          </a:prstGeom>
        </p:spPr>
      </p:pic>
      <p:pic>
        <p:nvPicPr>
          <p:cNvPr id="21" name="Picture 20" descr="Map&#10;&#10;Description automatically generated with medium confidence">
            <a:extLst>
              <a:ext uri="{FF2B5EF4-FFF2-40B4-BE49-F238E27FC236}">
                <a16:creationId xmlns:a16="http://schemas.microsoft.com/office/drawing/2014/main" id="{3278FD28-2391-A82D-2DDC-6D7A51497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5" t="8966" r="30598" b="24459"/>
          <a:stretch/>
        </p:blipFill>
        <p:spPr>
          <a:xfrm>
            <a:off x="6189198" y="2307674"/>
            <a:ext cx="2806395" cy="3900295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A12C33-167D-94FB-7DAD-23521DA2A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7" t="9078" r="31058" b="24528"/>
          <a:stretch/>
        </p:blipFill>
        <p:spPr>
          <a:xfrm>
            <a:off x="8902395" y="2307674"/>
            <a:ext cx="2806395" cy="3900295"/>
          </a:xfrm>
          <a:prstGeom prst="rect">
            <a:avLst/>
          </a:prstGeom>
        </p:spPr>
      </p:pic>
      <p:pic>
        <p:nvPicPr>
          <p:cNvPr id="23" name="Picture 4" descr="See the source image">
            <a:extLst>
              <a:ext uri="{FF2B5EF4-FFF2-40B4-BE49-F238E27FC236}">
                <a16:creationId xmlns:a16="http://schemas.microsoft.com/office/drawing/2014/main" id="{FF52E24B-8F8B-2EB6-CC46-CED51795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8470" flipH="1" flipV="1">
            <a:off x="2048185" y="4526323"/>
            <a:ext cx="1845473" cy="169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ee the source image">
            <a:extLst>
              <a:ext uri="{FF2B5EF4-FFF2-40B4-BE49-F238E27FC236}">
                <a16:creationId xmlns:a16="http://schemas.microsoft.com/office/drawing/2014/main" id="{406BC719-84DE-1820-A4F2-24BEBE83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51530" flipH="1">
            <a:off x="8134109" y="1256915"/>
            <a:ext cx="1845473" cy="169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92EA66-B76D-886D-CAED-6B176DAA2DEF}"/>
              </a:ext>
            </a:extLst>
          </p:cNvPr>
          <p:cNvSpPr txBox="1"/>
          <p:nvPr/>
        </p:nvSpPr>
        <p:spPr>
          <a:xfrm>
            <a:off x="2352018" y="5842275"/>
            <a:ext cx="133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2020 - 2080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21593-B743-6702-8D43-C8726C40A625}"/>
              </a:ext>
            </a:extLst>
          </p:cNvPr>
          <p:cNvSpPr txBox="1"/>
          <p:nvPr/>
        </p:nvSpPr>
        <p:spPr>
          <a:xfrm>
            <a:off x="8311788" y="1330082"/>
            <a:ext cx="133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2020 - 2080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20D66-309F-70D2-5EB3-C0DBCE75DE0D}"/>
              </a:ext>
            </a:extLst>
          </p:cNvPr>
          <p:cNvSpPr txBox="1"/>
          <p:nvPr/>
        </p:nvSpPr>
        <p:spPr>
          <a:xfrm>
            <a:off x="222691" y="1091155"/>
            <a:ext cx="7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F2377-995F-DB4D-A200-187ABDC198DA}"/>
              </a:ext>
            </a:extLst>
          </p:cNvPr>
          <p:cNvSpPr txBox="1"/>
          <p:nvPr/>
        </p:nvSpPr>
        <p:spPr>
          <a:xfrm>
            <a:off x="3017519" y="1105929"/>
            <a:ext cx="7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577E3-DAB5-E3D9-9493-AD92F5B96573}"/>
              </a:ext>
            </a:extLst>
          </p:cNvPr>
          <p:cNvSpPr txBox="1"/>
          <p:nvPr/>
        </p:nvSpPr>
        <p:spPr>
          <a:xfrm>
            <a:off x="6281201" y="2341143"/>
            <a:ext cx="7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B0F07-0720-A9F1-A19F-B80F5E1FF472}"/>
              </a:ext>
            </a:extLst>
          </p:cNvPr>
          <p:cNvSpPr txBox="1"/>
          <p:nvPr/>
        </p:nvSpPr>
        <p:spPr>
          <a:xfrm>
            <a:off x="9023303" y="2340997"/>
            <a:ext cx="7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2080</a:t>
            </a:r>
          </a:p>
        </p:txBody>
      </p:sp>
    </p:spTree>
    <p:extLst>
      <p:ext uri="{BB962C8B-B14F-4D97-AF65-F5344CB8AC3E}">
        <p14:creationId xmlns:p14="http://schemas.microsoft.com/office/powerpoint/2010/main" val="139257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CC89B4-12BB-4AF6-4865-6F30B8BB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37" y="657669"/>
            <a:ext cx="3550022" cy="5139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cs typeface="Calibri"/>
              </a:rPr>
              <a:t>Met Office Data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D463BFFD-E7C1-8F7C-670B-7FEE5E6BE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2" y="1592690"/>
            <a:ext cx="5415420" cy="3808317"/>
          </a:xfrm>
          <a:prstGeom prst="rect">
            <a:avLst/>
          </a:prstGeo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17C51677-CB78-C508-00DC-F8140EFB3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525" y="1593707"/>
            <a:ext cx="5822513" cy="3806284"/>
          </a:xfrm>
          <a:prstGeom prst="rect">
            <a:avLst/>
          </a:prstGeom>
        </p:spPr>
      </p:pic>
      <p:pic>
        <p:nvPicPr>
          <p:cNvPr id="1026" name="Picture 2" descr="Met Office - Wikipedia">
            <a:extLst>
              <a:ext uri="{FF2B5EF4-FFF2-40B4-BE49-F238E27FC236}">
                <a16:creationId xmlns:a16="http://schemas.microsoft.com/office/drawing/2014/main" id="{0F79E524-A668-495F-8473-14E3CA34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8" y="322048"/>
            <a:ext cx="1017636" cy="101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916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Highland Adapt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0B9"/>
      </a:accent1>
      <a:accent2>
        <a:srgbClr val="26B068"/>
      </a:accent2>
      <a:accent3>
        <a:srgbClr val="E9B64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Microsoft Office PowerPoint</Application>
  <PresentationFormat>Widescreen</PresentationFormat>
  <Paragraphs>108</Paragraphs>
  <Slides>17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Abadi</vt:lpstr>
      <vt:lpstr>-apple-system</vt:lpstr>
      <vt:lpstr>Arial</vt:lpstr>
      <vt:lpstr>Avenir Next LT Pro</vt:lpstr>
      <vt:lpstr>Calibri</vt:lpstr>
      <vt:lpstr>Calibri Light</vt:lpstr>
      <vt:lpstr>Century Gothic</vt:lpstr>
      <vt:lpstr>Symbol</vt:lpstr>
      <vt:lpstr>1_Office Theme</vt:lpstr>
      <vt:lpstr>2_Office Theme</vt:lpstr>
      <vt:lpstr>think-cell Slide</vt:lpstr>
      <vt:lpstr>Highland Climate Risk and Opportunity Assessment</vt:lpstr>
      <vt:lpstr>Partnership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 Office Data</vt:lpstr>
      <vt:lpstr>Questions?</vt:lpstr>
      <vt:lpstr>PowerPoint Presentation</vt:lpstr>
      <vt:lpstr>PowerPoint Presentation</vt:lpstr>
      <vt:lpstr>PowerPoint Presentation</vt:lpstr>
      <vt:lpstr>https://highlandadapts.commonplace.is</vt:lpstr>
      <vt:lpstr>Risk Assessment Roadmap</vt:lpstr>
      <vt:lpstr>Final Reflections  - Adaptation is an iterative journey  - Adaptation needs to be imbedded in everything we do  - Adaptation = Business continuity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Highland Climate Risk and Opportunity Assessment</dc:title>
  <dc:creator>Kirsty Smailes (Business Management (P&amp;G))</dc:creator>
  <cp:lastModifiedBy>Kirsty Smailes (Business Management (P&amp;G))</cp:lastModifiedBy>
  <cp:revision>1</cp:revision>
  <dcterms:created xsi:type="dcterms:W3CDTF">2023-04-13T11:29:27Z</dcterms:created>
  <dcterms:modified xsi:type="dcterms:W3CDTF">2023-04-13T11:30:20Z</dcterms:modified>
</cp:coreProperties>
</file>