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11" r:id="rId2"/>
    <p:sldId id="398" r:id="rId3"/>
    <p:sldId id="412" r:id="rId4"/>
    <p:sldId id="413" r:id="rId5"/>
    <p:sldId id="414" r:id="rId6"/>
    <p:sldId id="415" r:id="rId7"/>
    <p:sldId id="4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7F8E-9D08-421C-A61A-6A42DFD7E73D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6118-6F0B-4E43-BF07-0035D3A7D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4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7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one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1772816"/>
            <a:ext cx="4992555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199456" y="1052736"/>
            <a:ext cx="1017654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07435" y="1124744"/>
            <a:ext cx="10177131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92011" y="1772816"/>
            <a:ext cx="4992555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two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2348880"/>
            <a:ext cx="4992555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007435" y="1628800"/>
            <a:ext cx="10368565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07435" y="1700809"/>
            <a:ext cx="10177131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92011" y="2348880"/>
            <a:ext cx="4992555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24810" y="548680"/>
            <a:ext cx="3531031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caption title 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47861" y="548681"/>
            <a:ext cx="6350496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4810" y="1710731"/>
            <a:ext cx="353103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02860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15374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photo title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720482"/>
            <a:ext cx="73152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235451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BA34-F112-4455-9433-6717F99C7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334D3-52AB-4AC9-B025-AAF360C5A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F74AF-D2E7-48C7-AE7B-E0082BD9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53A7-4789-4C64-B5A9-1DDA686D6943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1302-B505-4A8F-87B1-3A4CD5B2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DB5D-FAEB-43CC-895B-CB968621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E866-AC13-4458-85E7-AFB6D19ED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one line title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1199456" y="1052736"/>
            <a:ext cx="1017654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4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two line title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007435" y="1628800"/>
            <a:ext cx="10368565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0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1199456" y="1052736"/>
            <a:ext cx="1017654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one line title 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1227" y="1772816"/>
            <a:ext cx="10163339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body text</a:t>
            </a:r>
          </a:p>
          <a:p>
            <a:pPr lvl="0"/>
            <a:endParaRPr lang="en-US"/>
          </a:p>
          <a:p>
            <a:pPr lvl="0"/>
            <a:r>
              <a:rPr lang="en-US"/>
              <a:t>Click to edit bullet lists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07435" y="1124744"/>
            <a:ext cx="10177131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1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1007435" y="1628800"/>
            <a:ext cx="10368565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Two line title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2348881"/>
            <a:ext cx="10177131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body text</a:t>
            </a:r>
          </a:p>
          <a:p>
            <a:pPr lvl="0"/>
            <a:endParaRPr lang="en-US"/>
          </a:p>
          <a:p>
            <a:pPr lvl="0"/>
            <a:r>
              <a:rPr lang="en-US"/>
              <a:t>Click to edit bullet lists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07435" y="1700809"/>
            <a:ext cx="10177131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one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1196752"/>
            <a:ext cx="10177131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199456" y="1052736"/>
            <a:ext cx="1017654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two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1772816"/>
            <a:ext cx="10177131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007435" y="1628800"/>
            <a:ext cx="10368565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0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one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1772816"/>
            <a:ext cx="10177131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199456" y="1052736"/>
            <a:ext cx="1017654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07435" y="1124744"/>
            <a:ext cx="10177131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two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2348880"/>
            <a:ext cx="10177131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007435" y="1628800"/>
            <a:ext cx="10368565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07435" y="1700809"/>
            <a:ext cx="10177131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3003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53" y="4482000"/>
            <a:ext cx="1828948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D7C73-D365-4CE3-921B-69C60812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8" y="2252133"/>
            <a:ext cx="11904132" cy="1713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57A34-C597-4162-A12D-85A8CC9BA772}"/>
              </a:ext>
            </a:extLst>
          </p:cNvPr>
          <p:cNvSpPr txBox="1"/>
          <p:nvPr/>
        </p:nvSpPr>
        <p:spPr>
          <a:xfrm>
            <a:off x="5563673" y="3703884"/>
            <a:ext cx="283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Joe Perry</a:t>
            </a:r>
          </a:p>
        </p:txBody>
      </p:sp>
    </p:spTree>
    <p:extLst>
      <p:ext uri="{BB962C8B-B14F-4D97-AF65-F5344CB8AC3E}">
        <p14:creationId xmlns:p14="http://schemas.microsoft.com/office/powerpoint/2010/main" val="248940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1831-BA57-4743-8980-5CD6FE19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10" y="548680"/>
            <a:ext cx="3531031" cy="1162050"/>
          </a:xfrm>
        </p:spPr>
        <p:txBody>
          <a:bodyPr anchor="b">
            <a:normAutofit/>
          </a:bodyPr>
          <a:lstStyle/>
          <a:p>
            <a:r>
              <a:rPr lang="en-GB" dirty="0"/>
              <a:t>Coastal Erosion and Flooding</a:t>
            </a:r>
          </a:p>
        </p:txBody>
      </p:sp>
      <p:pic>
        <p:nvPicPr>
          <p:cNvPr id="4" name="Content Placeholder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20EFCDFD-DCD4-4129-867B-14040345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/>
          <a:stretch/>
        </p:blipFill>
        <p:spPr>
          <a:xfrm>
            <a:off x="6035662" y="548681"/>
            <a:ext cx="3974894" cy="5853113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F5A3222-A614-73D0-AE1F-6220C6DB2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810" y="2146852"/>
            <a:ext cx="3531031" cy="425494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Highland has more erodible shore than any other Scottish LA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Extent and rate of erosion anticipated to increase under all emission scenarios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Our coast and its assets and communities need to be safeguarded by building resilience and adaptation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53662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1831-BA57-4743-8980-5CD6FE19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10" y="548680"/>
            <a:ext cx="3531031" cy="1162050"/>
          </a:xfrm>
        </p:spPr>
        <p:txBody>
          <a:bodyPr anchor="b">
            <a:normAutofit/>
          </a:bodyPr>
          <a:lstStyle/>
          <a:p>
            <a:r>
              <a:rPr lang="en-GB" dirty="0"/>
              <a:t>Nature Restoration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FA8BF-BAC3-4BFF-BF62-0FD78EC0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265" y="160493"/>
            <a:ext cx="4348753" cy="6564158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CB621E0-26CB-6FB7-0E2F-2288A8E22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810" y="1710731"/>
            <a:ext cx="3531031" cy="46910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Nature restoration is an essential part of climate adaptation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Financing nature restoration will require unlocking public and private finance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Healthy habitats provide numerous ecosystem services, including protection from climate-related natural disasters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92D0-DD3A-4B76-8BC8-EE80DDCC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10" y="548680"/>
            <a:ext cx="3531031" cy="1162050"/>
          </a:xfrm>
        </p:spPr>
        <p:txBody>
          <a:bodyPr anchor="b">
            <a:normAutofit/>
          </a:bodyPr>
          <a:lstStyle/>
          <a:p>
            <a:r>
              <a:rPr lang="en-GB" dirty="0"/>
              <a:t>Managing Land for Nature</a:t>
            </a:r>
          </a:p>
        </p:txBody>
      </p:sp>
      <p:pic>
        <p:nvPicPr>
          <p:cNvPr id="5" name="Content Placeholder 4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10CAD6BD-84C0-44E0-B21C-B1A76F461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14630" b="-1"/>
          <a:stretch/>
        </p:blipFill>
        <p:spPr>
          <a:xfrm>
            <a:off x="4847861" y="548681"/>
            <a:ext cx="6350496" cy="5853113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E929D8-4E6D-22D9-C792-C0C643062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810" y="1710731"/>
            <a:ext cx="3531031" cy="46910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30x30 is the commitment to protect at least 30% of land and sea for nature by 2030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 Highland, the creation of LNCS can increase our contribution to this goal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Designations increase protection on land and improve habitat quality and connectivity</a:t>
            </a:r>
          </a:p>
        </p:txBody>
      </p:sp>
    </p:spTree>
    <p:extLst>
      <p:ext uri="{BB962C8B-B14F-4D97-AF65-F5344CB8AC3E}">
        <p14:creationId xmlns:p14="http://schemas.microsoft.com/office/powerpoint/2010/main" val="227719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80F-D247-4634-93A4-0CC464C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en-GB" dirty="0"/>
              <a:t>Nature-based Solutions (NBS)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5770537A-6A53-BCE3-2B26-715C28B0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2405270"/>
            <a:ext cx="4992555" cy="40480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NBS leverage nature and the power of healthy ecosystems to protect people, optimize infrastructure and safeguard a stable and biodiverse future. (IUCN)</a:t>
            </a:r>
          </a:p>
        </p:txBody>
      </p:sp>
      <p:pic>
        <p:nvPicPr>
          <p:cNvPr id="1026" name="Picture 2" descr="Final Phase of Smithton and Culloden Flood Scheme - Dredging Today">
            <a:extLst>
              <a:ext uri="{FF2B5EF4-FFF2-40B4-BE49-F238E27FC236}">
                <a16:creationId xmlns:a16="http://schemas.microsoft.com/office/drawing/2014/main" id="{75881D21-D1D7-47DF-BDB1-AD26F42CF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6"/>
          <a:stretch/>
        </p:blipFill>
        <p:spPr bwMode="auto">
          <a:xfrm>
            <a:off x="6192011" y="1772816"/>
            <a:ext cx="4992555" cy="4680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3772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40A3-C8E2-487B-8A02-3B7A1985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Food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9274-8AE6-44D4-9A5F-FAF3798B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55" y="1786820"/>
            <a:ext cx="6164890" cy="4680520"/>
          </a:xfrm>
        </p:spPr>
        <p:txBody>
          <a:bodyPr/>
          <a:lstStyle/>
          <a:p>
            <a:r>
              <a:rPr lang="en-GB" dirty="0"/>
              <a:t>Climate change and biodiversity loss are major contributors to food insecurity in the UK</a:t>
            </a:r>
          </a:p>
          <a:p>
            <a:endParaRPr lang="en-GB" dirty="0"/>
          </a:p>
          <a:p>
            <a:r>
              <a:rPr lang="en-GB" dirty="0"/>
              <a:t>The types of food which can be grown in Highland will change with the changing climate</a:t>
            </a:r>
          </a:p>
          <a:p>
            <a:endParaRPr lang="en-GB" dirty="0"/>
          </a:p>
          <a:p>
            <a:r>
              <a:rPr lang="en-GB" dirty="0"/>
              <a:t>Community growing projects add resilience</a:t>
            </a:r>
          </a:p>
        </p:txBody>
      </p:sp>
      <p:pic>
        <p:nvPicPr>
          <p:cNvPr id="4" name="Content Placeholder 4" descr="A picture containing outdoor, grass, tree, person&#10;&#10;Description automatically generated">
            <a:extLst>
              <a:ext uri="{FF2B5EF4-FFF2-40B4-BE49-F238E27FC236}">
                <a16:creationId xmlns:a16="http://schemas.microsoft.com/office/drawing/2014/main" id="{B44C6F67-2879-4CAE-BAD3-613CFDCD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951" y="3627084"/>
            <a:ext cx="3692524" cy="2840256"/>
          </a:xfrm>
          <a:prstGeom prst="rect">
            <a:avLst/>
          </a:prstGeom>
        </p:spPr>
      </p:pic>
      <p:pic>
        <p:nvPicPr>
          <p:cNvPr id="5" name="Picture 4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528AE474-AC8F-4A95-9D9D-516BAD49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1" y="1081671"/>
            <a:ext cx="3457576" cy="23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9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1831-BA57-4743-8980-5CD6FE1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Strategy</a:t>
            </a:r>
          </a:p>
        </p:txBody>
      </p:sp>
      <p:pic>
        <p:nvPicPr>
          <p:cNvPr id="5" name="Content Placeholder 4" descr="A bird standing in water&#10;&#10;Description automatically generated with medium confidence">
            <a:extLst>
              <a:ext uri="{FF2B5EF4-FFF2-40B4-BE49-F238E27FC236}">
                <a16:creationId xmlns:a16="http://schemas.microsoft.com/office/drawing/2014/main" id="{DB45DD9D-FDC0-4AA1-AD45-ECCC59922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69" y="4450821"/>
            <a:ext cx="3425031" cy="2283354"/>
          </a:xfrm>
        </p:spPr>
      </p:pic>
      <p:pic>
        <p:nvPicPr>
          <p:cNvPr id="7" name="Picture 6" descr="A person herding a flock of sheep&#10;&#10;Description automatically generated with medium confidence">
            <a:extLst>
              <a:ext uri="{FF2B5EF4-FFF2-40B4-BE49-F238E27FC236}">
                <a16:creationId xmlns:a16="http://schemas.microsoft.com/office/drawing/2014/main" id="{1BAA17A5-3AE4-4B81-BA92-1F31F0CD2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68" y="1137456"/>
            <a:ext cx="4682331" cy="31215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15EF2C-1712-4DFB-A5DD-3E94530FB3F9}"/>
              </a:ext>
            </a:extLst>
          </p:cNvPr>
          <p:cNvSpPr txBox="1">
            <a:spLocks/>
          </p:cNvSpPr>
          <p:nvPr/>
        </p:nvSpPr>
        <p:spPr>
          <a:xfrm>
            <a:off x="467481" y="1902842"/>
            <a:ext cx="5628519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December 2023 The Highland Council will produce its first Ecological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strategy will set out our ambition for a Highland with healthier and more connected natural spaces which benefit local communities and wildlife</a:t>
            </a:r>
          </a:p>
        </p:txBody>
      </p:sp>
    </p:spTree>
    <p:extLst>
      <p:ext uri="{BB962C8B-B14F-4D97-AF65-F5344CB8AC3E}">
        <p14:creationId xmlns:p14="http://schemas.microsoft.com/office/powerpoint/2010/main" val="3057411886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Ebrima</vt:lpstr>
      <vt:lpstr>Text Slides</vt:lpstr>
      <vt:lpstr>PowerPoint Presentation</vt:lpstr>
      <vt:lpstr>Coastal Erosion and Flooding</vt:lpstr>
      <vt:lpstr>Nature Restoration</vt:lpstr>
      <vt:lpstr>Managing Land for Nature</vt:lpstr>
      <vt:lpstr>Nature-based Solutions (NBS)</vt:lpstr>
      <vt:lpstr>Community Food Growing</vt:lpstr>
      <vt:lpstr>Ecological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Smailes (Business Management (P&amp;G))</dc:creator>
  <cp:lastModifiedBy>Kirsty Smailes (Business Management (P&amp;G))</cp:lastModifiedBy>
  <cp:revision>2</cp:revision>
  <dcterms:created xsi:type="dcterms:W3CDTF">2023-04-13T11:34:14Z</dcterms:created>
  <dcterms:modified xsi:type="dcterms:W3CDTF">2023-04-13T11:45:42Z</dcterms:modified>
</cp:coreProperties>
</file>