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83" r:id="rId2"/>
    <p:sldId id="285" r:id="rId3"/>
    <p:sldId id="286" r:id="rId4"/>
    <p:sldId id="287" r:id="rId5"/>
    <p:sldId id="288" r:id="rId6"/>
    <p:sldId id="284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2F92"/>
    <a:srgbClr val="2F7C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9F53D6-5397-447E-89D1-2D6A98A87E3F}" v="3" dt="2022-05-09T19:57:27.4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8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wart Fraser (Corporate Governance)" userId="7551128b-ba89-4ff6-97d0-289e3555c407" providerId="ADAL" clId="{F0289A60-77A6-48EE-ACD6-28E9333B9CF1}"/>
    <pc:docChg chg="modSld">
      <pc:chgData name="Stewart Fraser (Corporate Governance)" userId="7551128b-ba89-4ff6-97d0-289e3555c407" providerId="ADAL" clId="{F0289A60-77A6-48EE-ACD6-28E9333B9CF1}" dt="2022-05-09T21:13:08.240" v="33" actId="20577"/>
      <pc:docMkLst>
        <pc:docMk/>
      </pc:docMkLst>
      <pc:sldChg chg="modSp mod">
        <pc:chgData name="Stewart Fraser (Corporate Governance)" userId="7551128b-ba89-4ff6-97d0-289e3555c407" providerId="ADAL" clId="{F0289A60-77A6-48EE-ACD6-28E9333B9CF1}" dt="2022-05-09T21:13:08.240" v="33" actId="20577"/>
        <pc:sldMkLst>
          <pc:docMk/>
          <pc:sldMk cId="4234903140" sldId="283"/>
        </pc:sldMkLst>
        <pc:spChg chg="mod">
          <ac:chgData name="Stewart Fraser (Corporate Governance)" userId="7551128b-ba89-4ff6-97d0-289e3555c407" providerId="ADAL" clId="{F0289A60-77A6-48EE-ACD6-28E9333B9CF1}" dt="2022-05-09T21:13:08.240" v="33" actId="20577"/>
          <ac:spMkLst>
            <pc:docMk/>
            <pc:sldMk cId="4234903140" sldId="283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DE6A9-B5E9-490D-B889-1CC33586F091}" type="datetimeFigureOut">
              <a:rPr lang="en-GB" smtClean="0"/>
              <a:t>09/05/2022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865D1D-29FC-47E2-A574-DEFA3174C723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hc" descr="OFFICIAL"/>
          <p:cNvSpPr txBox="1"/>
          <p:nvPr/>
        </p:nvSpPr>
        <p:spPr>
          <a:xfrm>
            <a:off x="0" y="0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 dirty="0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  <p:sp>
        <p:nvSpPr>
          <p:cNvPr id="7" name="fc" descr="OFFICIAL"/>
          <p:cNvSpPr txBox="1"/>
          <p:nvPr/>
        </p:nvSpPr>
        <p:spPr>
          <a:xfrm>
            <a:off x="0" y="9569669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 dirty="0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530188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E036E-460B-4C1D-A880-EABA5EF82C50}" type="datetimeFigureOut">
              <a:rPr lang="en-GB" smtClean="0"/>
              <a:t>09/05/2022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7AA53-D485-48C4-A1C3-631D24EF375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hc" descr="OFFICIAL"/>
          <p:cNvSpPr txBox="1"/>
          <p:nvPr/>
        </p:nvSpPr>
        <p:spPr>
          <a:xfrm>
            <a:off x="0" y="0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 i="0" u="none" baseline="0" dirty="0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  <p:sp>
        <p:nvSpPr>
          <p:cNvPr id="9" name="fc" descr="OFFICIAL"/>
          <p:cNvSpPr txBox="1"/>
          <p:nvPr/>
        </p:nvSpPr>
        <p:spPr>
          <a:xfrm>
            <a:off x="0" y="9569669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 i="0" u="none" baseline="0" dirty="0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614943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0926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Layout + Sub-title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3744416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644008" y="1772816"/>
            <a:ext cx="3744416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7237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Layout + Sub-titl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3744416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644008" y="2348880"/>
            <a:ext cx="3744416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486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43607" y="548680"/>
            <a:ext cx="2648273" cy="1162050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caption title 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635896" y="548680"/>
            <a:ext cx="4762872" cy="585311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4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1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1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43607" y="1710730"/>
            <a:ext cx="264827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body text</a:t>
            </a:r>
          </a:p>
        </p:txBody>
      </p:sp>
    </p:spTree>
    <p:extLst>
      <p:ext uri="{BB962C8B-B14F-4D97-AF65-F5344CB8AC3E}">
        <p14:creationId xmlns:p14="http://schemas.microsoft.com/office/powerpoint/2010/main" val="574268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515374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photo title</a:t>
            </a:r>
            <a:endParaRPr lang="en-GB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4"/>
            <a:ext cx="5486400" cy="44724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720482"/>
            <a:ext cx="5486400" cy="876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photo description</a:t>
            </a:r>
          </a:p>
        </p:txBody>
      </p:sp>
    </p:spTree>
    <p:extLst>
      <p:ext uri="{BB962C8B-B14F-4D97-AF65-F5344CB8AC3E}">
        <p14:creationId xmlns:p14="http://schemas.microsoft.com/office/powerpoint/2010/main" val="189234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</a:t>
            </a:r>
            <a:endParaRPr lang="en-GB" dirty="0"/>
          </a:p>
        </p:txBody>
      </p:sp>
      <p:cxnSp>
        <p:nvCxnSpPr>
          <p:cNvPr id="3" name="Straight Connector 2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9221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56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 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5920" y="1772816"/>
            <a:ext cx="7622504" cy="468052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lvl="0"/>
            <a:r>
              <a:rPr lang="en-US" dirty="0"/>
              <a:t>Click to edit body text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Click to edit bullet lists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9120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210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7632848" cy="403244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lvl="0"/>
            <a:r>
              <a:rPr lang="en-US" dirty="0"/>
              <a:t>Click to edit body text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Click to edit bullet lists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0588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196752"/>
            <a:ext cx="7632848" cy="525658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0826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7632848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0532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+ Sub-title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7632848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423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+ sub-titl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7632848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838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2529" cy="237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289" y="4482000"/>
            <a:ext cx="1371711" cy="23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82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5" r:id="rId2"/>
    <p:sldLayoutId id="2147483676" r:id="rId3"/>
    <p:sldLayoutId id="2147483668" r:id="rId4"/>
    <p:sldLayoutId id="2147483666" r:id="rId5"/>
    <p:sldLayoutId id="2147483669" r:id="rId6"/>
    <p:sldLayoutId id="2147483670" r:id="rId7"/>
    <p:sldLayoutId id="2147483672" r:id="rId8"/>
    <p:sldLayoutId id="2147483671" r:id="rId9"/>
    <p:sldLayoutId id="2147483674" r:id="rId10"/>
    <p:sldLayoutId id="2147483673" r:id="rId11"/>
    <p:sldLayoutId id="2147483678" r:id="rId12"/>
    <p:sldLayoutId id="214748367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ndardscommission.org.uk/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Councillors’ Code of Conduct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ETHICAL STANDARDS FRAMEWORK</a:t>
            </a:r>
          </a:p>
          <a:p>
            <a:r>
              <a:rPr lang="en-GB" b="1" dirty="0"/>
              <a:t>COUNCILLORS’ CODE OF CONDUCT 2021</a:t>
            </a:r>
          </a:p>
          <a:p>
            <a:pPr marL="457200" indent="-457200">
              <a:buAutoNum type="arabicPeriod"/>
            </a:pPr>
            <a:r>
              <a:rPr lang="en-GB" b="1" dirty="0"/>
              <a:t>Introduction</a:t>
            </a:r>
            <a:r>
              <a:rPr lang="en-GB" b="1"/>
              <a:t>/History</a:t>
            </a:r>
            <a:endParaRPr lang="en-GB" b="1" dirty="0"/>
          </a:p>
          <a:p>
            <a:pPr marL="457200" indent="-457200">
              <a:buAutoNum type="arabicPeriod"/>
            </a:pPr>
            <a:r>
              <a:rPr lang="en-GB" b="1" dirty="0"/>
              <a:t>Applicability and Key Principles</a:t>
            </a:r>
          </a:p>
          <a:p>
            <a:pPr marL="457200" indent="-457200">
              <a:buAutoNum type="arabicPeriod"/>
            </a:pPr>
            <a:r>
              <a:rPr lang="en-GB" b="1" dirty="0"/>
              <a:t>General Conduct</a:t>
            </a:r>
          </a:p>
          <a:p>
            <a:pPr marL="457200" indent="-457200">
              <a:buAutoNum type="arabicPeriod"/>
            </a:pPr>
            <a:r>
              <a:rPr lang="en-GB" b="1" dirty="0"/>
              <a:t>Registration of Interests</a:t>
            </a:r>
          </a:p>
          <a:p>
            <a:pPr marL="457200" indent="-457200">
              <a:buAutoNum type="arabicPeriod"/>
            </a:pPr>
            <a:r>
              <a:rPr lang="en-GB" b="1" dirty="0"/>
              <a:t>Declarations of Interest</a:t>
            </a:r>
          </a:p>
          <a:p>
            <a:pPr marL="457200" indent="-457200">
              <a:buAutoNum type="arabicPeriod"/>
            </a:pPr>
            <a:r>
              <a:rPr lang="en-GB" b="1" dirty="0"/>
              <a:t>Lobbying and Access</a:t>
            </a:r>
          </a:p>
          <a:p>
            <a:pPr marL="457200" indent="-457200">
              <a:buAutoNum type="arabicPeriod"/>
            </a:pPr>
            <a:r>
              <a:rPr lang="en-GB" b="1" dirty="0"/>
              <a:t>Quasi-Judicial and Regulatory Decisions</a:t>
            </a:r>
          </a:p>
          <a:p>
            <a:pPr marL="457200" indent="-457200">
              <a:buAutoNum type="arabicPeriod"/>
            </a:pPr>
            <a:r>
              <a:rPr lang="en-GB" b="1" dirty="0"/>
              <a:t>Annexes </a:t>
            </a:r>
          </a:p>
          <a:p>
            <a:r>
              <a:rPr lang="en-GB" b="1" dirty="0"/>
              <a:t>Guidance, Advice Notes and Training Material </a:t>
            </a:r>
          </a:p>
        </p:txBody>
      </p:sp>
    </p:spTree>
    <p:extLst>
      <p:ext uri="{BB962C8B-B14F-4D97-AF65-F5344CB8AC3E}">
        <p14:creationId xmlns:p14="http://schemas.microsoft.com/office/powerpoint/2010/main" val="4234903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0AF74-60BF-4FAE-8D9E-9F0C24E34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Conduct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1D8B9-4AAD-4A8D-B4F7-CB372B22C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 </a:t>
            </a:r>
            <a:r>
              <a:rPr lang="en-GB" b="1" dirty="0"/>
              <a:t>Use of Council Resources</a:t>
            </a:r>
          </a:p>
          <a:p>
            <a:r>
              <a:rPr lang="en-GB" dirty="0"/>
              <a:t>Not use, or in any way enable others to use, Council resources:-</a:t>
            </a:r>
          </a:p>
          <a:p>
            <a:pPr marL="457200" indent="-457200">
              <a:buAutoNum type="alphaLcParenR"/>
            </a:pPr>
            <a:r>
              <a:rPr lang="en-GB" dirty="0"/>
              <a:t>Imprudently</a:t>
            </a:r>
          </a:p>
          <a:p>
            <a:pPr marL="457200" indent="-457200">
              <a:buAutoNum type="alphaLcParenR"/>
            </a:pPr>
            <a:r>
              <a:rPr lang="en-GB" dirty="0"/>
              <a:t>Unlawfully</a:t>
            </a:r>
          </a:p>
          <a:p>
            <a:pPr marL="457200" indent="-457200">
              <a:buAutoNum type="alphaLcParenR"/>
            </a:pPr>
            <a:r>
              <a:rPr lang="en-GB" dirty="0"/>
              <a:t>For any party political or campaigning activities or</a:t>
            </a:r>
          </a:p>
          <a:p>
            <a:pPr marL="457200" indent="-457200">
              <a:buAutoNum type="alphaLcParenR"/>
            </a:pPr>
            <a:r>
              <a:rPr lang="en-GB" dirty="0"/>
              <a:t>Improperly</a:t>
            </a:r>
          </a:p>
          <a:p>
            <a:r>
              <a:rPr lang="en-GB" b="1" dirty="0"/>
              <a:t>Preferential Treatment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Not use, or attempt to use, position or influence as a Councillor to:-</a:t>
            </a:r>
          </a:p>
          <a:p>
            <a:pPr marL="457200" indent="-457200">
              <a:buAutoNum type="alphaLcParenR"/>
            </a:pPr>
            <a:r>
              <a:rPr lang="en-GB" dirty="0"/>
              <a:t>Improperly gain advantage</a:t>
            </a:r>
          </a:p>
          <a:p>
            <a:pPr marL="457200" indent="-457200">
              <a:buAutoNum type="alphaLcParenR"/>
            </a:pPr>
            <a:r>
              <a:rPr lang="en-GB" dirty="0"/>
              <a:t>Avoid a disadvantage</a:t>
            </a:r>
          </a:p>
          <a:p>
            <a:pPr marL="457200" indent="-457200">
              <a:buAutoNum type="alphaLcParenR"/>
            </a:pPr>
            <a:r>
              <a:rPr lang="en-GB" dirty="0"/>
              <a:t>Improperly seek preferential treatment or access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b="1" dirty="0"/>
          </a:p>
          <a:p>
            <a:endParaRPr lang="en-GB" b="1" dirty="0"/>
          </a:p>
          <a:p>
            <a:endParaRPr lang="en-GB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3ED247-7941-4029-9000-0ADF4A0A4B6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089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553AF-C48D-4CA0-8448-E4229518C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4. Registration of Interests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683B5-F9AA-413F-894A-728A83851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Ethical Standards in Public Life etc (Scotland) Act 2000 (Register of Interests) Regulations 2003, as amended</a:t>
            </a:r>
          </a:p>
          <a:p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Category 1 : Remuneration</a:t>
            </a:r>
          </a:p>
          <a:p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Category 2 : Other Roles</a:t>
            </a:r>
          </a:p>
          <a:p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Category 3: Contracts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Category 4: Election Expenses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6F48F9-0144-4E6E-96B5-0009F8573B8D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7828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13026-AD4E-4198-9A44-B703BEE37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Registration of Interests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35E29-8C2B-4BB1-A13F-7DF8EC87B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Category 5: Houses, Land and Buildings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Category 6: Interest in Shares and Securities. Note ‘relevant date’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Category 7: Gifts and Hospitality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Category 8: Non-Financial Interests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Category 9: Close Family Members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845B7F-4BC1-4D86-9375-94DB44276F29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7020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DCFC8-FEE4-4944-B14A-8B06EEECE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 Declarations of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534A6-51A8-48D1-B6AE-203D52834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b="1" u="sng" dirty="0"/>
              <a:t>STAGE 1</a:t>
            </a:r>
          </a:p>
          <a:p>
            <a:endParaRPr lang="en-GB" b="1" dirty="0"/>
          </a:p>
          <a:p>
            <a:r>
              <a:rPr lang="en-GB" b="1" dirty="0"/>
              <a:t>CONNECTION</a:t>
            </a:r>
          </a:p>
          <a:p>
            <a:endParaRPr lang="en-GB" b="1" dirty="0"/>
          </a:p>
          <a:p>
            <a:r>
              <a:rPr lang="en-GB" b="1" u="sng" dirty="0"/>
              <a:t>STAGE 2 </a:t>
            </a:r>
          </a:p>
          <a:p>
            <a:endParaRPr lang="en-GB" b="1" dirty="0"/>
          </a:p>
          <a:p>
            <a:r>
              <a:rPr lang="en-GB" b="1" dirty="0"/>
              <a:t>INTEREST</a:t>
            </a:r>
          </a:p>
          <a:p>
            <a:endParaRPr lang="en-GB" b="1" dirty="0"/>
          </a:p>
          <a:p>
            <a:r>
              <a:rPr lang="en-GB" b="1" u="sng" dirty="0"/>
              <a:t>STAGE 3</a:t>
            </a:r>
          </a:p>
          <a:p>
            <a:endParaRPr lang="en-GB" b="1" dirty="0"/>
          </a:p>
          <a:p>
            <a:r>
              <a:rPr lang="en-GB" b="1" dirty="0"/>
              <a:t>PARTICIPATION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B9FCCA-D87E-4EAA-BF4D-93D37D94543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1828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D32FC-32B2-4AF0-BD44-043600081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Declarations of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08FD1-2555-4579-94BE-D96B374C5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GB" b="1" u="sng" dirty="0"/>
              <a:t>Connection</a:t>
            </a:r>
          </a:p>
          <a:p>
            <a:r>
              <a:rPr lang="en-GB" dirty="0"/>
              <a:t>Three exceptions</a:t>
            </a:r>
          </a:p>
          <a:p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Council tax payer, Council house tenant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Councillor’s remuneration, allowances, expenses, support services or pensions are being considered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When nominated or appointed as a Council representative on an outside body ( eg High Life Highland or Eden Court) unless:-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The matter is quasi-judicial or regulatory and outside body has involvement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Personal conflict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  <a:p>
            <a:pPr marL="457200" indent="-457200">
              <a:buAutoNum type="arabicPeriod"/>
            </a:pPr>
            <a:endParaRPr lang="en-GB" b="1" u="sng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B51489-5566-4DE2-BC5B-CC3399DBAE4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5618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B70C9-526B-4498-A308-DA4319FB0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Declaration of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7A3C7-037A-4EA3-ADCF-771C83328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2</a:t>
            </a:r>
            <a:r>
              <a:rPr lang="en-GB" b="1" u="sng" dirty="0"/>
              <a:t>. Interest</a:t>
            </a:r>
          </a:p>
          <a:p>
            <a:endParaRPr lang="en-GB" b="1" u="sng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Application of </a:t>
            </a:r>
            <a:r>
              <a:rPr lang="en-GB" b="1" dirty="0"/>
              <a:t>objective test. </a:t>
            </a:r>
            <a:r>
              <a:rPr lang="en-GB" dirty="0"/>
              <a:t>If test met, the connection is a declarable interest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Requirement to disclose/declare personal interests both in formal and informal dealings with Council officers and other Councillors, not just in formal Council or committee meetings</a:t>
            </a:r>
          </a:p>
          <a:p>
            <a:endParaRPr lang="en-GB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/>
              <a:t>3. </a:t>
            </a:r>
            <a:r>
              <a:rPr lang="en-GB" b="1" u="sng" dirty="0"/>
              <a:t>Participation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Declare as early as possible and leave room or exit the virtual meeting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  <a:p>
            <a:r>
              <a:rPr lang="en-GB" b="1" u="sng" dirty="0"/>
              <a:t>Transparency Statements</a:t>
            </a:r>
          </a:p>
          <a:p>
            <a:endParaRPr lang="en-GB" b="1" u="sng" dirty="0"/>
          </a:p>
          <a:p>
            <a:endParaRPr lang="en-GB" b="1" u="sng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C9782F-9BEB-42E8-82F6-AB106C6C84C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18639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682FC-7505-43DE-BE9D-0DD3E1037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Lobbying and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2715B-4C87-43BE-A4ED-0C7178806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Distinguishes and explains what is allowed in respect of:-</a:t>
            </a:r>
          </a:p>
          <a:p>
            <a:endParaRPr lang="en-GB" dirty="0"/>
          </a:p>
          <a:p>
            <a:pPr marL="457200" indent="-457200">
              <a:buAutoNum type="arabicPeriod"/>
            </a:pPr>
            <a:r>
              <a:rPr lang="en-GB" dirty="0"/>
              <a:t>A representative role in dealing with constituent enquiries</a:t>
            </a:r>
          </a:p>
          <a:p>
            <a:pPr marL="457200" indent="-457200">
              <a:buAutoNum type="arabicPeriod"/>
            </a:pPr>
            <a:endParaRPr lang="en-GB" dirty="0"/>
          </a:p>
          <a:p>
            <a:pPr marL="457200" indent="-457200">
              <a:buAutoNum type="arabicPeriod"/>
            </a:pPr>
            <a:r>
              <a:rPr lang="en-GB" dirty="0"/>
              <a:t>Community engagement</a:t>
            </a:r>
          </a:p>
          <a:p>
            <a:pPr marL="457200" indent="-457200">
              <a:buAutoNum type="arabicPeriod"/>
            </a:pPr>
            <a:endParaRPr lang="en-GB" dirty="0"/>
          </a:p>
          <a:p>
            <a:pPr marL="457200" indent="-457200">
              <a:buAutoNum type="arabicPeriod"/>
            </a:pPr>
            <a:r>
              <a:rPr lang="en-GB" dirty="0"/>
              <a:t>Lobbying</a:t>
            </a:r>
          </a:p>
          <a:p>
            <a:pPr marL="457200" indent="-457200">
              <a:buAutoNum type="arabicPeriod"/>
            </a:pPr>
            <a:endParaRPr lang="en-GB" dirty="0"/>
          </a:p>
          <a:p>
            <a:pPr marL="457200" indent="-457200">
              <a:buAutoNum type="arabicPeriod"/>
            </a:pPr>
            <a:r>
              <a:rPr lang="en-GB" dirty="0"/>
              <a:t>Lobbying in respect of quasi-judicial or regulatory matters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8337F5-D389-4C85-B917-133C0DD961C3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36248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BB8BF-6958-4929-9527-30A961A94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    7.Quasi-Judicial &amp; Regulatory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8F1E0-CCB9-4D82-BBF1-0754BC7E5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Explains what quasi-judicial or regulatory decisions typically involve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Lists what Councillors </a:t>
            </a:r>
            <a:r>
              <a:rPr lang="en-GB" b="1" dirty="0"/>
              <a:t>will and will not </a:t>
            </a:r>
            <a:r>
              <a:rPr lang="en-GB" dirty="0"/>
              <a:t>do when dealing with quasi-judicial and regulatory applications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Distinguishes policy and strategic issues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Outlines how a Councillor can make representations both when they are and are not a member of the decision making committee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Site visits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F9582-4290-4719-B7B5-D013E6B88D9F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6607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C0D14-7F7D-4868-8645-6D5378F07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Annexes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84D9E0-63B4-4005-B82F-1E5C4D4FC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b="1" dirty="0"/>
              <a:t>Annex A : Protocol for Relations Between Councillors and Employees in Councils</a:t>
            </a:r>
          </a:p>
          <a:p>
            <a:endParaRPr lang="en-GB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Explanation of different roles – strategic V operational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Public comment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b="1" dirty="0"/>
          </a:p>
          <a:p>
            <a:r>
              <a:rPr lang="en-GB" b="1" dirty="0"/>
              <a:t>Annex B : Definitions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b="1" dirty="0"/>
          </a:p>
          <a:p>
            <a:r>
              <a:rPr lang="en-GB" b="1" dirty="0"/>
              <a:t>Annex C : Breaches of the Code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Investigation and adjudication of complaints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Sanctions and interim suspensions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b="1" dirty="0"/>
          </a:p>
          <a:p>
            <a:endParaRPr lang="en-GB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514483-0281-48CF-9BEA-84F63D35FF8D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34792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44E18-6F89-413C-AFC3-6AC436145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     STANDARDS COMMISSION GUIDANCE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62810-8D86-43C1-AD38-CF305EB47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/>
              <a:t>Guidance Document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Updated May 2 2022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Includes examples and illustrations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A version will be published both with and without Code embedded and also by Section of the Code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  <a:p>
            <a:r>
              <a:rPr lang="en-GB" u="sng" dirty="0"/>
              <a:t>Advice Notes</a:t>
            </a:r>
          </a:p>
          <a:p>
            <a:r>
              <a:rPr lang="en-GB" dirty="0"/>
              <a:t>Available on a range of topics including:-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Arms Length External Organisations ( ALEOs)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Article 10 ECHR ( Freedom of Expression)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How to Declare Interests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The use of Social Media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Assisting Constituents Card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u="sng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689EB5-6F41-4B68-AC2A-BCA0F2B70EC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2348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E8FF0-F167-4AD8-B083-20D88EF95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Ethical Standards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0F4A9-E02E-4B1B-8BBE-9F1D2A764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u="sng" dirty="0"/>
              <a:t>Standards Commission for Scotland</a:t>
            </a:r>
          </a:p>
          <a:p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Provides guidance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Promotes framework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Adjudicates on complaints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  <a:p>
            <a:r>
              <a:rPr lang="en-GB" b="1" u="sng" dirty="0"/>
              <a:t>Ethical Standards Commissioner</a:t>
            </a:r>
          </a:p>
          <a:p>
            <a:endParaRPr lang="en-GB" b="1" u="sng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Receives complaints and undertakes investigations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43458E-29EA-4CB3-89E1-6EDED867CFC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38394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881E8-1CFD-4131-83AB-72A30E7C9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73412-4E9C-42E8-AD6C-5223C65D7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Standards Commission website</a:t>
            </a:r>
          </a:p>
          <a:p>
            <a:endParaRPr lang="en-GB" b="1" dirty="0"/>
          </a:p>
          <a:p>
            <a:r>
              <a:rPr lang="en-GB" dirty="0">
                <a:hlinkClick r:id="rId2"/>
              </a:rPr>
              <a:t>www.standardscommission.org.uk</a:t>
            </a:r>
            <a:endParaRPr lang="en-GB" dirty="0"/>
          </a:p>
          <a:p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Hearing Decisions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Guidance and Advice Notes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Standard Commission Updates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36FB5F-E99E-49BF-AA06-8A881E781FD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929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3DA54-CBD0-4BF3-A932-679C985F8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Adjudication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11BF8-0633-4CD3-8BF7-DFB9B0840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HEARINGS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To determine if there has been a breach of the Code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To determine sanction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Panel of 3 members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Usually held in public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Formal process</a:t>
            </a:r>
          </a:p>
          <a:p>
            <a:endParaRPr lang="en-GB" b="1" dirty="0"/>
          </a:p>
          <a:p>
            <a:r>
              <a:rPr lang="en-GB" b="1" dirty="0"/>
              <a:t>SANCTIONS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Censure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Suspend (full or partial, up to 1 year)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Disqualify (up to 5 years)</a:t>
            </a:r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6215C4-D570-492D-9723-DE8F498D98B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8364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C0039-22F8-488F-B9FD-DB19F020A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CODE OF CONDUCT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51884-B8E5-46D1-8D7A-264D26517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GB" b="1" u="sng" dirty="0"/>
              <a:t>Introduction</a:t>
            </a:r>
          </a:p>
          <a:p>
            <a:pPr marL="457200" indent="-457200">
              <a:buAutoNum type="arabicPeriod"/>
            </a:pPr>
            <a:endParaRPr lang="en-GB" u="sng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dirty="0"/>
              <a:t>Is now written in the first person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dirty="0"/>
              <a:t>Personal Responsibility (Section 1.8)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dirty="0"/>
              <a:t>Applicability (Section 1.6)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dirty="0"/>
              <a:t>‘ I will not, at any time, advocate or encourage any action contrary to the Code’’  ( Section 1.9)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F2BF1B-6229-4DE5-B76B-A9013662E04D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6994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670EA-8261-4D4B-9D1A-170D31558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2. Applicability &amp; Key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FD3CB-6C1C-4AF1-A37C-DFA7A3F96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/>
              <a:t>When acting as a councillor and when you could reasonably be regarded as acting as such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/>
              <a:t>Not prevented from expressing views ( including making political comment) provided do so in a way that is compatible with the Code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/>
              <a:t>Encouraged to seek advice if you are unsure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/>
              <a:t>Breach of one or more of the key principles </a:t>
            </a:r>
            <a:r>
              <a:rPr lang="en-GB" sz="2400" u="sng" dirty="0"/>
              <a:t>does not </a:t>
            </a:r>
            <a:r>
              <a:rPr lang="en-GB" sz="2400" dirty="0"/>
              <a:t>of itself constitute evidence of a breach of the Code.</a:t>
            </a:r>
          </a:p>
          <a:p>
            <a:endParaRPr lang="en-GB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A3CB97-3F12-4F72-9F77-9F0E4BE0F28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8363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Councillors’ Code of 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GB" sz="2400" dirty="0"/>
              <a:t>Duty</a:t>
            </a:r>
          </a:p>
          <a:p>
            <a:pPr marL="457200" indent="-457200">
              <a:buAutoNum type="arabicPeriod"/>
            </a:pPr>
            <a:r>
              <a:rPr lang="en-GB" sz="2400" dirty="0"/>
              <a:t>Selflessness</a:t>
            </a:r>
          </a:p>
          <a:p>
            <a:pPr marL="457200" indent="-457200">
              <a:buAutoNum type="arabicPeriod"/>
            </a:pPr>
            <a:r>
              <a:rPr lang="en-GB" sz="2400" dirty="0"/>
              <a:t>Integrity</a:t>
            </a:r>
          </a:p>
          <a:p>
            <a:pPr marL="457200" indent="-457200">
              <a:buAutoNum type="arabicPeriod"/>
            </a:pPr>
            <a:r>
              <a:rPr lang="en-GB" sz="2400" dirty="0"/>
              <a:t>Objectivity</a:t>
            </a:r>
          </a:p>
          <a:p>
            <a:pPr marL="457200" indent="-457200">
              <a:buAutoNum type="arabicPeriod"/>
            </a:pPr>
            <a:r>
              <a:rPr lang="en-GB" sz="2400" dirty="0"/>
              <a:t>Accountability and Stewardship</a:t>
            </a:r>
          </a:p>
          <a:p>
            <a:pPr marL="457200" indent="-457200">
              <a:buAutoNum type="arabicPeriod"/>
            </a:pPr>
            <a:r>
              <a:rPr lang="en-GB" sz="2400" dirty="0"/>
              <a:t>Openness</a:t>
            </a:r>
          </a:p>
          <a:p>
            <a:pPr marL="457200" indent="-457200">
              <a:buAutoNum type="arabicPeriod"/>
            </a:pPr>
            <a:r>
              <a:rPr lang="en-GB" sz="2400" dirty="0"/>
              <a:t>Honesty</a:t>
            </a:r>
          </a:p>
          <a:p>
            <a:pPr marL="457200" indent="-457200">
              <a:buAutoNum type="arabicPeriod"/>
            </a:pPr>
            <a:r>
              <a:rPr lang="en-GB" sz="2400" dirty="0"/>
              <a:t>Leadership</a:t>
            </a:r>
          </a:p>
          <a:p>
            <a:pPr marL="457200" indent="-457200">
              <a:buAutoNum type="arabicPeriod"/>
            </a:pPr>
            <a:r>
              <a:rPr lang="en-GB" sz="2400" dirty="0"/>
              <a:t>Respect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GB" b="1" dirty="0"/>
              <a:t>Key Principles</a:t>
            </a:r>
          </a:p>
        </p:txBody>
      </p:sp>
    </p:spTree>
    <p:extLst>
      <p:ext uri="{BB962C8B-B14F-4D97-AF65-F5344CB8AC3E}">
        <p14:creationId xmlns:p14="http://schemas.microsoft.com/office/powerpoint/2010/main" val="2862791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687D1-AB49-4C77-8652-2B6387C08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3. General Conduct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3ED81-CEC6-4023-908F-15242DC98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Respect and Courtesy</a:t>
            </a:r>
          </a:p>
          <a:p>
            <a:endParaRPr lang="en-GB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Bullying and harassment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Unlawful discrimination, requirement to advance equal opportunity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b="1" dirty="0"/>
          </a:p>
          <a:p>
            <a:r>
              <a:rPr lang="en-GB" b="1" dirty="0"/>
              <a:t>Relations with Council Employees</a:t>
            </a:r>
          </a:p>
          <a:p>
            <a:endParaRPr lang="en-GB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Not to become involved in operational management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Cannot undermine officers or raise concerns about their performance, conduct or capability in public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Must not take, or seek to take, unfair advantage of position in dealings with employees</a:t>
            </a:r>
          </a:p>
          <a:p>
            <a:endParaRPr lang="en-GB" b="1" dirty="0"/>
          </a:p>
          <a:p>
            <a:endParaRPr lang="en-GB" b="1" dirty="0"/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BE805F-0A99-44BD-8ABA-5DB41A7FE4EB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0707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49EB7-8021-4BC5-991D-1F5C9EFCD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Conduct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AD3C7-F941-40A5-8392-D807F615A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Gifts and Hospitality</a:t>
            </a:r>
          </a:p>
          <a:p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General rule is that Councillors can never ask for, or seek, gifts and hospitality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When offered, can only accept in very limited circumstances and need to consider the </a:t>
            </a:r>
            <a:r>
              <a:rPr lang="en-GB" b="1" dirty="0"/>
              <a:t>objective test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Required to advise the Monitoring Officer of significant or repeated offers</a:t>
            </a:r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5B5ED0-6B9A-435B-A60D-D01A456B8538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3335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4E118-E4BF-46D8-87CF-EF54B400E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Conduct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E40DD-7BA1-42DA-923C-448596377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Confidentiality</a:t>
            </a:r>
          </a:p>
          <a:p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Cannot use confidential information for personal or party-political advantage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Note if there is no express consent to disclose, should assume it has not been given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Confirms confidential information not to be used:-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For personal or party-political advantage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To discredit the Council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BBA263-2C28-426E-B572-77303671E0E8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064281"/>
      </p:ext>
    </p:extLst>
  </p:cSld>
  <p:clrMapOvr>
    <a:masterClrMapping/>
  </p:clrMapOvr>
</p:sld>
</file>

<file path=ppt/theme/theme1.xml><?xml version="1.0" encoding="utf-8"?>
<a:theme xmlns:a="http://schemas.openxmlformats.org/drawingml/2006/main" name="Tex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D37954255D1C40B349B8C80F42E237" ma:contentTypeVersion="3" ma:contentTypeDescription="Create a new document." ma:contentTypeScope="" ma:versionID="01d833911c71a043b6e985ec39193488">
  <xsd:schema xmlns:xsd="http://www.w3.org/2001/XMLSchema" xmlns:xs="http://www.w3.org/2001/XMLSchema" xmlns:p="http://schemas.microsoft.com/office/2006/metadata/properties" xmlns:ns2="a80db072-40f0-4239-af7d-3e708e1bbca3" targetNamespace="http://schemas.microsoft.com/office/2006/metadata/properties" ma:root="true" ma:fieldsID="b117883d90964a8965680618b63bcee9" ns2:_="">
    <xsd:import namespace="a80db072-40f0-4239-af7d-3e708e1bbc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0db072-40f0-4239-af7d-3e708e1bbc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CD5C9CF-95D7-4725-9829-A239233B2FF8}"/>
</file>

<file path=customXml/itemProps2.xml><?xml version="1.0" encoding="utf-8"?>
<ds:datastoreItem xmlns:ds="http://schemas.openxmlformats.org/officeDocument/2006/customXml" ds:itemID="{42022BB9-FDB0-4822-9954-62A2CC9E7B1D}"/>
</file>

<file path=customXml/itemProps3.xml><?xml version="1.0" encoding="utf-8"?>
<ds:datastoreItem xmlns:ds="http://schemas.openxmlformats.org/officeDocument/2006/customXml" ds:itemID="{5E41516F-6857-4954-A6CD-A80DE690BD9E}"/>
</file>

<file path=docProps/app.xml><?xml version="1.0" encoding="utf-8"?>
<Properties xmlns="http://schemas.openxmlformats.org/officeDocument/2006/extended-properties" xmlns:vt="http://schemas.openxmlformats.org/officeDocument/2006/docPropsVTypes">
  <Template>HC Corporate Template</Template>
  <TotalTime>191</TotalTime>
  <Words>924</Words>
  <Application>Microsoft Office PowerPoint</Application>
  <PresentationFormat>On-screen Show (4:3)</PresentationFormat>
  <Paragraphs>214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Arial</vt:lpstr>
      <vt:lpstr>Calibri</vt:lpstr>
      <vt:lpstr>Ebrima</vt:lpstr>
      <vt:lpstr>Wingdings</vt:lpstr>
      <vt:lpstr>Text Slides</vt:lpstr>
      <vt:lpstr>Councillors’ Code of Conduct</vt:lpstr>
      <vt:lpstr>Ethical Standards Framework</vt:lpstr>
      <vt:lpstr>Adjudication</vt:lpstr>
      <vt:lpstr>CODE OF CONDUCT</vt:lpstr>
      <vt:lpstr>   2. Applicability &amp; Key Principles</vt:lpstr>
      <vt:lpstr>Councillors’ Code of Conduct</vt:lpstr>
      <vt:lpstr>3. General Conduct</vt:lpstr>
      <vt:lpstr>General Conduct</vt:lpstr>
      <vt:lpstr>General Conduct</vt:lpstr>
      <vt:lpstr>General Conduct</vt:lpstr>
      <vt:lpstr>4. Registration of Interests</vt:lpstr>
      <vt:lpstr>Registration of Interests</vt:lpstr>
      <vt:lpstr>5. Declarations of Interest</vt:lpstr>
      <vt:lpstr>Declarations of Interest</vt:lpstr>
      <vt:lpstr>Declaration of Interest</vt:lpstr>
      <vt:lpstr>Lobbying and Access</vt:lpstr>
      <vt:lpstr>    7.Quasi-Judicial &amp; Regulatory Matters</vt:lpstr>
      <vt:lpstr>Annexes</vt:lpstr>
      <vt:lpstr>     STANDARDS COMMISSION GUIDANCE</vt:lpstr>
      <vt:lpstr>FURTHER INFORMATION</vt:lpstr>
    </vt:vector>
  </TitlesOfParts>
  <Company>Highland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the Council Works?</dc:title>
  <dc:creator>Michelle Morris</dc:creator>
  <cp:lastModifiedBy>Stewart Fraser (Corporate Governance)</cp:lastModifiedBy>
  <cp:revision>20</cp:revision>
  <cp:lastPrinted>2017-01-18T14:17:09Z</cp:lastPrinted>
  <dcterms:created xsi:type="dcterms:W3CDTF">2017-05-08T16:40:46Z</dcterms:created>
  <dcterms:modified xsi:type="dcterms:W3CDTF">2022-05-09T21:13:13Z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a57e0011-4d92-40e2-893e-f4c1b165f48a</vt:lpwstr>
  </property>
  <property fmtid="{D5CDD505-2E9C-101B-9397-08002B2CF9AE}" pid="3" name="TITUS">
    <vt:lpwstr>&lt;div style="text-align: center;"&gt;&lt;span style="font-family: Arial; font-weight: bold; font-size: large;"&gt;OFFICIAL&lt;/span&gt;&lt;/div&gt;</vt:lpwstr>
  </property>
  <property fmtid="{D5CDD505-2E9C-101B-9397-08002B2CF9AE}" pid="4" name="HCClassification">
    <vt:lpwstr>OFFICIAL</vt:lpwstr>
  </property>
  <property fmtid="{D5CDD505-2E9C-101B-9397-08002B2CF9AE}" pid="5" name="HCMarking">
    <vt:lpwstr>Enable Marking</vt:lpwstr>
  </property>
  <property fmtid="{D5CDD505-2E9C-101B-9397-08002B2CF9AE}" pid="7" name="_NewReviewCycle">
    <vt:lpwstr/>
  </property>
  <property fmtid="{D5CDD505-2E9C-101B-9397-08002B2CF9AE}" pid="8" name="ContentTypeId">
    <vt:lpwstr>0x01010073D37954255D1C40B349B8C80F42E237</vt:lpwstr>
  </property>
</Properties>
</file>