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302" r:id="rId3"/>
    <p:sldId id="303" r:id="rId4"/>
    <p:sldId id="304" r:id="rId5"/>
    <p:sldId id="305" r:id="rId6"/>
    <p:sldId id="280" r:id="rId7"/>
    <p:sldId id="281" r:id="rId8"/>
    <p:sldId id="286" r:id="rId9"/>
    <p:sldId id="289" r:id="rId10"/>
    <p:sldId id="291" r:id="rId11"/>
    <p:sldId id="292" r:id="rId12"/>
    <p:sldId id="293" r:id="rId13"/>
    <p:sldId id="294" r:id="rId14"/>
    <p:sldId id="298" r:id="rId15"/>
    <p:sldId id="299" r:id="rId16"/>
    <p:sldId id="290" r:id="rId17"/>
    <p:sldId id="30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7435" y="1196752"/>
            <a:ext cx="10177131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1199456" y="1052736"/>
            <a:ext cx="1017654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816000" y="1844824"/>
            <a:ext cx="1056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Presentation main </a:t>
            </a:r>
            <a:br>
              <a:rPr lang="en-US" dirty="0"/>
            </a:br>
            <a:r>
              <a:rPr lang="en-US" dirty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50933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09/05/2022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816000" y="3643869"/>
            <a:ext cx="1056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6000" y="3789041"/>
            <a:ext cx="1056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2F7C3A"/>
                </a:solidFill>
              </a:rPr>
              <a:t>Presentation main </a:t>
            </a:r>
            <a:br>
              <a:rPr lang="en-US" dirty="0">
                <a:solidFill>
                  <a:srgbClr val="2F7C3A"/>
                </a:solidFill>
              </a:rPr>
            </a:br>
            <a:r>
              <a:rPr lang="en-US" dirty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3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000" y="1846800"/>
            <a:ext cx="1056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6000" y="3886200"/>
            <a:ext cx="1056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816000" y="3643869"/>
            <a:ext cx="1056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52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3003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053" y="4482000"/>
            <a:ext cx="1828948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674" y="0"/>
            <a:ext cx="5199327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577" y="6296080"/>
            <a:ext cx="24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Code Scenarios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6000" y="3789041"/>
            <a:ext cx="7920000" cy="3810274"/>
          </a:xfrm>
        </p:spPr>
        <p:txBody>
          <a:bodyPr/>
          <a:lstStyle/>
          <a:p>
            <a:pPr algn="l"/>
            <a:r>
              <a:rPr lang="en-GB" sz="4000" dirty="0"/>
              <a:t>Strategic v Operational</a:t>
            </a:r>
          </a:p>
          <a:p>
            <a:pPr algn="l"/>
            <a:r>
              <a:rPr lang="en-GB" sz="4000" dirty="0"/>
              <a:t>Conflict</a:t>
            </a:r>
          </a:p>
          <a:p>
            <a:pPr algn="l"/>
            <a:r>
              <a:rPr lang="en-GB" sz="4000" dirty="0"/>
              <a:t>Lobbying</a:t>
            </a:r>
          </a:p>
          <a:p>
            <a:pPr algn="l"/>
            <a:r>
              <a:rPr lang="en-GB" sz="4000" dirty="0"/>
              <a:t>Gifts &amp; Hospitality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53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C7CD-4D87-4468-89BA-F82865C1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4 – Gifts &amp; Hospitality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F318-9377-4C00-A20F-156E973C2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809" y="1196751"/>
            <a:ext cx="10504968" cy="5533657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Dean is a member of the Licensing Committee &amp; Board</a:t>
            </a:r>
          </a:p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In recent months Cllr D:-</a:t>
            </a:r>
          </a:p>
          <a:p>
            <a:pPr marL="571500" indent="-571500">
              <a:buAutoNum type="romanLcParenR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Was invited to the Cup Final with corporate hospitality by a friend who is also a local bookmaker</a:t>
            </a:r>
          </a:p>
          <a:p>
            <a:pPr marL="571500" indent="-571500">
              <a:buAutoNum type="romanLcParenR" startAt="2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Received a tankard worth £750 at a Town Twinning event from the convenor of the German town with which the council area capital is twinned</a:t>
            </a:r>
          </a:p>
          <a:p>
            <a:pPr marL="571500" indent="-571500">
              <a:buAutoNum type="romanLcParenR" startAt="2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Was given a pen set worth £40 while on an application site visit to a new restaurant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should Cllr Dean consider &amp; what should she do?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1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5EA16-7839-469F-96E4-4FD62415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2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8E247-40CE-4F1C-A8D4-1D7B06580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Section 5 of the Code applies. Cllr Best must consider the 3 stages in turn:-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1 Connection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Do I have a connection to the matter before committee? (5.1)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 registered interest = a connection (5.3)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Connection established</a:t>
            </a:r>
          </a:p>
          <a:p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2 Interest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Apply the objective test to the connection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8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C0B51-A484-45D5-A11A-E7D5BB987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Would a member of the public who knew I was a manager of ABC reasonably regard this connection as so significant that it would be likely to influence the discussion or decision-making at Committee?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If yes then declare the interest </a:t>
            </a:r>
          </a:p>
          <a:p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3 Participation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Declare early &amp; leave during relevant part of meeting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Standards Commission may grant dispensation- advance permission required (5.8)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2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ED52-011C-4CFC-807F-C2C88E3F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3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C9BAD-3C70-4074-8C0A-94F4B2030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07" y="1196752"/>
            <a:ext cx="10462437" cy="5544290"/>
          </a:xfrm>
        </p:spPr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Public Engagement/Lobbying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Code does not specifically prohibit attendance at the public meeting,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it may be ill advised due public perception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If Cllr Craig does attend he should adopt a neutral position (6.5b)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If Cllr Craig does express an opinion he will later (at the council meeting) have to declare an interest and leave the meeting (6.3)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Council house tenancy = general exclusion (5.4 a)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must be balanced against objective test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6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0401-CC81-4DF8-9B36-F0F778A7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At the Planning Committee, Cllr Craig’s actions will depend on where the balance lies (exclusion v objective test)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He may:-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i) not declare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ii) declare under explanation no prejudice with 	reasons (still open minded etc.) and then participate, 	or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iii) declare and leave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80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6739-5602-4631-98AE-62E60C43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4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38189-E7C6-414C-993A-8F5BB0FF3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1"/>
            <a:ext cx="10972799" cy="5661249"/>
          </a:xfrm>
        </p:spPr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Cup Final 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‘consider whether there could be a reasonable perception that any gift or hospitality … could or would influence my judgement’ (3.16)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Bookmakers need licences – Cllr Dean is on committee that issues licences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gift is high value  (3.15a)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Not an event that council would  be expected to attend (3.15 c)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Consider telling monitoring officer (3.20)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Graciously refuse the invitation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99496-56C9-4748-BF22-70DD7B6DC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Silver Tankard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Civic gifts are generally excluded (3.15 b)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Acceptance of tankard was fine </a:t>
            </a:r>
          </a:p>
          <a:p>
            <a:pPr marL="0" indent="0">
              <a:buNone/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Pen Set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General exclusion of trivial gifts (3.15 a) may usually apply,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general exclusion is superseded by the prohibition relating to outstanding decisions  (3.18)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Gift should have been refused (consider returning)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808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8464-1E66-4BED-B116-E772FA3D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v Operational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33F7D-0736-4DB7-B622-E66CB0A39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set strategy &amp; policy &amp; scrutinise performance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make major decisions concerning the council as a whole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Officers provide operational management and execute day to day service delivery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may represent a constituent’s views e.g. on a housing issue, but officers may feel pressured if you challenge their actions or appear critical of their work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9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59D9-7A6D-4C65-A4EE-933D10081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risk losing sight of your strategic role if you become too focused on operational matters 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should remember that you may be perceived as having, a position of power over officers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This perception may pressure officers into focussing on your matter over work that is of higher priority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ADVICE NOTE FOR COUNCILLORS ON DISTINGUISHING BETWEEN THEIR STRATEGIC ROLE AND ANY OPERATIONAL WORK –</a:t>
            </a: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Annex A’ – Standards Commission for Scotland (December 2021)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0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5026-FAB3-490A-8758-A26FA2E2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1 – A Commission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59EDE-9A7E-43B6-AD25-2648B966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The Facts</a:t>
            </a: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Cllr Allan became involved in a social care case on behalf of a constituent, he: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Made suggestions &amp; judgements about constituent’s housing &amp; type of contact with their children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Said -  he was merely articulating constituent’s concerns, and officers could ignore his enquiries &amp; requirements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1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Findings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Hearing Panel found that Cllr Allan had:-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Used his role to exert influence over operational matters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Ignored other responsibilities e.g. Code requirement to respect the different roles of councillors and officers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Failed to consider the paramount duty of a council to ensure children’s safety and welfare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0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01749" y="1041991"/>
            <a:ext cx="10685721" cy="5536609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Expected that actions should be taken in response to his involvement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Failed to accept that he had an inherent influence as a councillor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isingenuously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suggested that officers could simply ignore his suggestions &amp; judgments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Adversely impacted resources as officers had felt obliged to respond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6534-0171-4199-8C1E-E21969FB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Decision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117BF-8BEF-4E0A-AB69-DADB56E27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Councillor Allan’s involvement in direct operational management and questioning of the professional judgement of officers amounted to a contravention of the code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Suspended from all meetings of the council for six months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2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AB15-2CF5-4853-8B57-78D0C66F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4" y="274638"/>
            <a:ext cx="10574965" cy="706090"/>
          </a:xfrm>
        </p:spPr>
        <p:txBody>
          <a:bodyPr/>
          <a:lstStyle/>
          <a:p>
            <a:r>
              <a:rPr lang="en-GB" dirty="0"/>
              <a:t>Scenario 2 - Interests &amp; 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3A39C-7BA9-4BCA-9ADC-4449C1ADD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registered a non-financial interest as a member of the management committee of ABC Theatre Company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ABC along with other groups have applied for council grant funding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was not involved in the funding app by ABC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is on the council committee dealing with grants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would like to take part in the debate and vote</a:t>
            </a:r>
          </a:p>
          <a:p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must Cllr Best consider &amp; what should she do?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02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4161C-0786-478E-976C-F82F469A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74638"/>
            <a:ext cx="10490200" cy="706090"/>
          </a:xfrm>
        </p:spPr>
        <p:txBody>
          <a:bodyPr/>
          <a:lstStyle/>
          <a:p>
            <a:r>
              <a:rPr lang="en-GB" sz="3600" dirty="0"/>
              <a:t>Scenario 3 – Public Engagement/Lobbying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472AC-F44E-45A6-B015-EF75993CB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Craig is newly elected to Lowland Council. He wishes to attend a public meeting in his constituency (in the town of Lowland) which is being held under the banner of “No Prison in Lowland”. Cllr Craig: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lives in a council house close to one of the proposed sites for the new prison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is a member of the Planning Committee that will eventually determine any application to build the prison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should Cllr Craig consider &amp; what should he do?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05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C Corporat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37954255D1C40B349B8C80F42E237" ma:contentTypeVersion="3" ma:contentTypeDescription="Create a new document." ma:contentTypeScope="" ma:versionID="01d833911c71a043b6e985ec39193488">
  <xsd:schema xmlns:xsd="http://www.w3.org/2001/XMLSchema" xmlns:xs="http://www.w3.org/2001/XMLSchema" xmlns:p="http://schemas.microsoft.com/office/2006/metadata/properties" xmlns:ns2="a80db072-40f0-4239-af7d-3e708e1bbca3" targetNamespace="http://schemas.microsoft.com/office/2006/metadata/properties" ma:root="true" ma:fieldsID="b117883d90964a8965680618b63bcee9" ns2:_="">
    <xsd:import namespace="a80db072-40f0-4239-af7d-3e708e1b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db072-40f0-4239-af7d-3e708e1bbc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3DADD1-EDDB-483F-96D0-332232E85E94}"/>
</file>

<file path=customXml/itemProps2.xml><?xml version="1.0" encoding="utf-8"?>
<ds:datastoreItem xmlns:ds="http://schemas.openxmlformats.org/officeDocument/2006/customXml" ds:itemID="{8842AA24-74F1-42D4-A8C7-D7F9826461E3}"/>
</file>

<file path=customXml/itemProps3.xml><?xml version="1.0" encoding="utf-8"?>
<ds:datastoreItem xmlns:ds="http://schemas.openxmlformats.org/officeDocument/2006/customXml" ds:itemID="{1A26CCF5-694B-49B6-949E-4AB73FAC3E8E}"/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1037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Ebrima</vt:lpstr>
      <vt:lpstr>Text Slides</vt:lpstr>
      <vt:lpstr>HC Corporate Template</vt:lpstr>
      <vt:lpstr>Code Scenarios</vt:lpstr>
      <vt:lpstr>Strategic v Operational</vt:lpstr>
      <vt:lpstr>PowerPoint Presentation</vt:lpstr>
      <vt:lpstr>Scenario 1 – A Commission case</vt:lpstr>
      <vt:lpstr>The Findings </vt:lpstr>
      <vt:lpstr>PowerPoint Presentation</vt:lpstr>
      <vt:lpstr>The Decision </vt:lpstr>
      <vt:lpstr>Scenario 2 - Interests &amp; Decision making</vt:lpstr>
      <vt:lpstr>Scenario 3 – Public Engagement/Lobbying</vt:lpstr>
      <vt:lpstr>Scenario 4 – Gifts &amp; Hospitality</vt:lpstr>
      <vt:lpstr>Scenario 2 – suggested answer</vt:lpstr>
      <vt:lpstr>PowerPoint Presentation</vt:lpstr>
      <vt:lpstr>Scenario 3 – suggested answer</vt:lpstr>
      <vt:lpstr>PowerPoint Presentation</vt:lpstr>
      <vt:lpstr>Scenario 4 – suggested answer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Councillors</dc:title>
  <dc:creator>Paul Nevin (Corporate Governance)</dc:creator>
  <cp:lastModifiedBy>Paul Nevin (Corporate Governance)</cp:lastModifiedBy>
  <cp:revision>53</cp:revision>
  <dcterms:created xsi:type="dcterms:W3CDTF">2022-05-03T09:01:56Z</dcterms:created>
  <dcterms:modified xsi:type="dcterms:W3CDTF">2022-05-09T14:22:12Z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0x01010073D37954255D1C40B349B8C80F42E237</vt:lpwstr>
  </property>
</Properties>
</file>