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387" r:id="rId5"/>
    <p:sldId id="363" r:id="rId6"/>
    <p:sldId id="377" r:id="rId7"/>
    <p:sldId id="378" r:id="rId8"/>
    <p:sldId id="374" r:id="rId9"/>
    <p:sldId id="382" r:id="rId10"/>
    <p:sldId id="383" r:id="rId11"/>
    <p:sldId id="384" r:id="rId12"/>
    <p:sldId id="379" r:id="rId13"/>
    <p:sldId id="375" r:id="rId14"/>
    <p:sldId id="386" r:id="rId15"/>
    <p:sldId id="388" r:id="rId16"/>
    <p:sldId id="264" r:id="rId17"/>
    <p:sldId id="307" r:id="rId18"/>
    <p:sldId id="637" r:id="rId19"/>
    <p:sldId id="638" r:id="rId20"/>
    <p:sldId id="639" r:id="rId21"/>
    <p:sldId id="636" r:id="rId22"/>
    <p:sldId id="635" r:id="rId23"/>
    <p:sldId id="632" r:id="rId24"/>
    <p:sldId id="271" r:id="rId25"/>
    <p:sldId id="265" r:id="rId26"/>
    <p:sldId id="266" r:id="rId27"/>
    <p:sldId id="268" r:id="rId28"/>
    <p:sldId id="269" r:id="rId29"/>
    <p:sldId id="628" r:id="rId30"/>
    <p:sldId id="267" r:id="rId31"/>
    <p:sldId id="300" r:id="rId32"/>
    <p:sldId id="634" r:id="rId33"/>
    <p:sldId id="630" r:id="rId34"/>
    <p:sldId id="631" r:id="rId35"/>
    <p:sldId id="310" r:id="rId36"/>
    <p:sldId id="390" r:id="rId37"/>
    <p:sldId id="391" r:id="rId38"/>
    <p:sldId id="392" r:id="rId39"/>
    <p:sldId id="337" r:id="rId40"/>
    <p:sldId id="506" r:id="rId41"/>
    <p:sldId id="340" r:id="rId4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7C3A"/>
    <a:srgbClr val="49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6196E-9A5C-4213-B180-9E6E711D1DBB}" vWet="4" dt="2022-12-01T08:59:45.877"/>
    <p1510:client id="{66FE8A2C-C351-C733-0784-EF82BDFA187E}" v="8" dt="2022-11-30T14:07:43.327"/>
    <p1510:client id="{8B9E5B48-24A8-DD1E-88E7-D120D333F42E}" v="485" dt="2022-11-30T16:05:41.895"/>
    <p1510:client id="{BC239DD4-F413-1B33-1C53-B1E7D5A8E18C}" v="349" dt="2022-12-01T09:10:53.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y Smailes (Business Management (P&amp;G))" userId="S::kirstysm@highland.gov.uk::aaeff959-ff79-4872-882e-f1c17c250456" providerId="AD" clId="Web-{66FE8A2C-C351-C733-0784-EF82BDFA187E}"/>
    <pc:docChg chg="delSld sldOrd">
      <pc:chgData name="Kirsty Smailes (Business Management (P&amp;G))" userId="S::kirstysm@highland.gov.uk::aaeff959-ff79-4872-882e-f1c17c250456" providerId="AD" clId="Web-{66FE8A2C-C351-C733-0784-EF82BDFA187E}" dt="2022-11-30T14:07:43.327" v="7"/>
      <pc:docMkLst>
        <pc:docMk/>
      </pc:docMkLst>
      <pc:sldChg chg="del">
        <pc:chgData name="Kirsty Smailes (Business Management (P&amp;G))" userId="S::kirstysm@highland.gov.uk::aaeff959-ff79-4872-882e-f1c17c250456" providerId="AD" clId="Web-{66FE8A2C-C351-C733-0784-EF82BDFA187E}" dt="2022-11-30T14:07:43.327" v="7"/>
        <pc:sldMkLst>
          <pc:docMk/>
          <pc:sldMk cId="1191368633" sldId="309"/>
        </pc:sldMkLst>
      </pc:sldChg>
      <pc:sldChg chg="ord">
        <pc:chgData name="Kirsty Smailes (Business Management (P&amp;G))" userId="S::kirstysm@highland.gov.uk::aaeff959-ff79-4872-882e-f1c17c250456" providerId="AD" clId="Web-{66FE8A2C-C351-C733-0784-EF82BDFA187E}" dt="2022-11-30T14:07:24.764" v="6"/>
        <pc:sldMkLst>
          <pc:docMk/>
          <pc:sldMk cId="309050638" sldId="310"/>
        </pc:sldMkLst>
      </pc:sldChg>
      <pc:sldChg chg="ord">
        <pc:chgData name="Kirsty Smailes (Business Management (P&amp;G))" userId="S::kirstysm@highland.gov.uk::aaeff959-ff79-4872-882e-f1c17c250456" providerId="AD" clId="Web-{66FE8A2C-C351-C733-0784-EF82BDFA187E}" dt="2022-11-30T14:06:55.498" v="2"/>
        <pc:sldMkLst>
          <pc:docMk/>
          <pc:sldMk cId="875648205" sldId="337"/>
        </pc:sldMkLst>
      </pc:sldChg>
      <pc:sldChg chg="ord">
        <pc:chgData name="Kirsty Smailes (Business Management (P&amp;G))" userId="S::kirstysm@highland.gov.uk::aaeff959-ff79-4872-882e-f1c17c250456" providerId="AD" clId="Web-{66FE8A2C-C351-C733-0784-EF82BDFA187E}" dt="2022-11-30T14:06:55.498" v="0"/>
        <pc:sldMkLst>
          <pc:docMk/>
          <pc:sldMk cId="1533197994" sldId="340"/>
        </pc:sldMkLst>
      </pc:sldChg>
      <pc:sldChg chg="ord">
        <pc:chgData name="Kirsty Smailes (Business Management (P&amp;G))" userId="S::kirstysm@highland.gov.uk::aaeff959-ff79-4872-882e-f1c17c250456" providerId="AD" clId="Web-{66FE8A2C-C351-C733-0784-EF82BDFA187E}" dt="2022-11-30T14:06:55.513" v="5"/>
        <pc:sldMkLst>
          <pc:docMk/>
          <pc:sldMk cId="3544661441" sldId="390"/>
        </pc:sldMkLst>
      </pc:sldChg>
      <pc:sldChg chg="ord">
        <pc:chgData name="Kirsty Smailes (Business Management (P&amp;G))" userId="S::kirstysm@highland.gov.uk::aaeff959-ff79-4872-882e-f1c17c250456" providerId="AD" clId="Web-{66FE8A2C-C351-C733-0784-EF82BDFA187E}" dt="2022-11-30T14:06:55.513" v="4"/>
        <pc:sldMkLst>
          <pc:docMk/>
          <pc:sldMk cId="3063942464" sldId="391"/>
        </pc:sldMkLst>
      </pc:sldChg>
      <pc:sldChg chg="ord">
        <pc:chgData name="Kirsty Smailes (Business Management (P&amp;G))" userId="S::kirstysm@highland.gov.uk::aaeff959-ff79-4872-882e-f1c17c250456" providerId="AD" clId="Web-{66FE8A2C-C351-C733-0784-EF82BDFA187E}" dt="2022-11-30T14:06:55.513" v="3"/>
        <pc:sldMkLst>
          <pc:docMk/>
          <pc:sldMk cId="482951497" sldId="392"/>
        </pc:sldMkLst>
      </pc:sldChg>
      <pc:sldChg chg="ord">
        <pc:chgData name="Kirsty Smailes (Business Management (P&amp;G))" userId="S::kirstysm@highland.gov.uk::aaeff959-ff79-4872-882e-f1c17c250456" providerId="AD" clId="Web-{66FE8A2C-C351-C733-0784-EF82BDFA187E}" dt="2022-11-30T14:06:55.498" v="1"/>
        <pc:sldMkLst>
          <pc:docMk/>
          <pc:sldMk cId="2433221693" sldId="506"/>
        </pc:sldMkLst>
      </pc:sldChg>
    </pc:docChg>
  </pc:docChgLst>
  <pc:docChgLst>
    <pc:chgData name="Edward Foster (Corporate Finance)" userId="S::edwardf@highland.gov.uk::ccb45471-993f-43b7-ac3b-78576024a1a0" providerId="AD" clId="Web-{BC239DD4-F413-1B33-1C53-B1E7D5A8E18C}"/>
    <pc:docChg chg="addSld modSld sldOrd">
      <pc:chgData name="Edward Foster (Corporate Finance)" userId="S::edwardf@highland.gov.uk::ccb45471-993f-43b7-ac3b-78576024a1a0" providerId="AD" clId="Web-{BC239DD4-F413-1B33-1C53-B1E7D5A8E18C}" dt="2022-12-01T09:10:53.317" v="345" actId="20577"/>
      <pc:docMkLst>
        <pc:docMk/>
      </pc:docMkLst>
      <pc:sldChg chg="modSp">
        <pc:chgData name="Edward Foster (Corporate Finance)" userId="S::edwardf@highland.gov.uk::ccb45471-993f-43b7-ac3b-78576024a1a0" providerId="AD" clId="Web-{BC239DD4-F413-1B33-1C53-B1E7D5A8E18C}" dt="2022-12-01T09:10:53.317" v="345" actId="20577"/>
        <pc:sldMkLst>
          <pc:docMk/>
          <pc:sldMk cId="2972006846" sldId="307"/>
        </pc:sldMkLst>
        <pc:spChg chg="mod">
          <ac:chgData name="Edward Foster (Corporate Finance)" userId="S::edwardf@highland.gov.uk::ccb45471-993f-43b7-ac3b-78576024a1a0" providerId="AD" clId="Web-{BC239DD4-F413-1B33-1C53-B1E7D5A8E18C}" dt="2022-12-01T09:10:53.317" v="345" actId="20577"/>
          <ac:spMkLst>
            <pc:docMk/>
            <pc:sldMk cId="2972006846" sldId="307"/>
            <ac:spMk id="4" creationId="{AB363538-2E5C-41BA-9BAC-732D579435BB}"/>
          </ac:spMkLst>
        </pc:spChg>
      </pc:sldChg>
      <pc:sldChg chg="ord">
        <pc:chgData name="Edward Foster (Corporate Finance)" userId="S::edwardf@highland.gov.uk::ccb45471-993f-43b7-ac3b-78576024a1a0" providerId="AD" clId="Web-{BC239DD4-F413-1B33-1C53-B1E7D5A8E18C}" dt="2022-12-01T09:10:23.940" v="322"/>
        <pc:sldMkLst>
          <pc:docMk/>
          <pc:sldMk cId="2969140798" sldId="635"/>
        </pc:sldMkLst>
      </pc:sldChg>
      <pc:sldChg chg="modSp add ord replId">
        <pc:chgData name="Edward Foster (Corporate Finance)" userId="S::edwardf@highland.gov.uk::ccb45471-993f-43b7-ac3b-78576024a1a0" providerId="AD" clId="Web-{BC239DD4-F413-1B33-1C53-B1E7D5A8E18C}" dt="2022-12-01T09:10:21.408" v="321"/>
        <pc:sldMkLst>
          <pc:docMk/>
          <pc:sldMk cId="2640287436" sldId="636"/>
        </pc:sldMkLst>
        <pc:spChg chg="mod">
          <ac:chgData name="Edward Foster (Corporate Finance)" userId="S::edwardf@highland.gov.uk::ccb45471-993f-43b7-ac3b-78576024a1a0" providerId="AD" clId="Web-{BC239DD4-F413-1B33-1C53-B1E7D5A8E18C}" dt="2022-12-01T08:57:34.416" v="156" actId="20577"/>
          <ac:spMkLst>
            <pc:docMk/>
            <pc:sldMk cId="2640287436" sldId="636"/>
            <ac:spMk id="4" creationId="{AB363538-2E5C-41BA-9BAC-732D579435BB}"/>
          </ac:spMkLst>
        </pc:spChg>
        <pc:spChg chg="mod">
          <ac:chgData name="Edward Foster (Corporate Finance)" userId="S::edwardf@highland.gov.uk::ccb45471-993f-43b7-ac3b-78576024a1a0" providerId="AD" clId="Web-{BC239DD4-F413-1B33-1C53-B1E7D5A8E18C}" dt="2022-12-01T08:48:59.129" v="15" actId="14100"/>
          <ac:spMkLst>
            <pc:docMk/>
            <pc:sldMk cId="2640287436" sldId="636"/>
            <ac:spMk id="11" creationId="{E13AC89B-531D-4F48-A2AD-824974E1C137}"/>
          </ac:spMkLst>
        </pc:spChg>
      </pc:sldChg>
      <pc:sldChg chg="modSp add replId">
        <pc:chgData name="Edward Foster (Corporate Finance)" userId="S::edwardf@highland.gov.uk::ccb45471-993f-43b7-ac3b-78576024a1a0" providerId="AD" clId="Web-{BC239DD4-F413-1B33-1C53-B1E7D5A8E18C}" dt="2022-12-01T08:59:48.269" v="193" actId="20577"/>
        <pc:sldMkLst>
          <pc:docMk/>
          <pc:sldMk cId="4284046521" sldId="637"/>
        </pc:sldMkLst>
        <pc:spChg chg="mod">
          <ac:chgData name="Edward Foster (Corporate Finance)" userId="S::edwardf@highland.gov.uk::ccb45471-993f-43b7-ac3b-78576024a1a0" providerId="AD" clId="Web-{BC239DD4-F413-1B33-1C53-B1E7D5A8E18C}" dt="2022-12-01T08:59:48.269" v="193" actId="20577"/>
          <ac:spMkLst>
            <pc:docMk/>
            <pc:sldMk cId="4284046521" sldId="637"/>
            <ac:spMk id="4" creationId="{AB363538-2E5C-41BA-9BAC-732D579435BB}"/>
          </ac:spMkLst>
        </pc:spChg>
        <pc:spChg chg="mod">
          <ac:chgData name="Edward Foster (Corporate Finance)" userId="S::edwardf@highland.gov.uk::ccb45471-993f-43b7-ac3b-78576024a1a0" providerId="AD" clId="Web-{BC239DD4-F413-1B33-1C53-B1E7D5A8E18C}" dt="2022-12-01T08:57:54.183" v="164" actId="20577"/>
          <ac:spMkLst>
            <pc:docMk/>
            <pc:sldMk cId="4284046521" sldId="637"/>
            <ac:spMk id="11" creationId="{E13AC89B-531D-4F48-A2AD-824974E1C137}"/>
          </ac:spMkLst>
        </pc:spChg>
      </pc:sldChg>
      <pc:sldChg chg="modSp add replId">
        <pc:chgData name="Edward Foster (Corporate Finance)" userId="S::edwardf@highland.gov.uk::ccb45471-993f-43b7-ac3b-78576024a1a0" providerId="AD" clId="Web-{BC239DD4-F413-1B33-1C53-B1E7D5A8E18C}" dt="2022-12-01T09:02:29.656" v="291" actId="20577"/>
        <pc:sldMkLst>
          <pc:docMk/>
          <pc:sldMk cId="126944335" sldId="638"/>
        </pc:sldMkLst>
        <pc:spChg chg="mod">
          <ac:chgData name="Edward Foster (Corporate Finance)" userId="S::edwardf@highland.gov.uk::ccb45471-993f-43b7-ac3b-78576024a1a0" providerId="AD" clId="Web-{BC239DD4-F413-1B33-1C53-B1E7D5A8E18C}" dt="2022-12-01T09:02:29.656" v="291" actId="20577"/>
          <ac:spMkLst>
            <pc:docMk/>
            <pc:sldMk cId="126944335" sldId="638"/>
            <ac:spMk id="4" creationId="{AB363538-2E5C-41BA-9BAC-732D579435BB}"/>
          </ac:spMkLst>
        </pc:spChg>
        <pc:spChg chg="mod">
          <ac:chgData name="Edward Foster (Corporate Finance)" userId="S::edwardf@highland.gov.uk::ccb45471-993f-43b7-ac3b-78576024a1a0" providerId="AD" clId="Web-{BC239DD4-F413-1B33-1C53-B1E7D5A8E18C}" dt="2022-12-01T09:01:38.574" v="210" actId="20577"/>
          <ac:spMkLst>
            <pc:docMk/>
            <pc:sldMk cId="126944335" sldId="638"/>
            <ac:spMk id="11" creationId="{E13AC89B-531D-4F48-A2AD-824974E1C137}"/>
          </ac:spMkLst>
        </pc:spChg>
      </pc:sldChg>
      <pc:sldChg chg="modSp add replId">
        <pc:chgData name="Edward Foster (Corporate Finance)" userId="S::edwardf@highland.gov.uk::ccb45471-993f-43b7-ac3b-78576024a1a0" providerId="AD" clId="Web-{BC239DD4-F413-1B33-1C53-B1E7D5A8E18C}" dt="2022-12-01T09:09:54.719" v="320" actId="20577"/>
        <pc:sldMkLst>
          <pc:docMk/>
          <pc:sldMk cId="1221643413" sldId="639"/>
        </pc:sldMkLst>
        <pc:spChg chg="mod">
          <ac:chgData name="Edward Foster (Corporate Finance)" userId="S::edwardf@highland.gov.uk::ccb45471-993f-43b7-ac3b-78576024a1a0" providerId="AD" clId="Web-{BC239DD4-F413-1B33-1C53-B1E7D5A8E18C}" dt="2022-12-01T09:09:54.719" v="320" actId="20577"/>
          <ac:spMkLst>
            <pc:docMk/>
            <pc:sldMk cId="1221643413" sldId="639"/>
            <ac:spMk id="4" creationId="{AB363538-2E5C-41BA-9BAC-732D579435BB}"/>
          </ac:spMkLst>
        </pc:spChg>
        <pc:spChg chg="mod">
          <ac:chgData name="Edward Foster (Corporate Finance)" userId="S::edwardf@highland.gov.uk::ccb45471-993f-43b7-ac3b-78576024a1a0" providerId="AD" clId="Web-{BC239DD4-F413-1B33-1C53-B1E7D5A8E18C}" dt="2022-12-01T09:04:51.135" v="300" actId="20577"/>
          <ac:spMkLst>
            <pc:docMk/>
            <pc:sldMk cId="1221643413" sldId="639"/>
            <ac:spMk id="11" creationId="{E13AC89B-531D-4F48-A2AD-824974E1C137}"/>
          </ac:spMkLst>
        </pc:spChg>
      </pc:sldChg>
    </pc:docChg>
  </pc:docChgLst>
  <pc:docChgLst>
    <pc:chgData name="Edward Foster (Corporate Finance)" userId="S::edwardf@highland.gov.uk::ccb45471-993f-43b7-ac3b-78576024a1a0" providerId="AD" clId="Web-{8B9E5B48-24A8-DD1E-88E7-D120D333F42E}"/>
    <pc:docChg chg="addSld delSld modSld sldOrd">
      <pc:chgData name="Edward Foster (Corporate Finance)" userId="S::edwardf@highland.gov.uk::ccb45471-993f-43b7-ac3b-78576024a1a0" providerId="AD" clId="Web-{8B9E5B48-24A8-DD1E-88E7-D120D333F42E}" dt="2022-11-30T16:05:41.895" v="308" actId="20577"/>
      <pc:docMkLst>
        <pc:docMk/>
      </pc:docMkLst>
      <pc:sldChg chg="modSp">
        <pc:chgData name="Edward Foster (Corporate Finance)" userId="S::edwardf@highland.gov.uk::ccb45471-993f-43b7-ac3b-78576024a1a0" providerId="AD" clId="Web-{8B9E5B48-24A8-DD1E-88E7-D120D333F42E}" dt="2022-11-30T15:39:09.677" v="39" actId="20577"/>
        <pc:sldMkLst>
          <pc:docMk/>
          <pc:sldMk cId="1832021780" sldId="264"/>
        </pc:sldMkLst>
        <pc:spChg chg="mod">
          <ac:chgData name="Edward Foster (Corporate Finance)" userId="S::edwardf@highland.gov.uk::ccb45471-993f-43b7-ac3b-78576024a1a0" providerId="AD" clId="Web-{8B9E5B48-24A8-DD1E-88E7-D120D333F42E}" dt="2022-11-30T15:38:44.612" v="28" actId="20577"/>
          <ac:spMkLst>
            <pc:docMk/>
            <pc:sldMk cId="1832021780" sldId="264"/>
            <ac:spMk id="4" creationId="{00000000-0000-0000-0000-000000000000}"/>
          </ac:spMkLst>
        </pc:spChg>
        <pc:spChg chg="mod">
          <ac:chgData name="Edward Foster (Corporate Finance)" userId="S::edwardf@highland.gov.uk::ccb45471-993f-43b7-ac3b-78576024a1a0" providerId="AD" clId="Web-{8B9E5B48-24A8-DD1E-88E7-D120D333F42E}" dt="2022-11-30T15:39:09.677" v="39" actId="20577"/>
          <ac:spMkLst>
            <pc:docMk/>
            <pc:sldMk cId="1832021780" sldId="264"/>
            <ac:spMk id="5" creationId="{00000000-0000-0000-0000-000000000000}"/>
          </ac:spMkLst>
        </pc:spChg>
      </pc:sldChg>
      <pc:sldChg chg="modSp ord">
        <pc:chgData name="Edward Foster (Corporate Finance)" userId="S::edwardf@highland.gov.uk::ccb45471-993f-43b7-ac3b-78576024a1a0" providerId="AD" clId="Web-{8B9E5B48-24A8-DD1E-88E7-D120D333F42E}" dt="2022-11-30T16:05:41.895" v="308" actId="20577"/>
        <pc:sldMkLst>
          <pc:docMk/>
          <pc:sldMk cId="2972006846" sldId="307"/>
        </pc:sldMkLst>
        <pc:spChg chg="mod">
          <ac:chgData name="Edward Foster (Corporate Finance)" userId="S::edwardf@highland.gov.uk::ccb45471-993f-43b7-ac3b-78576024a1a0" providerId="AD" clId="Web-{8B9E5B48-24A8-DD1E-88E7-D120D333F42E}" dt="2022-11-30T16:05:41.895" v="308" actId="20577"/>
          <ac:spMkLst>
            <pc:docMk/>
            <pc:sldMk cId="2972006846" sldId="307"/>
            <ac:spMk id="4" creationId="{AB363538-2E5C-41BA-9BAC-732D579435BB}"/>
          </ac:spMkLst>
        </pc:spChg>
        <pc:spChg chg="mod">
          <ac:chgData name="Edward Foster (Corporate Finance)" userId="S::edwardf@highland.gov.uk::ccb45471-993f-43b7-ac3b-78576024a1a0" providerId="AD" clId="Web-{8B9E5B48-24A8-DD1E-88E7-D120D333F42E}" dt="2022-11-30T16:03:51.152" v="268" actId="20577"/>
          <ac:spMkLst>
            <pc:docMk/>
            <pc:sldMk cId="2972006846" sldId="307"/>
            <ac:spMk id="11" creationId="{E13AC89B-531D-4F48-A2AD-824974E1C137}"/>
          </ac:spMkLst>
        </pc:spChg>
      </pc:sldChg>
      <pc:sldChg chg="ord">
        <pc:chgData name="Edward Foster (Corporate Finance)" userId="S::edwardf@highland.gov.uk::ccb45471-993f-43b7-ac3b-78576024a1a0" providerId="AD" clId="Web-{8B9E5B48-24A8-DD1E-88E7-D120D333F42E}" dt="2022-11-30T15:39:25.944" v="41"/>
        <pc:sldMkLst>
          <pc:docMk/>
          <pc:sldMk cId="1498597940" sldId="375"/>
        </pc:sldMkLst>
      </pc:sldChg>
      <pc:sldChg chg="add replId">
        <pc:chgData name="Edward Foster (Corporate Finance)" userId="S::edwardf@highland.gov.uk::ccb45471-993f-43b7-ac3b-78576024a1a0" providerId="AD" clId="Web-{8B9E5B48-24A8-DD1E-88E7-D120D333F42E}" dt="2022-11-30T15:37:37.935" v="0"/>
        <pc:sldMkLst>
          <pc:docMk/>
          <pc:sldMk cId="3417988773" sldId="632"/>
        </pc:sldMkLst>
      </pc:sldChg>
      <pc:sldChg chg="modSp add del ord replId">
        <pc:chgData name="Edward Foster (Corporate Finance)" userId="S::edwardf@highland.gov.uk::ccb45471-993f-43b7-ac3b-78576024a1a0" providerId="AD" clId="Web-{8B9E5B48-24A8-DD1E-88E7-D120D333F42E}" dt="2022-11-30T16:04:25.749" v="274"/>
        <pc:sldMkLst>
          <pc:docMk/>
          <pc:sldMk cId="4232576853" sldId="633"/>
        </pc:sldMkLst>
        <pc:spChg chg="mod">
          <ac:chgData name="Edward Foster (Corporate Finance)" userId="S::edwardf@highland.gov.uk::ccb45471-993f-43b7-ac3b-78576024a1a0" providerId="AD" clId="Web-{8B9E5B48-24A8-DD1E-88E7-D120D333F42E}" dt="2022-11-30T15:48:13.438" v="240" actId="20577"/>
          <ac:spMkLst>
            <pc:docMk/>
            <pc:sldMk cId="4232576853" sldId="633"/>
            <ac:spMk id="2" creationId="{00000000-0000-0000-0000-000000000000}"/>
          </ac:spMkLst>
        </pc:spChg>
      </pc:sldChg>
      <pc:sldChg chg="add replId">
        <pc:chgData name="Edward Foster (Corporate Finance)" userId="S::edwardf@highland.gov.uk::ccb45471-993f-43b7-ac3b-78576024a1a0" providerId="AD" clId="Web-{8B9E5B48-24A8-DD1E-88E7-D120D333F42E}" dt="2022-11-30T15:48:49.957" v="241"/>
        <pc:sldMkLst>
          <pc:docMk/>
          <pc:sldMk cId="3637087504" sldId="634"/>
        </pc:sldMkLst>
      </pc:sldChg>
      <pc:sldChg chg="modSp add replId">
        <pc:chgData name="Edward Foster (Corporate Finance)" userId="S::edwardf@highland.gov.uk::ccb45471-993f-43b7-ac3b-78576024a1a0" providerId="AD" clId="Web-{8B9E5B48-24A8-DD1E-88E7-D120D333F42E}" dt="2022-11-30T16:05:31.863" v="304" actId="20577"/>
        <pc:sldMkLst>
          <pc:docMk/>
          <pc:sldMk cId="2969140798" sldId="635"/>
        </pc:sldMkLst>
        <pc:spChg chg="mod">
          <ac:chgData name="Edward Foster (Corporate Finance)" userId="S::edwardf@highland.gov.uk::ccb45471-993f-43b7-ac3b-78576024a1a0" providerId="AD" clId="Web-{8B9E5B48-24A8-DD1E-88E7-D120D333F42E}" dt="2022-11-30T16:05:31.863" v="304" actId="20577"/>
          <ac:spMkLst>
            <pc:docMk/>
            <pc:sldMk cId="2969140798" sldId="635"/>
            <ac:spMk id="4" creationId="{AB363538-2E5C-41BA-9BAC-732D579435BB}"/>
          </ac:spMkLst>
        </pc:spChg>
        <pc:spChg chg="mod">
          <ac:chgData name="Edward Foster (Corporate Finance)" userId="S::edwardf@highland.gov.uk::ccb45471-993f-43b7-ac3b-78576024a1a0" providerId="AD" clId="Web-{8B9E5B48-24A8-DD1E-88E7-D120D333F42E}" dt="2022-11-30T16:05:07.361" v="293" actId="20577"/>
          <ac:spMkLst>
            <pc:docMk/>
            <pc:sldMk cId="2969140798" sldId="635"/>
            <ac:spMk id="11" creationId="{E13AC89B-531D-4F48-A2AD-824974E1C137}"/>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325DE4-6129-4632-9A42-D1F7AABD33B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GB"/>
        </a:p>
      </dgm:t>
    </dgm:pt>
    <dgm:pt modelId="{FB86FC19-66AF-484E-829A-34D07E44B68E}">
      <dgm:prSet phldrT="[Text]"/>
      <dgm:spPr/>
      <dgm:t>
        <a:bodyPr/>
        <a:lstStyle/>
        <a:p>
          <a:r>
            <a:rPr lang="en-GB"/>
            <a:t>Human Resources (HR)</a:t>
          </a:r>
        </a:p>
      </dgm:t>
    </dgm:pt>
    <dgm:pt modelId="{E54F17F0-26C4-4F93-9018-CBCFF44D592B}" type="parTrans" cxnId="{952F66A8-BF14-460F-BB43-F499C58E952E}">
      <dgm:prSet/>
      <dgm:spPr/>
      <dgm:t>
        <a:bodyPr/>
        <a:lstStyle/>
        <a:p>
          <a:endParaRPr lang="en-GB"/>
        </a:p>
      </dgm:t>
    </dgm:pt>
    <dgm:pt modelId="{8790DF0E-AC2C-4479-B51F-CFB4CC4AEFDB}" type="sibTrans" cxnId="{952F66A8-BF14-460F-BB43-F499C58E952E}">
      <dgm:prSet/>
      <dgm:spPr/>
      <dgm:t>
        <a:bodyPr/>
        <a:lstStyle/>
        <a:p>
          <a:endParaRPr lang="en-GB"/>
        </a:p>
      </dgm:t>
    </dgm:pt>
    <dgm:pt modelId="{65805381-B43F-49BF-904A-89CBD77F9AAE}">
      <dgm:prSet phldrT="[Text]"/>
      <dgm:spPr/>
      <dgm:t>
        <a:bodyPr/>
        <a:lstStyle/>
        <a:p>
          <a:r>
            <a:rPr lang="en-GB"/>
            <a:t>People Development</a:t>
          </a:r>
        </a:p>
      </dgm:t>
    </dgm:pt>
    <dgm:pt modelId="{8EF06777-E8F8-4F98-B8E1-1141AB20049A}" type="parTrans" cxnId="{FF63D212-2803-4387-A16D-DBBB55A866E3}">
      <dgm:prSet/>
      <dgm:spPr/>
      <dgm:t>
        <a:bodyPr/>
        <a:lstStyle/>
        <a:p>
          <a:endParaRPr lang="en-GB"/>
        </a:p>
      </dgm:t>
    </dgm:pt>
    <dgm:pt modelId="{62A3CA69-68CD-4734-92FF-639D66157180}" type="sibTrans" cxnId="{FF63D212-2803-4387-A16D-DBBB55A866E3}">
      <dgm:prSet/>
      <dgm:spPr/>
      <dgm:t>
        <a:bodyPr/>
        <a:lstStyle/>
        <a:p>
          <a:endParaRPr lang="en-GB"/>
        </a:p>
      </dgm:t>
    </dgm:pt>
    <dgm:pt modelId="{DC63FB1F-CD60-4971-9ABF-2342D23ACE6D}">
      <dgm:prSet phldrT="[Text]"/>
      <dgm:spPr/>
      <dgm:t>
        <a:bodyPr/>
        <a:lstStyle/>
        <a:p>
          <a:r>
            <a:rPr lang="en-GB"/>
            <a:t>Occupational Health Safety &amp; Wellbeing</a:t>
          </a:r>
        </a:p>
      </dgm:t>
    </dgm:pt>
    <dgm:pt modelId="{0C640174-A86F-4C66-92C4-2462DD39E3F2}" type="parTrans" cxnId="{C522F0F7-2EDC-4597-A398-5C4C6804252C}">
      <dgm:prSet/>
      <dgm:spPr/>
      <dgm:t>
        <a:bodyPr/>
        <a:lstStyle/>
        <a:p>
          <a:endParaRPr lang="en-GB"/>
        </a:p>
      </dgm:t>
    </dgm:pt>
    <dgm:pt modelId="{BB6B5626-6E63-461F-8DB2-A4528B2CBA9F}" type="sibTrans" cxnId="{C522F0F7-2EDC-4597-A398-5C4C6804252C}">
      <dgm:prSet/>
      <dgm:spPr/>
      <dgm:t>
        <a:bodyPr/>
        <a:lstStyle/>
        <a:p>
          <a:endParaRPr lang="en-GB"/>
        </a:p>
      </dgm:t>
    </dgm:pt>
    <dgm:pt modelId="{2FC7C47E-8C44-411B-9195-617451CF1DFF}" type="pres">
      <dgm:prSet presAssocID="{83325DE4-6129-4632-9A42-D1F7AABD33B4}" presName="compositeShape" presStyleCnt="0">
        <dgm:presLayoutVars>
          <dgm:chMax val="7"/>
          <dgm:dir/>
          <dgm:resizeHandles val="exact"/>
        </dgm:presLayoutVars>
      </dgm:prSet>
      <dgm:spPr/>
    </dgm:pt>
    <dgm:pt modelId="{E5D60441-551C-4C14-A62E-82A16096B71F}" type="pres">
      <dgm:prSet presAssocID="{83325DE4-6129-4632-9A42-D1F7AABD33B4}" presName="wedge1" presStyleLbl="node1" presStyleIdx="0" presStyleCnt="3" custLinFactNeighborX="-5306" custLinFactNeighborY="1697"/>
      <dgm:spPr/>
    </dgm:pt>
    <dgm:pt modelId="{F26F2DBD-4E3F-4230-B348-960B76B1A5C7}" type="pres">
      <dgm:prSet presAssocID="{83325DE4-6129-4632-9A42-D1F7AABD33B4}" presName="wedge1Tx" presStyleLbl="node1" presStyleIdx="0" presStyleCnt="3">
        <dgm:presLayoutVars>
          <dgm:chMax val="0"/>
          <dgm:chPref val="0"/>
          <dgm:bulletEnabled val="1"/>
        </dgm:presLayoutVars>
      </dgm:prSet>
      <dgm:spPr/>
    </dgm:pt>
    <dgm:pt modelId="{EA0C9594-452D-4A81-BDD0-92C67CC2D131}" type="pres">
      <dgm:prSet presAssocID="{83325DE4-6129-4632-9A42-D1F7AABD33B4}" presName="wedge2" presStyleLbl="node1" presStyleIdx="1" presStyleCnt="3"/>
      <dgm:spPr/>
    </dgm:pt>
    <dgm:pt modelId="{5665B8BD-B374-4F9F-BBBE-2C0377A662DF}" type="pres">
      <dgm:prSet presAssocID="{83325DE4-6129-4632-9A42-D1F7AABD33B4}" presName="wedge2Tx" presStyleLbl="node1" presStyleIdx="1" presStyleCnt="3">
        <dgm:presLayoutVars>
          <dgm:chMax val="0"/>
          <dgm:chPref val="0"/>
          <dgm:bulletEnabled val="1"/>
        </dgm:presLayoutVars>
      </dgm:prSet>
      <dgm:spPr/>
    </dgm:pt>
    <dgm:pt modelId="{5C0008AA-5847-47BD-91CE-F5FFE6DC0D8C}" type="pres">
      <dgm:prSet presAssocID="{83325DE4-6129-4632-9A42-D1F7AABD33B4}" presName="wedge3" presStyleLbl="node1" presStyleIdx="2" presStyleCnt="3" custScaleX="97443" custLinFactNeighborX="265" custLinFactNeighborY="-738"/>
      <dgm:spPr/>
    </dgm:pt>
    <dgm:pt modelId="{698BD593-88A0-4816-AE31-CD191DB10100}" type="pres">
      <dgm:prSet presAssocID="{83325DE4-6129-4632-9A42-D1F7AABD33B4}" presName="wedge3Tx" presStyleLbl="node1" presStyleIdx="2" presStyleCnt="3">
        <dgm:presLayoutVars>
          <dgm:chMax val="0"/>
          <dgm:chPref val="0"/>
          <dgm:bulletEnabled val="1"/>
        </dgm:presLayoutVars>
      </dgm:prSet>
      <dgm:spPr/>
    </dgm:pt>
  </dgm:ptLst>
  <dgm:cxnLst>
    <dgm:cxn modelId="{FF63D212-2803-4387-A16D-DBBB55A866E3}" srcId="{83325DE4-6129-4632-9A42-D1F7AABD33B4}" destId="{65805381-B43F-49BF-904A-89CBD77F9AAE}" srcOrd="1" destOrd="0" parTransId="{8EF06777-E8F8-4F98-B8E1-1141AB20049A}" sibTransId="{62A3CA69-68CD-4734-92FF-639D66157180}"/>
    <dgm:cxn modelId="{B08F001A-D955-4836-B708-1683920D9296}" type="presOf" srcId="{DC63FB1F-CD60-4971-9ABF-2342D23ACE6D}" destId="{5C0008AA-5847-47BD-91CE-F5FFE6DC0D8C}" srcOrd="0" destOrd="0" presId="urn:microsoft.com/office/officeart/2005/8/layout/chart3"/>
    <dgm:cxn modelId="{1A80855D-BD32-428B-95D7-BECEDE399FA8}" type="presOf" srcId="{DC63FB1F-CD60-4971-9ABF-2342D23ACE6D}" destId="{698BD593-88A0-4816-AE31-CD191DB10100}" srcOrd="1" destOrd="0" presId="urn:microsoft.com/office/officeart/2005/8/layout/chart3"/>
    <dgm:cxn modelId="{AD3AE270-5735-40A0-AE74-A248EDD535F9}" type="presOf" srcId="{65805381-B43F-49BF-904A-89CBD77F9AAE}" destId="{EA0C9594-452D-4A81-BDD0-92C67CC2D131}" srcOrd="0" destOrd="0" presId="urn:microsoft.com/office/officeart/2005/8/layout/chart3"/>
    <dgm:cxn modelId="{952F66A8-BF14-460F-BB43-F499C58E952E}" srcId="{83325DE4-6129-4632-9A42-D1F7AABD33B4}" destId="{FB86FC19-66AF-484E-829A-34D07E44B68E}" srcOrd="0" destOrd="0" parTransId="{E54F17F0-26C4-4F93-9018-CBCFF44D592B}" sibTransId="{8790DF0E-AC2C-4479-B51F-CFB4CC4AEFDB}"/>
    <dgm:cxn modelId="{506905BC-F968-4C4C-852F-FC17EB4ED531}" type="presOf" srcId="{FB86FC19-66AF-484E-829A-34D07E44B68E}" destId="{E5D60441-551C-4C14-A62E-82A16096B71F}" srcOrd="0" destOrd="0" presId="urn:microsoft.com/office/officeart/2005/8/layout/chart3"/>
    <dgm:cxn modelId="{B3EEA7C2-2A03-4B4A-9B31-F2D6249B9FF0}" type="presOf" srcId="{FB86FC19-66AF-484E-829A-34D07E44B68E}" destId="{F26F2DBD-4E3F-4230-B348-960B76B1A5C7}" srcOrd="1" destOrd="0" presId="urn:microsoft.com/office/officeart/2005/8/layout/chart3"/>
    <dgm:cxn modelId="{CBB111F1-241D-4756-8A52-85EB10457594}" type="presOf" srcId="{83325DE4-6129-4632-9A42-D1F7AABD33B4}" destId="{2FC7C47E-8C44-411B-9195-617451CF1DFF}" srcOrd="0" destOrd="0" presId="urn:microsoft.com/office/officeart/2005/8/layout/chart3"/>
    <dgm:cxn modelId="{1FE58AF1-DA93-4EB7-B98E-706B8D6B3C0E}" type="presOf" srcId="{65805381-B43F-49BF-904A-89CBD77F9AAE}" destId="{5665B8BD-B374-4F9F-BBBE-2C0377A662DF}" srcOrd="1" destOrd="0" presId="urn:microsoft.com/office/officeart/2005/8/layout/chart3"/>
    <dgm:cxn modelId="{C522F0F7-2EDC-4597-A398-5C4C6804252C}" srcId="{83325DE4-6129-4632-9A42-D1F7AABD33B4}" destId="{DC63FB1F-CD60-4971-9ABF-2342D23ACE6D}" srcOrd="2" destOrd="0" parTransId="{0C640174-A86F-4C66-92C4-2462DD39E3F2}" sibTransId="{BB6B5626-6E63-461F-8DB2-A4528B2CBA9F}"/>
    <dgm:cxn modelId="{950D5540-AA95-435B-8A58-29E91DE1140A}" type="presParOf" srcId="{2FC7C47E-8C44-411B-9195-617451CF1DFF}" destId="{E5D60441-551C-4C14-A62E-82A16096B71F}" srcOrd="0" destOrd="0" presId="urn:microsoft.com/office/officeart/2005/8/layout/chart3"/>
    <dgm:cxn modelId="{E48D5F15-8C17-457A-8388-81130A13F7AF}" type="presParOf" srcId="{2FC7C47E-8C44-411B-9195-617451CF1DFF}" destId="{F26F2DBD-4E3F-4230-B348-960B76B1A5C7}" srcOrd="1" destOrd="0" presId="urn:microsoft.com/office/officeart/2005/8/layout/chart3"/>
    <dgm:cxn modelId="{2BC03B79-3131-4418-A755-68C92A9BA918}" type="presParOf" srcId="{2FC7C47E-8C44-411B-9195-617451CF1DFF}" destId="{EA0C9594-452D-4A81-BDD0-92C67CC2D131}" srcOrd="2" destOrd="0" presId="urn:microsoft.com/office/officeart/2005/8/layout/chart3"/>
    <dgm:cxn modelId="{C71E5A5A-C1AB-4FEE-B5C2-51143A3F7721}" type="presParOf" srcId="{2FC7C47E-8C44-411B-9195-617451CF1DFF}" destId="{5665B8BD-B374-4F9F-BBBE-2C0377A662DF}" srcOrd="3" destOrd="0" presId="urn:microsoft.com/office/officeart/2005/8/layout/chart3"/>
    <dgm:cxn modelId="{93C20434-02BB-4E2E-ABFE-12294B8937C0}" type="presParOf" srcId="{2FC7C47E-8C44-411B-9195-617451CF1DFF}" destId="{5C0008AA-5847-47BD-91CE-F5FFE6DC0D8C}" srcOrd="4" destOrd="0" presId="urn:microsoft.com/office/officeart/2005/8/layout/chart3"/>
    <dgm:cxn modelId="{51DA5E4D-6846-468B-A6DC-F41C1037153D}" type="presParOf" srcId="{2FC7C47E-8C44-411B-9195-617451CF1DFF}" destId="{698BD593-88A0-4816-AE31-CD191DB10100}"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BB4907-CCB1-45B5-B884-349DF975785B}"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en-GB"/>
        </a:p>
      </dgm:t>
    </dgm:pt>
    <dgm:pt modelId="{88F02606-D3F1-41F8-A2A7-2DF35AAA8EC8}">
      <dgm:prSet phldrT="[Text]" custT="1"/>
      <dgm:spPr/>
      <dgm:t>
        <a:bodyPr/>
        <a:lstStyle/>
        <a:p>
          <a:r>
            <a:rPr lang="en-GB" sz="1800" b="1"/>
            <a:t>Legislation governs how Scottish public bodies procure goods, services and works.</a:t>
          </a:r>
        </a:p>
      </dgm:t>
    </dgm:pt>
    <dgm:pt modelId="{0A082895-B7C4-4E68-9467-3E40A3B06C46}" type="parTrans" cxnId="{A4BD324F-B9C1-422F-8184-6274E715C539}">
      <dgm:prSet/>
      <dgm:spPr/>
      <dgm:t>
        <a:bodyPr/>
        <a:lstStyle/>
        <a:p>
          <a:endParaRPr lang="en-GB"/>
        </a:p>
      </dgm:t>
    </dgm:pt>
    <dgm:pt modelId="{BEBCB955-14C6-4014-AC47-7696C40E9980}" type="sibTrans" cxnId="{A4BD324F-B9C1-422F-8184-6274E715C539}">
      <dgm:prSet/>
      <dgm:spPr/>
      <dgm:t>
        <a:bodyPr/>
        <a:lstStyle/>
        <a:p>
          <a:endParaRPr lang="en-GB"/>
        </a:p>
      </dgm:t>
    </dgm:pt>
    <dgm:pt modelId="{E8B144D5-8C37-4AAD-8C87-C0BACFA69DF2}">
      <dgm:prSet custT="1"/>
      <dgm:spPr/>
      <dgm:t>
        <a:bodyPr/>
        <a:lstStyle/>
        <a:p>
          <a:r>
            <a:rPr lang="en-GB" sz="1800" b="1"/>
            <a:t>The Procurement Reform (Scotland) Act 2014 – is the legislation which provides direction to public bodies and sets out procurement thresholds, responsibilities and accountabilities.</a:t>
          </a:r>
        </a:p>
        <a:p>
          <a:endParaRPr lang="en-GB" sz="1400" b="1"/>
        </a:p>
      </dgm:t>
    </dgm:pt>
    <dgm:pt modelId="{51D9EAA3-9A82-4483-8BF9-D1A514617D79}" type="parTrans" cxnId="{A9E7BCE3-443D-4AAA-8309-610C2620DC2A}">
      <dgm:prSet/>
      <dgm:spPr/>
      <dgm:t>
        <a:bodyPr/>
        <a:lstStyle/>
        <a:p>
          <a:endParaRPr lang="en-GB"/>
        </a:p>
      </dgm:t>
    </dgm:pt>
    <dgm:pt modelId="{D8CE8CB5-29CC-474C-B4F2-5CCB002FD144}" type="sibTrans" cxnId="{A9E7BCE3-443D-4AAA-8309-610C2620DC2A}">
      <dgm:prSet/>
      <dgm:spPr/>
      <dgm:t>
        <a:bodyPr/>
        <a:lstStyle/>
        <a:p>
          <a:endParaRPr lang="en-GB"/>
        </a:p>
      </dgm:t>
    </dgm:pt>
    <dgm:pt modelId="{1A50D507-8302-4151-99C7-37C43E9DC8E7}">
      <dgm:prSet custT="1"/>
      <dgm:spPr/>
      <dgm:t>
        <a:bodyPr/>
        <a:lstStyle/>
        <a:p>
          <a:r>
            <a:rPr lang="en-GB" sz="1800" b="1"/>
            <a:t>Contracts subject to the regulations are those above £50,000 for Goods and Services and £2,000,000 for Works Contracts.  Any contract above these thresholds must be subject to competitive tender</a:t>
          </a:r>
          <a:br>
            <a:rPr lang="en-GB" sz="1800" b="1"/>
          </a:br>
          <a:endParaRPr lang="en-GB" sz="1800" b="1" i="1"/>
        </a:p>
      </dgm:t>
    </dgm:pt>
    <dgm:pt modelId="{4FCC6AC6-D36A-48A0-8A5C-11D994233C21}" type="parTrans" cxnId="{4421F7E1-9AE2-4939-A9B1-E151D801BA16}">
      <dgm:prSet/>
      <dgm:spPr/>
      <dgm:t>
        <a:bodyPr/>
        <a:lstStyle/>
        <a:p>
          <a:endParaRPr lang="en-GB"/>
        </a:p>
      </dgm:t>
    </dgm:pt>
    <dgm:pt modelId="{3CAC07DD-6E14-4C01-BC5E-06AF189DE8E3}" type="sibTrans" cxnId="{4421F7E1-9AE2-4939-A9B1-E151D801BA16}">
      <dgm:prSet/>
      <dgm:spPr/>
      <dgm:t>
        <a:bodyPr/>
        <a:lstStyle/>
        <a:p>
          <a:endParaRPr lang="en-GB"/>
        </a:p>
      </dgm:t>
    </dgm:pt>
    <dgm:pt modelId="{38378343-0198-4642-B765-AA9AEBED0614}" type="pres">
      <dgm:prSet presAssocID="{4DBB4907-CCB1-45B5-B884-349DF975785B}" presName="linear" presStyleCnt="0">
        <dgm:presLayoutVars>
          <dgm:dir/>
          <dgm:resizeHandles val="exact"/>
        </dgm:presLayoutVars>
      </dgm:prSet>
      <dgm:spPr/>
    </dgm:pt>
    <dgm:pt modelId="{16C01777-713E-4856-B1CF-ABF47866B50F}" type="pres">
      <dgm:prSet presAssocID="{88F02606-D3F1-41F8-A2A7-2DF35AAA8EC8}" presName="comp" presStyleCnt="0"/>
      <dgm:spPr/>
    </dgm:pt>
    <dgm:pt modelId="{176835D5-CCB0-436A-889A-C750DE466E57}" type="pres">
      <dgm:prSet presAssocID="{88F02606-D3F1-41F8-A2A7-2DF35AAA8EC8}" presName="box" presStyleLbl="node1" presStyleIdx="0" presStyleCnt="3"/>
      <dgm:spPr/>
    </dgm:pt>
    <dgm:pt modelId="{9CCD5828-C118-4500-9413-72F2EDAE6421}" type="pres">
      <dgm:prSet presAssocID="{88F02606-D3F1-41F8-A2A7-2DF35AAA8EC8}"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7000" b="-27000"/>
          </a:stretch>
        </a:blipFill>
      </dgm:spPr>
      <dgm:extLst>
        <a:ext uri="{E40237B7-FDA0-4F09-8148-C483321AD2D9}">
          <dgm14:cNvPr xmlns:dgm14="http://schemas.microsoft.com/office/drawing/2010/diagram" id="0" name="" descr="Document outline"/>
        </a:ext>
      </dgm:extLst>
    </dgm:pt>
    <dgm:pt modelId="{B18FD968-6A3A-47EE-9283-C977022D26AA}" type="pres">
      <dgm:prSet presAssocID="{88F02606-D3F1-41F8-A2A7-2DF35AAA8EC8}" presName="text" presStyleLbl="node1" presStyleIdx="0" presStyleCnt="3">
        <dgm:presLayoutVars>
          <dgm:bulletEnabled val="1"/>
        </dgm:presLayoutVars>
      </dgm:prSet>
      <dgm:spPr/>
    </dgm:pt>
    <dgm:pt modelId="{CEC79F7B-7F5B-407E-B705-2792B5A0EF06}" type="pres">
      <dgm:prSet presAssocID="{BEBCB955-14C6-4014-AC47-7696C40E9980}" presName="spacer" presStyleCnt="0"/>
      <dgm:spPr/>
    </dgm:pt>
    <dgm:pt modelId="{11F7934B-7C40-45DA-90B4-AE3B7E9A372F}" type="pres">
      <dgm:prSet presAssocID="{E8B144D5-8C37-4AAD-8C87-C0BACFA69DF2}" presName="comp" presStyleCnt="0"/>
      <dgm:spPr/>
    </dgm:pt>
    <dgm:pt modelId="{7D42F455-5F5F-48A7-94B6-4CD5C895162D}" type="pres">
      <dgm:prSet presAssocID="{E8B144D5-8C37-4AAD-8C87-C0BACFA69DF2}" presName="box" presStyleLbl="node1" presStyleIdx="1" presStyleCnt="3"/>
      <dgm:spPr/>
    </dgm:pt>
    <dgm:pt modelId="{80462536-ACD4-46D0-891E-5C46034E2076}" type="pres">
      <dgm:prSet presAssocID="{E8B144D5-8C37-4AAD-8C87-C0BACFA69DF2}"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7000" b="-27000"/>
          </a:stretch>
        </a:blipFill>
      </dgm:spPr>
      <dgm:extLst>
        <a:ext uri="{E40237B7-FDA0-4F09-8148-C483321AD2D9}">
          <dgm14:cNvPr xmlns:dgm14="http://schemas.microsoft.com/office/drawing/2010/diagram" id="0" name="" descr="Receipt outline"/>
        </a:ext>
      </dgm:extLst>
    </dgm:pt>
    <dgm:pt modelId="{0F5CCAE6-E703-4730-AC28-CA10A2D14337}" type="pres">
      <dgm:prSet presAssocID="{E8B144D5-8C37-4AAD-8C87-C0BACFA69DF2}" presName="text" presStyleLbl="node1" presStyleIdx="1" presStyleCnt="3">
        <dgm:presLayoutVars>
          <dgm:bulletEnabled val="1"/>
        </dgm:presLayoutVars>
      </dgm:prSet>
      <dgm:spPr/>
    </dgm:pt>
    <dgm:pt modelId="{1048DAB9-0953-4087-BB55-E3B9FEA2E215}" type="pres">
      <dgm:prSet presAssocID="{D8CE8CB5-29CC-474C-B4F2-5CCB002FD144}" presName="spacer" presStyleCnt="0"/>
      <dgm:spPr/>
    </dgm:pt>
    <dgm:pt modelId="{CFE3E8D2-4B0F-45D0-BAD0-FFE20898928A}" type="pres">
      <dgm:prSet presAssocID="{1A50D507-8302-4151-99C7-37C43E9DC8E7}" presName="comp" presStyleCnt="0"/>
      <dgm:spPr/>
    </dgm:pt>
    <dgm:pt modelId="{2C9BB424-DCAA-4C7C-9B56-C773E210377C}" type="pres">
      <dgm:prSet presAssocID="{1A50D507-8302-4151-99C7-37C43E9DC8E7}" presName="box" presStyleLbl="node1" presStyleIdx="2" presStyleCnt="3"/>
      <dgm:spPr/>
    </dgm:pt>
    <dgm:pt modelId="{C7F31D1C-CC37-4105-B04F-FE065A858DCF}" type="pres">
      <dgm:prSet presAssocID="{1A50D507-8302-4151-99C7-37C43E9DC8E7}"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7000" b="-27000"/>
          </a:stretch>
        </a:blipFill>
      </dgm:spPr>
      <dgm:extLst>
        <a:ext uri="{E40237B7-FDA0-4F09-8148-C483321AD2D9}">
          <dgm14:cNvPr xmlns:dgm14="http://schemas.microsoft.com/office/drawing/2010/diagram" id="0" name="" descr="Coins outline"/>
        </a:ext>
      </dgm:extLst>
    </dgm:pt>
    <dgm:pt modelId="{5A067C9C-58C0-4540-B48B-8DECB507C201}" type="pres">
      <dgm:prSet presAssocID="{1A50D507-8302-4151-99C7-37C43E9DC8E7}" presName="text" presStyleLbl="node1" presStyleIdx="2" presStyleCnt="3">
        <dgm:presLayoutVars>
          <dgm:bulletEnabled val="1"/>
        </dgm:presLayoutVars>
      </dgm:prSet>
      <dgm:spPr/>
    </dgm:pt>
  </dgm:ptLst>
  <dgm:cxnLst>
    <dgm:cxn modelId="{3239950F-4D23-48A7-B6C5-8267E7267838}" type="presOf" srcId="{1A50D507-8302-4151-99C7-37C43E9DC8E7}" destId="{5A067C9C-58C0-4540-B48B-8DECB507C201}" srcOrd="1" destOrd="0" presId="urn:microsoft.com/office/officeart/2005/8/layout/vList4"/>
    <dgm:cxn modelId="{8D2C265B-7E65-4E6E-AAFA-976E71A17114}" type="presOf" srcId="{1A50D507-8302-4151-99C7-37C43E9DC8E7}" destId="{2C9BB424-DCAA-4C7C-9B56-C773E210377C}" srcOrd="0" destOrd="0" presId="urn:microsoft.com/office/officeart/2005/8/layout/vList4"/>
    <dgm:cxn modelId="{A4BD324F-B9C1-422F-8184-6274E715C539}" srcId="{4DBB4907-CCB1-45B5-B884-349DF975785B}" destId="{88F02606-D3F1-41F8-A2A7-2DF35AAA8EC8}" srcOrd="0" destOrd="0" parTransId="{0A082895-B7C4-4E68-9467-3E40A3B06C46}" sibTransId="{BEBCB955-14C6-4014-AC47-7696C40E9980}"/>
    <dgm:cxn modelId="{C5697185-469E-4EA3-BB4D-989EE3227821}" type="presOf" srcId="{4DBB4907-CCB1-45B5-B884-349DF975785B}" destId="{38378343-0198-4642-B765-AA9AEBED0614}" srcOrd="0" destOrd="0" presId="urn:microsoft.com/office/officeart/2005/8/layout/vList4"/>
    <dgm:cxn modelId="{3D8373A3-7902-47F2-96D8-C64BBC89BB20}" type="presOf" srcId="{88F02606-D3F1-41F8-A2A7-2DF35AAA8EC8}" destId="{176835D5-CCB0-436A-889A-C750DE466E57}" srcOrd="0" destOrd="0" presId="urn:microsoft.com/office/officeart/2005/8/layout/vList4"/>
    <dgm:cxn modelId="{7E94B3A8-FF24-44B9-9910-4C8B2FF67C6C}" type="presOf" srcId="{E8B144D5-8C37-4AAD-8C87-C0BACFA69DF2}" destId="{7D42F455-5F5F-48A7-94B6-4CD5C895162D}" srcOrd="0" destOrd="0" presId="urn:microsoft.com/office/officeart/2005/8/layout/vList4"/>
    <dgm:cxn modelId="{7E343DA9-C64E-4B18-B0BB-130089340A89}" type="presOf" srcId="{88F02606-D3F1-41F8-A2A7-2DF35AAA8EC8}" destId="{B18FD968-6A3A-47EE-9283-C977022D26AA}" srcOrd="1" destOrd="0" presId="urn:microsoft.com/office/officeart/2005/8/layout/vList4"/>
    <dgm:cxn modelId="{E149C2CB-9B5F-41A3-9458-45638390061E}" type="presOf" srcId="{E8B144D5-8C37-4AAD-8C87-C0BACFA69DF2}" destId="{0F5CCAE6-E703-4730-AC28-CA10A2D14337}" srcOrd="1" destOrd="0" presId="urn:microsoft.com/office/officeart/2005/8/layout/vList4"/>
    <dgm:cxn modelId="{4421F7E1-9AE2-4939-A9B1-E151D801BA16}" srcId="{4DBB4907-CCB1-45B5-B884-349DF975785B}" destId="{1A50D507-8302-4151-99C7-37C43E9DC8E7}" srcOrd="2" destOrd="0" parTransId="{4FCC6AC6-D36A-48A0-8A5C-11D994233C21}" sibTransId="{3CAC07DD-6E14-4C01-BC5E-06AF189DE8E3}"/>
    <dgm:cxn modelId="{A9E7BCE3-443D-4AAA-8309-610C2620DC2A}" srcId="{4DBB4907-CCB1-45B5-B884-349DF975785B}" destId="{E8B144D5-8C37-4AAD-8C87-C0BACFA69DF2}" srcOrd="1" destOrd="0" parTransId="{51D9EAA3-9A82-4483-8BF9-D1A514617D79}" sibTransId="{D8CE8CB5-29CC-474C-B4F2-5CCB002FD144}"/>
    <dgm:cxn modelId="{CDF6948F-8D38-41F5-84B9-D4B3982E210E}" type="presParOf" srcId="{38378343-0198-4642-B765-AA9AEBED0614}" destId="{16C01777-713E-4856-B1CF-ABF47866B50F}" srcOrd="0" destOrd="0" presId="urn:microsoft.com/office/officeart/2005/8/layout/vList4"/>
    <dgm:cxn modelId="{7F39F378-253D-48A7-B6B7-36758AD10514}" type="presParOf" srcId="{16C01777-713E-4856-B1CF-ABF47866B50F}" destId="{176835D5-CCB0-436A-889A-C750DE466E57}" srcOrd="0" destOrd="0" presId="urn:microsoft.com/office/officeart/2005/8/layout/vList4"/>
    <dgm:cxn modelId="{A340FE51-E68A-45A2-90D9-E3371B66DBCB}" type="presParOf" srcId="{16C01777-713E-4856-B1CF-ABF47866B50F}" destId="{9CCD5828-C118-4500-9413-72F2EDAE6421}" srcOrd="1" destOrd="0" presId="urn:microsoft.com/office/officeart/2005/8/layout/vList4"/>
    <dgm:cxn modelId="{310364F3-1445-4554-85E4-2A03D26F5292}" type="presParOf" srcId="{16C01777-713E-4856-B1CF-ABF47866B50F}" destId="{B18FD968-6A3A-47EE-9283-C977022D26AA}" srcOrd="2" destOrd="0" presId="urn:microsoft.com/office/officeart/2005/8/layout/vList4"/>
    <dgm:cxn modelId="{9BAB8B88-F9BE-4696-89B0-85C97C83C231}" type="presParOf" srcId="{38378343-0198-4642-B765-AA9AEBED0614}" destId="{CEC79F7B-7F5B-407E-B705-2792B5A0EF06}" srcOrd="1" destOrd="0" presId="urn:microsoft.com/office/officeart/2005/8/layout/vList4"/>
    <dgm:cxn modelId="{778FEEE4-CDE7-4CFA-A857-21674B782C6C}" type="presParOf" srcId="{38378343-0198-4642-B765-AA9AEBED0614}" destId="{11F7934B-7C40-45DA-90B4-AE3B7E9A372F}" srcOrd="2" destOrd="0" presId="urn:microsoft.com/office/officeart/2005/8/layout/vList4"/>
    <dgm:cxn modelId="{20B0CEA1-CA55-45DF-ACA0-7F9CFC8AEE68}" type="presParOf" srcId="{11F7934B-7C40-45DA-90B4-AE3B7E9A372F}" destId="{7D42F455-5F5F-48A7-94B6-4CD5C895162D}" srcOrd="0" destOrd="0" presId="urn:microsoft.com/office/officeart/2005/8/layout/vList4"/>
    <dgm:cxn modelId="{5175DDFA-0EE7-4BD5-8BDE-5BB45C98FC02}" type="presParOf" srcId="{11F7934B-7C40-45DA-90B4-AE3B7E9A372F}" destId="{80462536-ACD4-46D0-891E-5C46034E2076}" srcOrd="1" destOrd="0" presId="urn:microsoft.com/office/officeart/2005/8/layout/vList4"/>
    <dgm:cxn modelId="{E4441F73-08EE-4C12-887E-B974A6615DBC}" type="presParOf" srcId="{11F7934B-7C40-45DA-90B4-AE3B7E9A372F}" destId="{0F5CCAE6-E703-4730-AC28-CA10A2D14337}" srcOrd="2" destOrd="0" presId="urn:microsoft.com/office/officeart/2005/8/layout/vList4"/>
    <dgm:cxn modelId="{9E398A85-E325-42DB-A103-AE99EA82AD30}" type="presParOf" srcId="{38378343-0198-4642-B765-AA9AEBED0614}" destId="{1048DAB9-0953-4087-BB55-E3B9FEA2E215}" srcOrd="3" destOrd="0" presId="urn:microsoft.com/office/officeart/2005/8/layout/vList4"/>
    <dgm:cxn modelId="{1D63D558-C488-4BC1-AD06-0ACA57CFB038}" type="presParOf" srcId="{38378343-0198-4642-B765-AA9AEBED0614}" destId="{CFE3E8D2-4B0F-45D0-BAD0-FFE20898928A}" srcOrd="4" destOrd="0" presId="urn:microsoft.com/office/officeart/2005/8/layout/vList4"/>
    <dgm:cxn modelId="{4D7D13D8-7CB3-4399-93DA-905F3964F621}" type="presParOf" srcId="{CFE3E8D2-4B0F-45D0-BAD0-FFE20898928A}" destId="{2C9BB424-DCAA-4C7C-9B56-C773E210377C}" srcOrd="0" destOrd="0" presId="urn:microsoft.com/office/officeart/2005/8/layout/vList4"/>
    <dgm:cxn modelId="{F3D9DC6B-9FB9-42BF-BE90-2A624B644388}" type="presParOf" srcId="{CFE3E8D2-4B0F-45D0-BAD0-FFE20898928A}" destId="{C7F31D1C-CC37-4105-B04F-FE065A858DCF}" srcOrd="1" destOrd="0" presId="urn:microsoft.com/office/officeart/2005/8/layout/vList4"/>
    <dgm:cxn modelId="{400532FC-6701-491F-9F27-583905B43165}" type="presParOf" srcId="{CFE3E8D2-4B0F-45D0-BAD0-FFE20898928A}" destId="{5A067C9C-58C0-4540-B48B-8DECB507C20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C1691-30C9-484C-B4F5-03C11B9092D9}" type="doc">
      <dgm:prSet loTypeId="urn:microsoft.com/office/officeart/2005/8/layout/radial2" loCatId="relationship" qsTypeId="urn:microsoft.com/office/officeart/2005/8/quickstyle/simple1" qsCatId="simple" csTypeId="urn:microsoft.com/office/officeart/2005/8/colors/colorful3" csCatId="colorful" phldr="1"/>
      <dgm:spPr/>
    </dgm:pt>
    <dgm:pt modelId="{6BE414FF-E9AB-47A8-B4F5-DE0F8554552B}">
      <dgm:prSet phldrT="[Text]"/>
      <dgm:spPr/>
      <dgm:t>
        <a:bodyPr/>
        <a:lstStyle/>
        <a:p>
          <a:r>
            <a:rPr lang="en-US"/>
            <a:t>Shared Resource, Skills &amp; Knowledge</a:t>
          </a:r>
          <a:endParaRPr lang="en-GB"/>
        </a:p>
      </dgm:t>
    </dgm:pt>
    <dgm:pt modelId="{B47B82FC-B067-4EF4-AFF9-58F91EA63D37}" type="parTrans" cxnId="{2B64B688-C8AF-4890-BC27-AB7FB85EA489}">
      <dgm:prSet/>
      <dgm:spPr/>
      <dgm:t>
        <a:bodyPr/>
        <a:lstStyle/>
        <a:p>
          <a:endParaRPr lang="en-GB"/>
        </a:p>
      </dgm:t>
    </dgm:pt>
    <dgm:pt modelId="{60F5C1AA-98BC-4F4F-8E74-014436551C23}" type="sibTrans" cxnId="{2B64B688-C8AF-4890-BC27-AB7FB85EA489}">
      <dgm:prSet/>
      <dgm:spPr/>
      <dgm:t>
        <a:bodyPr/>
        <a:lstStyle/>
        <a:p>
          <a:endParaRPr lang="en-GB"/>
        </a:p>
      </dgm:t>
    </dgm:pt>
    <dgm:pt modelId="{C61AE41B-205F-4C91-A6A3-B40FE6BB0B15}">
      <dgm:prSet phldrT="[Text]"/>
      <dgm:spPr/>
      <dgm:t>
        <a:bodyPr/>
        <a:lstStyle/>
        <a:p>
          <a:r>
            <a:rPr lang="en-US"/>
            <a:t>Shared Strategy &amp; Vision</a:t>
          </a:r>
          <a:endParaRPr lang="en-GB"/>
        </a:p>
      </dgm:t>
    </dgm:pt>
    <dgm:pt modelId="{1E81B48A-1172-4D3B-A87A-124D4043FE1A}" type="parTrans" cxnId="{9BA5CB1A-4823-4885-8722-649CCCF34086}">
      <dgm:prSet/>
      <dgm:spPr/>
      <dgm:t>
        <a:bodyPr/>
        <a:lstStyle/>
        <a:p>
          <a:endParaRPr lang="en-GB"/>
        </a:p>
      </dgm:t>
    </dgm:pt>
    <dgm:pt modelId="{1EFB5A88-9B41-4A8E-8743-1F2A4EE4C714}" type="sibTrans" cxnId="{9BA5CB1A-4823-4885-8722-649CCCF34086}">
      <dgm:prSet/>
      <dgm:spPr/>
      <dgm:t>
        <a:bodyPr/>
        <a:lstStyle/>
        <a:p>
          <a:endParaRPr lang="en-GB"/>
        </a:p>
      </dgm:t>
    </dgm:pt>
    <dgm:pt modelId="{08F77A70-84A8-4543-BD67-1DE88941DE1B}">
      <dgm:prSet phldrT="[Text]"/>
      <dgm:spPr/>
      <dgm:t>
        <a:bodyPr/>
        <a:lstStyle/>
        <a:p>
          <a:r>
            <a:rPr lang="en-US"/>
            <a:t>Shared Ideas</a:t>
          </a:r>
          <a:endParaRPr lang="en-GB"/>
        </a:p>
      </dgm:t>
    </dgm:pt>
    <dgm:pt modelId="{4A04968B-E7F2-4478-B75E-459FAB81F4F0}" type="parTrans" cxnId="{1CC1F387-BAD4-4C4D-91A4-16935DD3C7FE}">
      <dgm:prSet/>
      <dgm:spPr/>
      <dgm:t>
        <a:bodyPr/>
        <a:lstStyle/>
        <a:p>
          <a:endParaRPr lang="en-GB"/>
        </a:p>
      </dgm:t>
    </dgm:pt>
    <dgm:pt modelId="{B4FD07B1-2ABC-4163-B3D3-32AD9DD81746}" type="sibTrans" cxnId="{1CC1F387-BAD4-4C4D-91A4-16935DD3C7FE}">
      <dgm:prSet/>
      <dgm:spPr/>
      <dgm:t>
        <a:bodyPr/>
        <a:lstStyle/>
        <a:p>
          <a:endParaRPr lang="en-GB"/>
        </a:p>
      </dgm:t>
    </dgm:pt>
    <dgm:pt modelId="{A5E501EC-C2F9-4134-B2AD-5205584ACEC8}">
      <dgm:prSet phldrT="[Text]"/>
      <dgm:spPr/>
      <dgm:t>
        <a:bodyPr/>
        <a:lstStyle/>
        <a:p>
          <a:r>
            <a:rPr lang="en-US"/>
            <a:t>Shared Costs</a:t>
          </a:r>
          <a:endParaRPr lang="en-GB"/>
        </a:p>
      </dgm:t>
    </dgm:pt>
    <dgm:pt modelId="{26FA58F1-E36B-4E19-BA9E-654CFFC48519}" type="parTrans" cxnId="{AC1A0BC0-636E-43F2-A556-A3DC0F775180}">
      <dgm:prSet/>
      <dgm:spPr/>
      <dgm:t>
        <a:bodyPr/>
        <a:lstStyle/>
        <a:p>
          <a:endParaRPr lang="en-GB"/>
        </a:p>
      </dgm:t>
    </dgm:pt>
    <dgm:pt modelId="{6E441923-D9CF-48DE-A78B-499624F72CAC}" type="sibTrans" cxnId="{AC1A0BC0-636E-43F2-A556-A3DC0F775180}">
      <dgm:prSet/>
      <dgm:spPr/>
      <dgm:t>
        <a:bodyPr/>
        <a:lstStyle/>
        <a:p>
          <a:endParaRPr lang="en-GB"/>
        </a:p>
      </dgm:t>
    </dgm:pt>
    <dgm:pt modelId="{E3F773D5-44C5-42CF-89F5-80721328ECDE}" type="pres">
      <dgm:prSet presAssocID="{4F5C1691-30C9-484C-B4F5-03C11B9092D9}" presName="composite" presStyleCnt="0">
        <dgm:presLayoutVars>
          <dgm:chMax val="5"/>
          <dgm:dir/>
          <dgm:animLvl val="ctr"/>
          <dgm:resizeHandles val="exact"/>
        </dgm:presLayoutVars>
      </dgm:prSet>
      <dgm:spPr/>
    </dgm:pt>
    <dgm:pt modelId="{6FB9EAA8-9D0C-4487-A7C7-58858740624E}" type="pres">
      <dgm:prSet presAssocID="{4F5C1691-30C9-484C-B4F5-03C11B9092D9}" presName="cycle" presStyleCnt="0"/>
      <dgm:spPr/>
    </dgm:pt>
    <dgm:pt modelId="{646F0A28-2E8F-4880-9EFD-FAE29B6C4036}" type="pres">
      <dgm:prSet presAssocID="{4F5C1691-30C9-484C-B4F5-03C11B9092D9}" presName="centerShape" presStyleCnt="0"/>
      <dgm:spPr/>
    </dgm:pt>
    <dgm:pt modelId="{1DA199B7-D6C7-4B75-A8D7-62DBDE4ED208}" type="pres">
      <dgm:prSet presAssocID="{4F5C1691-30C9-484C-B4F5-03C11B9092D9}" presName="connSite" presStyleLbl="node1" presStyleIdx="0" presStyleCnt="5"/>
      <dgm:spPr/>
    </dgm:pt>
    <dgm:pt modelId="{831C0029-9F40-41F3-AE1C-EA4F578FAEE5}" type="pres">
      <dgm:prSet presAssocID="{4F5C1691-30C9-484C-B4F5-03C11B9092D9}"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a:ext>
      </dgm:extLst>
    </dgm:pt>
    <dgm:pt modelId="{97565D96-A018-4E31-BB48-04CF591F14D9}" type="pres">
      <dgm:prSet presAssocID="{4A04968B-E7F2-4478-B75E-459FAB81F4F0}" presName="Name25" presStyleLbl="parChTrans1D1" presStyleIdx="0" presStyleCnt="4"/>
      <dgm:spPr/>
    </dgm:pt>
    <dgm:pt modelId="{0361439A-2D6E-4B93-A8F2-B06DABECC12D}" type="pres">
      <dgm:prSet presAssocID="{08F77A70-84A8-4543-BD67-1DE88941DE1B}" presName="node" presStyleCnt="0"/>
      <dgm:spPr/>
    </dgm:pt>
    <dgm:pt modelId="{2BE1E0DC-E83F-42B0-B7A9-95CB44751D94}" type="pres">
      <dgm:prSet presAssocID="{08F77A70-84A8-4543-BD67-1DE88941DE1B}" presName="parentNode" presStyleLbl="node1" presStyleIdx="1" presStyleCnt="5">
        <dgm:presLayoutVars>
          <dgm:chMax val="1"/>
          <dgm:bulletEnabled val="1"/>
        </dgm:presLayoutVars>
      </dgm:prSet>
      <dgm:spPr/>
    </dgm:pt>
    <dgm:pt modelId="{606ED6B1-90A1-4019-8F9D-992642BDAC7F}" type="pres">
      <dgm:prSet presAssocID="{08F77A70-84A8-4543-BD67-1DE88941DE1B}" presName="childNode" presStyleLbl="revTx" presStyleIdx="0" presStyleCnt="0">
        <dgm:presLayoutVars>
          <dgm:bulletEnabled val="1"/>
        </dgm:presLayoutVars>
      </dgm:prSet>
      <dgm:spPr/>
    </dgm:pt>
    <dgm:pt modelId="{F682C04A-9861-4158-9E6B-33D7A5D344EF}" type="pres">
      <dgm:prSet presAssocID="{B47B82FC-B067-4EF4-AFF9-58F91EA63D37}" presName="Name25" presStyleLbl="parChTrans1D1" presStyleIdx="1" presStyleCnt="4"/>
      <dgm:spPr/>
    </dgm:pt>
    <dgm:pt modelId="{C613FB08-69A7-4C06-9DCB-BC2C79C3DCD8}" type="pres">
      <dgm:prSet presAssocID="{6BE414FF-E9AB-47A8-B4F5-DE0F8554552B}" presName="node" presStyleCnt="0"/>
      <dgm:spPr/>
    </dgm:pt>
    <dgm:pt modelId="{9F6DCB19-AEC6-4802-AC56-154A7494354A}" type="pres">
      <dgm:prSet presAssocID="{6BE414FF-E9AB-47A8-B4F5-DE0F8554552B}" presName="parentNode" presStyleLbl="node1" presStyleIdx="2" presStyleCnt="5">
        <dgm:presLayoutVars>
          <dgm:chMax val="1"/>
          <dgm:bulletEnabled val="1"/>
        </dgm:presLayoutVars>
      </dgm:prSet>
      <dgm:spPr/>
    </dgm:pt>
    <dgm:pt modelId="{D1457EC1-0F60-4347-850B-DD480EBE6263}" type="pres">
      <dgm:prSet presAssocID="{6BE414FF-E9AB-47A8-B4F5-DE0F8554552B}" presName="childNode" presStyleLbl="revTx" presStyleIdx="0" presStyleCnt="0">
        <dgm:presLayoutVars>
          <dgm:bulletEnabled val="1"/>
        </dgm:presLayoutVars>
      </dgm:prSet>
      <dgm:spPr/>
    </dgm:pt>
    <dgm:pt modelId="{0182381F-155F-4C43-A410-DA062D759508}" type="pres">
      <dgm:prSet presAssocID="{26FA58F1-E36B-4E19-BA9E-654CFFC48519}" presName="Name25" presStyleLbl="parChTrans1D1" presStyleIdx="2" presStyleCnt="4"/>
      <dgm:spPr/>
    </dgm:pt>
    <dgm:pt modelId="{019F45A9-E4F0-4E0D-A099-D39A37AA0EFC}" type="pres">
      <dgm:prSet presAssocID="{A5E501EC-C2F9-4134-B2AD-5205584ACEC8}" presName="node" presStyleCnt="0"/>
      <dgm:spPr/>
    </dgm:pt>
    <dgm:pt modelId="{FB0FFCF0-CF95-4D1F-873D-B6539816E2F9}" type="pres">
      <dgm:prSet presAssocID="{A5E501EC-C2F9-4134-B2AD-5205584ACEC8}" presName="parentNode" presStyleLbl="node1" presStyleIdx="3" presStyleCnt="5">
        <dgm:presLayoutVars>
          <dgm:chMax val="1"/>
          <dgm:bulletEnabled val="1"/>
        </dgm:presLayoutVars>
      </dgm:prSet>
      <dgm:spPr/>
    </dgm:pt>
    <dgm:pt modelId="{49EFA252-29A5-4FB8-B5DC-BAFC690888D2}" type="pres">
      <dgm:prSet presAssocID="{A5E501EC-C2F9-4134-B2AD-5205584ACEC8}" presName="childNode" presStyleLbl="revTx" presStyleIdx="0" presStyleCnt="0">
        <dgm:presLayoutVars>
          <dgm:bulletEnabled val="1"/>
        </dgm:presLayoutVars>
      </dgm:prSet>
      <dgm:spPr/>
    </dgm:pt>
    <dgm:pt modelId="{D2DA0F5F-AD13-4135-B98D-EBF8A99392E4}" type="pres">
      <dgm:prSet presAssocID="{1E81B48A-1172-4D3B-A87A-124D4043FE1A}" presName="Name25" presStyleLbl="parChTrans1D1" presStyleIdx="3" presStyleCnt="4"/>
      <dgm:spPr/>
    </dgm:pt>
    <dgm:pt modelId="{E52C5A4F-8DAF-4DEE-92FB-172A7E79FABF}" type="pres">
      <dgm:prSet presAssocID="{C61AE41B-205F-4C91-A6A3-B40FE6BB0B15}" presName="node" presStyleCnt="0"/>
      <dgm:spPr/>
    </dgm:pt>
    <dgm:pt modelId="{09056E78-C75E-41EE-B265-A8D1EE746697}" type="pres">
      <dgm:prSet presAssocID="{C61AE41B-205F-4C91-A6A3-B40FE6BB0B15}" presName="parentNode" presStyleLbl="node1" presStyleIdx="4" presStyleCnt="5">
        <dgm:presLayoutVars>
          <dgm:chMax val="1"/>
          <dgm:bulletEnabled val="1"/>
        </dgm:presLayoutVars>
      </dgm:prSet>
      <dgm:spPr/>
    </dgm:pt>
    <dgm:pt modelId="{ECD094F5-0B2C-447E-A711-5B1DDC93157D}" type="pres">
      <dgm:prSet presAssocID="{C61AE41B-205F-4C91-A6A3-B40FE6BB0B15}" presName="childNode" presStyleLbl="revTx" presStyleIdx="0" presStyleCnt="0">
        <dgm:presLayoutVars>
          <dgm:bulletEnabled val="1"/>
        </dgm:presLayoutVars>
      </dgm:prSet>
      <dgm:spPr/>
    </dgm:pt>
  </dgm:ptLst>
  <dgm:cxnLst>
    <dgm:cxn modelId="{72FD790D-1F92-446A-A6AD-B6BB6885684B}" type="presOf" srcId="{4F5C1691-30C9-484C-B4F5-03C11B9092D9}" destId="{E3F773D5-44C5-42CF-89F5-80721328ECDE}" srcOrd="0" destOrd="0" presId="urn:microsoft.com/office/officeart/2005/8/layout/radial2"/>
    <dgm:cxn modelId="{9BA5CB1A-4823-4885-8722-649CCCF34086}" srcId="{4F5C1691-30C9-484C-B4F5-03C11B9092D9}" destId="{C61AE41B-205F-4C91-A6A3-B40FE6BB0B15}" srcOrd="3" destOrd="0" parTransId="{1E81B48A-1172-4D3B-A87A-124D4043FE1A}" sibTransId="{1EFB5A88-9B41-4A8E-8743-1F2A4EE4C714}"/>
    <dgm:cxn modelId="{8182D02F-F43B-4A90-BC0A-A59BB50C8972}" type="presOf" srcId="{6BE414FF-E9AB-47A8-B4F5-DE0F8554552B}" destId="{9F6DCB19-AEC6-4802-AC56-154A7494354A}" srcOrd="0" destOrd="0" presId="urn:microsoft.com/office/officeart/2005/8/layout/radial2"/>
    <dgm:cxn modelId="{4F3C5C72-4525-4A1D-8777-2F381E12D847}" type="presOf" srcId="{C61AE41B-205F-4C91-A6A3-B40FE6BB0B15}" destId="{09056E78-C75E-41EE-B265-A8D1EE746697}" srcOrd="0" destOrd="0" presId="urn:microsoft.com/office/officeart/2005/8/layout/radial2"/>
    <dgm:cxn modelId="{45368D75-FAA1-4E76-851E-E64408E23C75}" type="presOf" srcId="{4A04968B-E7F2-4478-B75E-459FAB81F4F0}" destId="{97565D96-A018-4E31-BB48-04CF591F14D9}" srcOrd="0" destOrd="0" presId="urn:microsoft.com/office/officeart/2005/8/layout/radial2"/>
    <dgm:cxn modelId="{1CC1F387-BAD4-4C4D-91A4-16935DD3C7FE}" srcId="{4F5C1691-30C9-484C-B4F5-03C11B9092D9}" destId="{08F77A70-84A8-4543-BD67-1DE88941DE1B}" srcOrd="0" destOrd="0" parTransId="{4A04968B-E7F2-4478-B75E-459FAB81F4F0}" sibTransId="{B4FD07B1-2ABC-4163-B3D3-32AD9DD81746}"/>
    <dgm:cxn modelId="{2B64B688-C8AF-4890-BC27-AB7FB85EA489}" srcId="{4F5C1691-30C9-484C-B4F5-03C11B9092D9}" destId="{6BE414FF-E9AB-47A8-B4F5-DE0F8554552B}" srcOrd="1" destOrd="0" parTransId="{B47B82FC-B067-4EF4-AFF9-58F91EA63D37}" sibTransId="{60F5C1AA-98BC-4F4F-8E74-014436551C23}"/>
    <dgm:cxn modelId="{00191793-CE8E-4BD2-8A58-A3CBAFCC7642}" type="presOf" srcId="{1E81B48A-1172-4D3B-A87A-124D4043FE1A}" destId="{D2DA0F5F-AD13-4135-B98D-EBF8A99392E4}" srcOrd="0" destOrd="0" presId="urn:microsoft.com/office/officeart/2005/8/layout/radial2"/>
    <dgm:cxn modelId="{3F4C599D-DC81-4DF3-9B7E-55FD70EFF900}" type="presOf" srcId="{B47B82FC-B067-4EF4-AFF9-58F91EA63D37}" destId="{F682C04A-9861-4158-9E6B-33D7A5D344EF}" srcOrd="0" destOrd="0" presId="urn:microsoft.com/office/officeart/2005/8/layout/radial2"/>
    <dgm:cxn modelId="{AC1A0BC0-636E-43F2-A556-A3DC0F775180}" srcId="{4F5C1691-30C9-484C-B4F5-03C11B9092D9}" destId="{A5E501EC-C2F9-4134-B2AD-5205584ACEC8}" srcOrd="2" destOrd="0" parTransId="{26FA58F1-E36B-4E19-BA9E-654CFFC48519}" sibTransId="{6E441923-D9CF-48DE-A78B-499624F72CAC}"/>
    <dgm:cxn modelId="{EAFABFC1-354A-4C10-98B2-FEA00E77596C}" type="presOf" srcId="{26FA58F1-E36B-4E19-BA9E-654CFFC48519}" destId="{0182381F-155F-4C43-A410-DA062D759508}" srcOrd="0" destOrd="0" presId="urn:microsoft.com/office/officeart/2005/8/layout/radial2"/>
    <dgm:cxn modelId="{C89F62CD-EF1C-4401-9E3F-B546441AB916}" type="presOf" srcId="{A5E501EC-C2F9-4134-B2AD-5205584ACEC8}" destId="{FB0FFCF0-CF95-4D1F-873D-B6539816E2F9}" srcOrd="0" destOrd="0" presId="urn:microsoft.com/office/officeart/2005/8/layout/radial2"/>
    <dgm:cxn modelId="{B3B043DA-C63F-42CE-831E-DD94FD3D75AA}" type="presOf" srcId="{08F77A70-84A8-4543-BD67-1DE88941DE1B}" destId="{2BE1E0DC-E83F-42B0-B7A9-95CB44751D94}" srcOrd="0" destOrd="0" presId="urn:microsoft.com/office/officeart/2005/8/layout/radial2"/>
    <dgm:cxn modelId="{56F4A55B-E3C1-472E-B67A-C7E84CC52D85}" type="presParOf" srcId="{E3F773D5-44C5-42CF-89F5-80721328ECDE}" destId="{6FB9EAA8-9D0C-4487-A7C7-58858740624E}" srcOrd="0" destOrd="0" presId="urn:microsoft.com/office/officeart/2005/8/layout/radial2"/>
    <dgm:cxn modelId="{DCFF4640-5EE7-466A-B9E3-6ADA1CA7A945}" type="presParOf" srcId="{6FB9EAA8-9D0C-4487-A7C7-58858740624E}" destId="{646F0A28-2E8F-4880-9EFD-FAE29B6C4036}" srcOrd="0" destOrd="0" presId="urn:microsoft.com/office/officeart/2005/8/layout/radial2"/>
    <dgm:cxn modelId="{813993E2-4AAB-43A1-9663-34D273C971D4}" type="presParOf" srcId="{646F0A28-2E8F-4880-9EFD-FAE29B6C4036}" destId="{1DA199B7-D6C7-4B75-A8D7-62DBDE4ED208}" srcOrd="0" destOrd="0" presId="urn:microsoft.com/office/officeart/2005/8/layout/radial2"/>
    <dgm:cxn modelId="{F1584DA4-F732-47D9-B3DB-7A6F4CEEE9AB}" type="presParOf" srcId="{646F0A28-2E8F-4880-9EFD-FAE29B6C4036}" destId="{831C0029-9F40-41F3-AE1C-EA4F578FAEE5}" srcOrd="1" destOrd="0" presId="urn:microsoft.com/office/officeart/2005/8/layout/radial2"/>
    <dgm:cxn modelId="{AFBABA20-E310-49A3-869C-A73C66388C91}" type="presParOf" srcId="{6FB9EAA8-9D0C-4487-A7C7-58858740624E}" destId="{97565D96-A018-4E31-BB48-04CF591F14D9}" srcOrd="1" destOrd="0" presId="urn:microsoft.com/office/officeart/2005/8/layout/radial2"/>
    <dgm:cxn modelId="{711B63D3-1D8C-4B31-9FD0-2DC185EB9D14}" type="presParOf" srcId="{6FB9EAA8-9D0C-4487-A7C7-58858740624E}" destId="{0361439A-2D6E-4B93-A8F2-B06DABECC12D}" srcOrd="2" destOrd="0" presId="urn:microsoft.com/office/officeart/2005/8/layout/radial2"/>
    <dgm:cxn modelId="{07F3476E-8767-493E-9ABE-389CAA6DF0A9}" type="presParOf" srcId="{0361439A-2D6E-4B93-A8F2-B06DABECC12D}" destId="{2BE1E0DC-E83F-42B0-B7A9-95CB44751D94}" srcOrd="0" destOrd="0" presId="urn:microsoft.com/office/officeart/2005/8/layout/radial2"/>
    <dgm:cxn modelId="{CD75E33E-8873-449B-96F2-09827FAFFCE6}" type="presParOf" srcId="{0361439A-2D6E-4B93-A8F2-B06DABECC12D}" destId="{606ED6B1-90A1-4019-8F9D-992642BDAC7F}" srcOrd="1" destOrd="0" presId="urn:microsoft.com/office/officeart/2005/8/layout/radial2"/>
    <dgm:cxn modelId="{A924CD28-2F08-49B5-893A-1BDBE742A0A1}" type="presParOf" srcId="{6FB9EAA8-9D0C-4487-A7C7-58858740624E}" destId="{F682C04A-9861-4158-9E6B-33D7A5D344EF}" srcOrd="3" destOrd="0" presId="urn:microsoft.com/office/officeart/2005/8/layout/radial2"/>
    <dgm:cxn modelId="{AE1ADBE7-CADF-48C8-B475-01F0053DA1CE}" type="presParOf" srcId="{6FB9EAA8-9D0C-4487-A7C7-58858740624E}" destId="{C613FB08-69A7-4C06-9DCB-BC2C79C3DCD8}" srcOrd="4" destOrd="0" presId="urn:microsoft.com/office/officeart/2005/8/layout/radial2"/>
    <dgm:cxn modelId="{9A25FC63-60BA-41ED-8005-AB873DCA7096}" type="presParOf" srcId="{C613FB08-69A7-4C06-9DCB-BC2C79C3DCD8}" destId="{9F6DCB19-AEC6-4802-AC56-154A7494354A}" srcOrd="0" destOrd="0" presId="urn:microsoft.com/office/officeart/2005/8/layout/radial2"/>
    <dgm:cxn modelId="{ADA98BD5-C374-48D9-99C2-48591DEF615A}" type="presParOf" srcId="{C613FB08-69A7-4C06-9DCB-BC2C79C3DCD8}" destId="{D1457EC1-0F60-4347-850B-DD480EBE6263}" srcOrd="1" destOrd="0" presId="urn:microsoft.com/office/officeart/2005/8/layout/radial2"/>
    <dgm:cxn modelId="{604A2DE3-52A1-4D89-8E35-495BDEB14C14}" type="presParOf" srcId="{6FB9EAA8-9D0C-4487-A7C7-58858740624E}" destId="{0182381F-155F-4C43-A410-DA062D759508}" srcOrd="5" destOrd="0" presId="urn:microsoft.com/office/officeart/2005/8/layout/radial2"/>
    <dgm:cxn modelId="{E3DFC0E1-7DA6-4988-B9A4-6C14469D0114}" type="presParOf" srcId="{6FB9EAA8-9D0C-4487-A7C7-58858740624E}" destId="{019F45A9-E4F0-4E0D-A099-D39A37AA0EFC}" srcOrd="6" destOrd="0" presId="urn:microsoft.com/office/officeart/2005/8/layout/radial2"/>
    <dgm:cxn modelId="{CDA5B78A-0861-4ABA-8621-79485E4B983A}" type="presParOf" srcId="{019F45A9-E4F0-4E0D-A099-D39A37AA0EFC}" destId="{FB0FFCF0-CF95-4D1F-873D-B6539816E2F9}" srcOrd="0" destOrd="0" presId="urn:microsoft.com/office/officeart/2005/8/layout/radial2"/>
    <dgm:cxn modelId="{90648CEA-A4C7-488E-B7CC-B9C9632B8B49}" type="presParOf" srcId="{019F45A9-E4F0-4E0D-A099-D39A37AA0EFC}" destId="{49EFA252-29A5-4FB8-B5DC-BAFC690888D2}" srcOrd="1" destOrd="0" presId="urn:microsoft.com/office/officeart/2005/8/layout/radial2"/>
    <dgm:cxn modelId="{3FF8848E-9D6F-45AB-9B04-CEF19F7241FC}" type="presParOf" srcId="{6FB9EAA8-9D0C-4487-A7C7-58858740624E}" destId="{D2DA0F5F-AD13-4135-B98D-EBF8A99392E4}" srcOrd="7" destOrd="0" presId="urn:microsoft.com/office/officeart/2005/8/layout/radial2"/>
    <dgm:cxn modelId="{65F49B36-BC22-400E-80FD-0121FBDAE385}" type="presParOf" srcId="{6FB9EAA8-9D0C-4487-A7C7-58858740624E}" destId="{E52C5A4F-8DAF-4DEE-92FB-172A7E79FABF}" srcOrd="8" destOrd="0" presId="urn:microsoft.com/office/officeart/2005/8/layout/radial2"/>
    <dgm:cxn modelId="{9767A064-C858-401E-B8B6-276B8E4683C6}" type="presParOf" srcId="{E52C5A4F-8DAF-4DEE-92FB-172A7E79FABF}" destId="{09056E78-C75E-41EE-B265-A8D1EE746697}" srcOrd="0" destOrd="0" presId="urn:microsoft.com/office/officeart/2005/8/layout/radial2"/>
    <dgm:cxn modelId="{F3D89C7D-AC8F-411F-A93D-6E9DD17B4E78}" type="presParOf" srcId="{E52C5A4F-8DAF-4DEE-92FB-172A7E79FABF}" destId="{ECD094F5-0B2C-447E-A711-5B1DDC93157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07C8CB-E374-4C81-AF49-4128D77321F5}" type="doc">
      <dgm:prSet loTypeId="urn:microsoft.com/office/officeart/2005/8/layout/hList1" loCatId="list" qsTypeId="urn:microsoft.com/office/officeart/2005/8/quickstyle/simple1" qsCatId="simple" csTypeId="urn:microsoft.com/office/officeart/2005/8/colors/accent4_1" csCatId="accent4" phldr="1"/>
      <dgm:spPr/>
      <dgm:t>
        <a:bodyPr/>
        <a:lstStyle/>
        <a:p>
          <a:endParaRPr lang="en-GB"/>
        </a:p>
      </dgm:t>
    </dgm:pt>
    <dgm:pt modelId="{FCCFE6EC-12E5-441C-9CA2-F0D62BE97E88}">
      <dgm:prSet phldrT="[Text]"/>
      <dgm:spPr/>
      <dgm:t>
        <a:bodyPr/>
        <a:lstStyle/>
        <a:p>
          <a:r>
            <a:rPr lang="en-GB"/>
            <a:t>1. Governance</a:t>
          </a:r>
        </a:p>
      </dgm:t>
    </dgm:pt>
    <dgm:pt modelId="{F2527C70-C215-472F-A68E-66E9207FBA18}" type="parTrans" cxnId="{CCE77693-D766-4D62-84EC-762DEC86741C}">
      <dgm:prSet/>
      <dgm:spPr/>
      <dgm:t>
        <a:bodyPr/>
        <a:lstStyle/>
        <a:p>
          <a:endParaRPr lang="en-GB"/>
        </a:p>
      </dgm:t>
    </dgm:pt>
    <dgm:pt modelId="{60C45E9D-E221-4C41-934B-1FFFCABADEF0}" type="sibTrans" cxnId="{CCE77693-D766-4D62-84EC-762DEC86741C}">
      <dgm:prSet/>
      <dgm:spPr/>
      <dgm:t>
        <a:bodyPr/>
        <a:lstStyle/>
        <a:p>
          <a:endParaRPr lang="en-GB"/>
        </a:p>
      </dgm:t>
    </dgm:pt>
    <dgm:pt modelId="{40819E40-2D7A-4798-AC88-30796C75E8BB}">
      <dgm:prSet phldrT="[Text]"/>
      <dgm:spPr/>
      <dgm:t>
        <a:bodyPr/>
        <a:lstStyle/>
        <a:p>
          <a:r>
            <a:rPr lang="en-GB"/>
            <a:t>2. Policy</a:t>
          </a:r>
        </a:p>
      </dgm:t>
    </dgm:pt>
    <dgm:pt modelId="{A2D2853E-EF58-4749-816F-9C6AA780DA94}" type="parTrans" cxnId="{62C7A5B3-8476-45FD-825C-72AB43A65E12}">
      <dgm:prSet/>
      <dgm:spPr/>
      <dgm:t>
        <a:bodyPr/>
        <a:lstStyle/>
        <a:p>
          <a:endParaRPr lang="en-GB"/>
        </a:p>
      </dgm:t>
    </dgm:pt>
    <dgm:pt modelId="{9F3F7E0F-03E9-4B94-944A-3B458D73AE54}" type="sibTrans" cxnId="{62C7A5B3-8476-45FD-825C-72AB43A65E12}">
      <dgm:prSet/>
      <dgm:spPr/>
      <dgm:t>
        <a:bodyPr/>
        <a:lstStyle/>
        <a:p>
          <a:endParaRPr lang="en-GB"/>
        </a:p>
      </dgm:t>
    </dgm:pt>
    <dgm:pt modelId="{9BFC4587-2728-4802-8234-A7FBA13FB3ED}">
      <dgm:prSet phldrT="[Text]"/>
      <dgm:spPr/>
      <dgm:t>
        <a:bodyPr/>
        <a:lstStyle/>
        <a:p>
          <a:r>
            <a:rPr lang="en-GB"/>
            <a:t>3. Food Procurement</a:t>
          </a:r>
        </a:p>
      </dgm:t>
    </dgm:pt>
    <dgm:pt modelId="{4B1D1260-BFC8-4277-A47B-2BB54083AB6C}" type="parTrans" cxnId="{F253CF8E-05E2-4D89-B378-241E81A8BF5F}">
      <dgm:prSet/>
      <dgm:spPr/>
      <dgm:t>
        <a:bodyPr/>
        <a:lstStyle/>
        <a:p>
          <a:endParaRPr lang="en-GB"/>
        </a:p>
      </dgm:t>
    </dgm:pt>
    <dgm:pt modelId="{74FF2AB4-D1BA-4C5C-A8AA-C610F99FB08B}" type="sibTrans" cxnId="{F253CF8E-05E2-4D89-B378-241E81A8BF5F}">
      <dgm:prSet/>
      <dgm:spPr/>
      <dgm:t>
        <a:bodyPr/>
        <a:lstStyle/>
        <a:p>
          <a:endParaRPr lang="en-GB"/>
        </a:p>
      </dgm:t>
    </dgm:pt>
    <dgm:pt modelId="{6504F0BA-91A5-4DC1-A2DD-C1A584EF669E}">
      <dgm:prSet phldrT="[Text]"/>
      <dgm:spPr/>
      <dgm:t>
        <a:bodyPr/>
        <a:lstStyle/>
        <a:p>
          <a:r>
            <a:rPr lang="en-GB"/>
            <a:t>How will procurement support Council functions/outcomes</a:t>
          </a:r>
        </a:p>
      </dgm:t>
    </dgm:pt>
    <dgm:pt modelId="{7B45BC94-F220-4C88-B39E-3B6F420DDE48}" type="parTrans" cxnId="{D4DEE0B5-5DD0-483D-89D9-AB57549F6E0E}">
      <dgm:prSet/>
      <dgm:spPr/>
      <dgm:t>
        <a:bodyPr/>
        <a:lstStyle/>
        <a:p>
          <a:endParaRPr lang="en-GB"/>
        </a:p>
      </dgm:t>
    </dgm:pt>
    <dgm:pt modelId="{94C80805-D33F-4880-8DCF-4CF97E9FD625}" type="sibTrans" cxnId="{D4DEE0B5-5DD0-483D-89D9-AB57549F6E0E}">
      <dgm:prSet/>
      <dgm:spPr/>
      <dgm:t>
        <a:bodyPr/>
        <a:lstStyle/>
        <a:p>
          <a:endParaRPr lang="en-GB"/>
        </a:p>
      </dgm:t>
    </dgm:pt>
    <dgm:pt modelId="{7E475B8D-DDAA-4493-B156-9860C64D4E78}">
      <dgm:prSet phldrT="[Text]"/>
      <dgm:spPr/>
      <dgm:t>
        <a:bodyPr/>
        <a:lstStyle/>
        <a:p>
          <a:r>
            <a:rPr lang="en-GB"/>
            <a:t>Value for money</a:t>
          </a:r>
        </a:p>
      </dgm:t>
    </dgm:pt>
    <dgm:pt modelId="{FD810816-91CD-461E-B3E9-BEAB1DEDE215}" type="parTrans" cxnId="{94B718BC-D232-4823-945D-EF1F59D94886}">
      <dgm:prSet/>
      <dgm:spPr/>
      <dgm:t>
        <a:bodyPr/>
        <a:lstStyle/>
        <a:p>
          <a:endParaRPr lang="en-GB"/>
        </a:p>
      </dgm:t>
    </dgm:pt>
    <dgm:pt modelId="{D192A517-25D1-4BD9-9476-2254CAF9AA2B}" type="sibTrans" cxnId="{94B718BC-D232-4823-945D-EF1F59D94886}">
      <dgm:prSet/>
      <dgm:spPr/>
      <dgm:t>
        <a:bodyPr/>
        <a:lstStyle/>
        <a:p>
          <a:endParaRPr lang="en-GB"/>
        </a:p>
      </dgm:t>
    </dgm:pt>
    <dgm:pt modelId="{F9360193-BC53-420B-A499-1D6017FC510C}">
      <dgm:prSet phldrT="[Text]"/>
      <dgm:spPr/>
      <dgm:t>
        <a:bodyPr/>
        <a:lstStyle/>
        <a:p>
          <a:r>
            <a:rPr lang="en-GB"/>
            <a:t>Equal treatment, transparency</a:t>
          </a:r>
        </a:p>
      </dgm:t>
    </dgm:pt>
    <dgm:pt modelId="{5A2003D7-2120-4940-9582-1DD39DB6C39A}" type="parTrans" cxnId="{9300F8ED-7982-409C-A9B5-2D6515148E32}">
      <dgm:prSet/>
      <dgm:spPr/>
      <dgm:t>
        <a:bodyPr/>
        <a:lstStyle/>
        <a:p>
          <a:endParaRPr lang="en-GB"/>
        </a:p>
      </dgm:t>
    </dgm:pt>
    <dgm:pt modelId="{5B59C55B-A97E-43BF-99E6-A0CFEAFC80FF}" type="sibTrans" cxnId="{9300F8ED-7982-409C-A9B5-2D6515148E32}">
      <dgm:prSet/>
      <dgm:spPr/>
      <dgm:t>
        <a:bodyPr/>
        <a:lstStyle/>
        <a:p>
          <a:endParaRPr lang="en-GB"/>
        </a:p>
      </dgm:t>
    </dgm:pt>
    <dgm:pt modelId="{0737CE61-F854-4062-834E-8125467BBDB1}">
      <dgm:prSet phldrT="[Text]"/>
      <dgm:spPr/>
      <dgm:t>
        <a:bodyPr/>
        <a:lstStyle/>
        <a:p>
          <a:r>
            <a:rPr lang="en-GB"/>
            <a:t>Community Benefits</a:t>
          </a:r>
        </a:p>
      </dgm:t>
    </dgm:pt>
    <dgm:pt modelId="{7115F3BC-2748-4D6B-A872-EAC9235F0088}" type="parTrans" cxnId="{075C5F3C-5273-4E3C-BD7E-A2483D68E53B}">
      <dgm:prSet/>
      <dgm:spPr/>
      <dgm:t>
        <a:bodyPr/>
        <a:lstStyle/>
        <a:p>
          <a:endParaRPr lang="en-GB"/>
        </a:p>
      </dgm:t>
    </dgm:pt>
    <dgm:pt modelId="{F4D86862-58B9-4761-91E8-CD6CB60240D4}" type="sibTrans" cxnId="{075C5F3C-5273-4E3C-BD7E-A2483D68E53B}">
      <dgm:prSet/>
      <dgm:spPr/>
      <dgm:t>
        <a:bodyPr/>
        <a:lstStyle/>
        <a:p>
          <a:endParaRPr lang="en-GB"/>
        </a:p>
      </dgm:t>
    </dgm:pt>
    <dgm:pt modelId="{F4631C53-2049-4123-B1E6-9B8715AC5A89}">
      <dgm:prSet/>
      <dgm:spPr/>
      <dgm:t>
        <a:bodyPr/>
        <a:lstStyle/>
        <a:p>
          <a:r>
            <a:rPr lang="en-GB"/>
            <a:t>Consulting and engaging with those affected by its procurements,</a:t>
          </a:r>
        </a:p>
      </dgm:t>
    </dgm:pt>
    <dgm:pt modelId="{1AD73352-DBDD-4C6B-AF36-C7A5BABE4474}" type="parTrans" cxnId="{F9999048-4E5B-478C-A79F-07401346B231}">
      <dgm:prSet/>
      <dgm:spPr/>
      <dgm:t>
        <a:bodyPr/>
        <a:lstStyle/>
        <a:p>
          <a:endParaRPr lang="en-GB"/>
        </a:p>
      </dgm:t>
    </dgm:pt>
    <dgm:pt modelId="{253EACD0-875A-437F-8FB7-9A28A6B5BB38}" type="sibTrans" cxnId="{F9999048-4E5B-478C-A79F-07401346B231}">
      <dgm:prSet/>
      <dgm:spPr/>
      <dgm:t>
        <a:bodyPr/>
        <a:lstStyle/>
        <a:p>
          <a:endParaRPr lang="en-GB"/>
        </a:p>
      </dgm:t>
    </dgm:pt>
    <dgm:pt modelId="{26F3DA15-63AA-4F6F-BAC5-7FE5F24EAE96}">
      <dgm:prSet/>
      <dgm:spPr/>
      <dgm:t>
        <a:bodyPr/>
        <a:lstStyle/>
        <a:p>
          <a:r>
            <a:rPr lang="en-GB"/>
            <a:t>Fair Work Practices</a:t>
          </a:r>
        </a:p>
      </dgm:t>
    </dgm:pt>
    <dgm:pt modelId="{C758C254-24B7-4E81-81B0-1D2FEF55A2BF}" type="parTrans" cxnId="{8A515BA0-8281-4C6D-A58E-0790057CA7D4}">
      <dgm:prSet/>
      <dgm:spPr/>
      <dgm:t>
        <a:bodyPr/>
        <a:lstStyle/>
        <a:p>
          <a:endParaRPr lang="en-GB"/>
        </a:p>
      </dgm:t>
    </dgm:pt>
    <dgm:pt modelId="{94AB0201-21F4-49B2-9949-EA24FCE753C4}" type="sibTrans" cxnId="{8A515BA0-8281-4C6D-A58E-0790057CA7D4}">
      <dgm:prSet/>
      <dgm:spPr/>
      <dgm:t>
        <a:bodyPr/>
        <a:lstStyle/>
        <a:p>
          <a:endParaRPr lang="en-GB"/>
        </a:p>
      </dgm:t>
    </dgm:pt>
    <dgm:pt modelId="{00AF912E-7624-4950-AD42-44097B9E64FA}">
      <dgm:prSet/>
      <dgm:spPr/>
      <dgm:t>
        <a:bodyPr/>
        <a:lstStyle/>
        <a:p>
          <a:r>
            <a:rPr lang="en-GB"/>
            <a:t>Promoting compliance by contractors and sub-contractors with the Health and Safety at Work etc. Act 1974 (c.37) and any provision made under that Act, and</a:t>
          </a:r>
        </a:p>
      </dgm:t>
    </dgm:pt>
    <dgm:pt modelId="{0BA85373-899B-4D32-B55B-1CA4B2923356}" type="parTrans" cxnId="{0D16425A-7597-4D6A-8A33-092653414B45}">
      <dgm:prSet/>
      <dgm:spPr/>
      <dgm:t>
        <a:bodyPr/>
        <a:lstStyle/>
        <a:p>
          <a:endParaRPr lang="en-GB"/>
        </a:p>
      </dgm:t>
    </dgm:pt>
    <dgm:pt modelId="{6F3E7602-867A-4416-8ECE-8BB3FE7AB2CF}" type="sibTrans" cxnId="{0D16425A-7597-4D6A-8A33-092653414B45}">
      <dgm:prSet/>
      <dgm:spPr/>
      <dgm:t>
        <a:bodyPr/>
        <a:lstStyle/>
        <a:p>
          <a:endParaRPr lang="en-GB"/>
        </a:p>
      </dgm:t>
    </dgm:pt>
    <dgm:pt modelId="{5DD82124-CBBE-48D3-84F9-82728D2090BD}">
      <dgm:prSet/>
      <dgm:spPr/>
      <dgm:t>
        <a:bodyPr/>
        <a:lstStyle/>
        <a:p>
          <a:r>
            <a:rPr lang="en-GB"/>
            <a:t>The procurement of fairly and ethically traded goods and services,</a:t>
          </a:r>
        </a:p>
      </dgm:t>
    </dgm:pt>
    <dgm:pt modelId="{82D55464-DE4B-49D9-9D03-FD73594529B0}" type="parTrans" cxnId="{F5E96E5F-6360-446E-9E92-8157056CF93B}">
      <dgm:prSet/>
      <dgm:spPr/>
      <dgm:t>
        <a:bodyPr/>
        <a:lstStyle/>
        <a:p>
          <a:endParaRPr lang="en-GB"/>
        </a:p>
      </dgm:t>
    </dgm:pt>
    <dgm:pt modelId="{59608634-A9C0-48B3-AC26-EF1B81D5C8BA}" type="sibTrans" cxnId="{F5E96E5F-6360-446E-9E92-8157056CF93B}">
      <dgm:prSet/>
      <dgm:spPr/>
      <dgm:t>
        <a:bodyPr/>
        <a:lstStyle/>
        <a:p>
          <a:endParaRPr lang="en-GB"/>
        </a:p>
      </dgm:t>
    </dgm:pt>
    <dgm:pt modelId="{A845FD5F-0A1D-4DAB-B5E0-C0541516EEA5}">
      <dgm:prSet phldrT="[Text]"/>
      <dgm:spPr/>
      <dgm:t>
        <a:bodyPr/>
        <a:lstStyle/>
        <a:p>
          <a:r>
            <a:rPr lang="en-GB"/>
            <a:t>improve the health, wellbeing and education of communities in the authority's area, and</a:t>
          </a:r>
        </a:p>
      </dgm:t>
    </dgm:pt>
    <dgm:pt modelId="{9F29F50D-BA39-4329-8EFC-AE1771A6CCAF}" type="parTrans" cxnId="{523BB9FC-EB2F-45D6-B0F7-8823A07C1F4E}">
      <dgm:prSet/>
      <dgm:spPr/>
      <dgm:t>
        <a:bodyPr/>
        <a:lstStyle/>
        <a:p>
          <a:endParaRPr lang="en-GB"/>
        </a:p>
      </dgm:t>
    </dgm:pt>
    <dgm:pt modelId="{C4DF33F6-D3AB-4F83-90E7-A309C7E4BEE5}" type="sibTrans" cxnId="{523BB9FC-EB2F-45D6-B0F7-8823A07C1F4E}">
      <dgm:prSet/>
      <dgm:spPr/>
      <dgm:t>
        <a:bodyPr/>
        <a:lstStyle/>
        <a:p>
          <a:endParaRPr lang="en-GB"/>
        </a:p>
      </dgm:t>
    </dgm:pt>
    <dgm:pt modelId="{E5DDB497-1E22-47DE-B37B-B7CF03D92383}">
      <dgm:prSet/>
      <dgm:spPr/>
      <dgm:t>
        <a:bodyPr/>
        <a:lstStyle/>
        <a:p>
          <a:r>
            <a:rPr lang="en-GB"/>
            <a:t>promote the highest standards of animal welfare,</a:t>
          </a:r>
          <a:endParaRPr lang="en-US"/>
        </a:p>
      </dgm:t>
    </dgm:pt>
    <dgm:pt modelId="{A33D8D4D-88DD-4DDD-8146-4D235F89B565}" type="parTrans" cxnId="{086BC98A-56DA-4702-82FE-3260039A5AB5}">
      <dgm:prSet/>
      <dgm:spPr/>
      <dgm:t>
        <a:bodyPr/>
        <a:lstStyle/>
        <a:p>
          <a:endParaRPr lang="en-GB"/>
        </a:p>
      </dgm:t>
    </dgm:pt>
    <dgm:pt modelId="{0470C15B-EE72-4BB3-85C3-C6D115DCE21B}" type="sibTrans" cxnId="{086BC98A-56DA-4702-82FE-3260039A5AB5}">
      <dgm:prSet/>
      <dgm:spPr/>
      <dgm:t>
        <a:bodyPr/>
        <a:lstStyle/>
        <a:p>
          <a:endParaRPr lang="en-GB"/>
        </a:p>
      </dgm:t>
    </dgm:pt>
    <dgm:pt modelId="{8E21F246-F25A-4358-8500-6FDA037A2EAD}">
      <dgm:prSet/>
      <dgm:spPr/>
      <dgm:t>
        <a:bodyPr/>
        <a:lstStyle/>
        <a:p>
          <a:r>
            <a:rPr lang="en-GB"/>
            <a:t>Payment to contractors within 30 days</a:t>
          </a:r>
        </a:p>
      </dgm:t>
    </dgm:pt>
    <dgm:pt modelId="{0555EE2B-822C-4BF4-B90B-E238A70C0909}" type="parTrans" cxnId="{37F1EBE1-807C-4842-AC55-F8D539734F25}">
      <dgm:prSet/>
      <dgm:spPr/>
      <dgm:t>
        <a:bodyPr/>
        <a:lstStyle/>
        <a:p>
          <a:endParaRPr lang="en-GB"/>
        </a:p>
      </dgm:t>
    </dgm:pt>
    <dgm:pt modelId="{48C8C9BA-A4B6-4777-B528-C75F283F574C}" type="sibTrans" cxnId="{37F1EBE1-807C-4842-AC55-F8D539734F25}">
      <dgm:prSet/>
      <dgm:spPr/>
      <dgm:t>
        <a:bodyPr/>
        <a:lstStyle/>
        <a:p>
          <a:endParaRPr lang="en-GB"/>
        </a:p>
      </dgm:t>
    </dgm:pt>
    <dgm:pt modelId="{6B37CF7B-CDAE-4C5E-8923-1B856FC318B0}">
      <dgm:prSet>
        <dgm:style>
          <a:lnRef idx="2">
            <a:schemeClr val="accent5"/>
          </a:lnRef>
          <a:fillRef idx="1">
            <a:schemeClr val="lt1"/>
          </a:fillRef>
          <a:effectRef idx="0">
            <a:schemeClr val="accent5"/>
          </a:effectRef>
          <a:fontRef idx="minor">
            <a:schemeClr val="dk1"/>
          </a:fontRef>
        </dgm:style>
      </dgm:prSet>
      <dgm:spPr/>
      <dgm:t>
        <a:bodyPr/>
        <a:lstStyle/>
        <a:p>
          <a:r>
            <a:rPr lang="en-US"/>
            <a:t>4. Climate Change &amp; Circular Economy</a:t>
          </a:r>
        </a:p>
      </dgm:t>
    </dgm:pt>
    <dgm:pt modelId="{4CF637C5-D38B-4EBC-831D-A80A8D94F983}" type="parTrans" cxnId="{52BD1594-5E9A-4F59-9F88-1257B80EDB93}">
      <dgm:prSet/>
      <dgm:spPr/>
      <dgm:t>
        <a:bodyPr/>
        <a:lstStyle/>
        <a:p>
          <a:endParaRPr lang="en-GB"/>
        </a:p>
      </dgm:t>
    </dgm:pt>
    <dgm:pt modelId="{114A9CB6-B627-41AB-895D-66ED9369CC7D}" type="sibTrans" cxnId="{52BD1594-5E9A-4F59-9F88-1257B80EDB93}">
      <dgm:prSet/>
      <dgm:spPr/>
      <dgm:t>
        <a:bodyPr/>
        <a:lstStyle/>
        <a:p>
          <a:endParaRPr lang="en-GB"/>
        </a:p>
      </dgm:t>
    </dgm:pt>
    <dgm:pt modelId="{5880FE19-E315-416A-BA89-24CFAD775650}">
      <dgm:prSet>
        <dgm:style>
          <a:lnRef idx="2">
            <a:schemeClr val="accent5"/>
          </a:lnRef>
          <a:fillRef idx="1">
            <a:schemeClr val="lt1"/>
          </a:fillRef>
          <a:effectRef idx="0">
            <a:schemeClr val="accent5"/>
          </a:effectRef>
          <a:fontRef idx="minor">
            <a:schemeClr val="dk1"/>
          </a:fontRef>
        </dgm:style>
      </dgm:prSet>
      <dgm:spPr/>
      <dgm:t>
        <a:bodyPr/>
        <a:lstStyle/>
        <a:p>
          <a:r>
            <a:rPr lang="en-US"/>
            <a:t>Policy on incorporation of Climate Change &amp; Circular Economy in procurement activity</a:t>
          </a:r>
        </a:p>
      </dgm:t>
    </dgm:pt>
    <dgm:pt modelId="{ACC69668-A2A1-428C-9F81-B83B32E7A5B5}" type="parTrans" cxnId="{94795F13-D32E-4B58-8A76-0480E5F30238}">
      <dgm:prSet/>
      <dgm:spPr/>
      <dgm:t>
        <a:bodyPr/>
        <a:lstStyle/>
        <a:p>
          <a:endParaRPr lang="en-GB"/>
        </a:p>
      </dgm:t>
    </dgm:pt>
    <dgm:pt modelId="{57CFC724-A3C5-4D2D-9D1F-A975DD293D74}" type="sibTrans" cxnId="{94795F13-D32E-4B58-8A76-0480E5F30238}">
      <dgm:prSet/>
      <dgm:spPr/>
      <dgm:t>
        <a:bodyPr/>
        <a:lstStyle/>
        <a:p>
          <a:endParaRPr lang="en-GB"/>
        </a:p>
      </dgm:t>
    </dgm:pt>
    <dgm:pt modelId="{EF9D1967-B9D0-4101-AC28-860A5039D6CE}">
      <dgm:prSet>
        <dgm:style>
          <a:lnRef idx="2">
            <a:schemeClr val="accent5"/>
          </a:lnRef>
          <a:fillRef idx="1">
            <a:schemeClr val="lt1"/>
          </a:fillRef>
          <a:effectRef idx="0">
            <a:schemeClr val="accent5"/>
          </a:effectRef>
          <a:fontRef idx="minor">
            <a:schemeClr val="dk1"/>
          </a:fontRef>
        </dgm:style>
      </dgm:prSet>
      <dgm:spPr/>
      <dgm:t>
        <a:bodyPr/>
        <a:lstStyle/>
        <a:p>
          <a:r>
            <a:rPr lang="en-US"/>
            <a:t>5. Commercialisation</a:t>
          </a:r>
        </a:p>
      </dgm:t>
    </dgm:pt>
    <dgm:pt modelId="{79BD27EA-DFC3-4A31-BCDC-CA3BDD93510E}" type="parTrans" cxnId="{3743A79F-D402-4308-BCD5-5BFEE5E36130}">
      <dgm:prSet/>
      <dgm:spPr/>
      <dgm:t>
        <a:bodyPr/>
        <a:lstStyle/>
        <a:p>
          <a:endParaRPr lang="en-GB"/>
        </a:p>
      </dgm:t>
    </dgm:pt>
    <dgm:pt modelId="{CA7982B1-4ED9-4043-BB19-46FA7509D3A9}" type="sibTrans" cxnId="{3743A79F-D402-4308-BCD5-5BFEE5E36130}">
      <dgm:prSet/>
      <dgm:spPr/>
      <dgm:t>
        <a:bodyPr/>
        <a:lstStyle/>
        <a:p>
          <a:endParaRPr lang="en-GB"/>
        </a:p>
      </dgm:t>
    </dgm:pt>
    <dgm:pt modelId="{3D0BF8C3-19AB-400C-811F-E22EBB913F54}">
      <dgm:prSet>
        <dgm:style>
          <a:lnRef idx="2">
            <a:schemeClr val="accent5"/>
          </a:lnRef>
          <a:fillRef idx="1">
            <a:schemeClr val="lt1"/>
          </a:fillRef>
          <a:effectRef idx="0">
            <a:schemeClr val="accent5"/>
          </a:effectRef>
          <a:fontRef idx="minor">
            <a:schemeClr val="dk1"/>
          </a:fontRef>
        </dgm:style>
      </dgm:prSet>
      <dgm:spPr/>
      <dgm:t>
        <a:bodyPr/>
        <a:lstStyle/>
        <a:p>
          <a:r>
            <a:rPr lang="en-US"/>
            <a:t>How Commercial activity can support delivery of the Council functions/outcomes</a:t>
          </a:r>
        </a:p>
      </dgm:t>
    </dgm:pt>
    <dgm:pt modelId="{5DCF76EF-F6AB-474E-BEE6-9F81000898DA}" type="parTrans" cxnId="{3B19C2B5-AE28-4FBB-BE78-228A6E810827}">
      <dgm:prSet/>
      <dgm:spPr/>
      <dgm:t>
        <a:bodyPr/>
        <a:lstStyle/>
        <a:p>
          <a:endParaRPr lang="en-GB"/>
        </a:p>
      </dgm:t>
    </dgm:pt>
    <dgm:pt modelId="{A535B671-A3DC-4A1A-BD37-1B2AC0B25490}" type="sibTrans" cxnId="{3B19C2B5-AE28-4FBB-BE78-228A6E810827}">
      <dgm:prSet/>
      <dgm:spPr/>
      <dgm:t>
        <a:bodyPr/>
        <a:lstStyle/>
        <a:p>
          <a:endParaRPr lang="en-GB"/>
        </a:p>
      </dgm:t>
    </dgm:pt>
    <dgm:pt modelId="{2A9E6300-30F5-43BF-B947-DBAC73A59401}">
      <dgm:prSet phldrT="[Text]"/>
      <dgm:spPr/>
      <dgm:t>
        <a:bodyPr/>
        <a:lstStyle/>
        <a:p>
          <a:r>
            <a:rPr lang="en-GB"/>
            <a:t>How approach to procurement of food related contracts will</a:t>
          </a:r>
        </a:p>
      </dgm:t>
    </dgm:pt>
    <dgm:pt modelId="{CE3E360B-FEE4-4D27-9253-3B0DE7DA7F76}" type="parTrans" cxnId="{E724FCA5-8B2E-49F3-8B34-03376DC5280C}">
      <dgm:prSet/>
      <dgm:spPr/>
      <dgm:t>
        <a:bodyPr/>
        <a:lstStyle/>
        <a:p>
          <a:endParaRPr lang="en-GB"/>
        </a:p>
      </dgm:t>
    </dgm:pt>
    <dgm:pt modelId="{08DD02D9-91FC-416C-807F-D66BA31D58C3}" type="sibTrans" cxnId="{E724FCA5-8B2E-49F3-8B34-03376DC5280C}">
      <dgm:prSet/>
      <dgm:spPr/>
      <dgm:t>
        <a:bodyPr/>
        <a:lstStyle/>
        <a:p>
          <a:endParaRPr lang="en-GB"/>
        </a:p>
      </dgm:t>
    </dgm:pt>
    <dgm:pt modelId="{2D06D736-B5BA-419A-8FA6-4660922797C8}">
      <dgm:prSet>
        <dgm:style>
          <a:lnRef idx="2">
            <a:schemeClr val="accent5"/>
          </a:lnRef>
          <a:fillRef idx="1">
            <a:schemeClr val="lt1"/>
          </a:fillRef>
          <a:effectRef idx="0">
            <a:schemeClr val="accent5"/>
          </a:effectRef>
          <a:fontRef idx="minor">
            <a:schemeClr val="dk1"/>
          </a:fontRef>
        </dgm:style>
      </dgm:prSet>
      <dgm:spPr/>
      <dgm:t>
        <a:bodyPr/>
        <a:lstStyle/>
        <a:p>
          <a:r>
            <a:rPr lang="en-US"/>
            <a:t>6. Community Wealth Building</a:t>
          </a:r>
        </a:p>
      </dgm:t>
    </dgm:pt>
    <dgm:pt modelId="{6B3CFDFF-8081-46B3-BC27-B8A1E489352A}" type="parTrans" cxnId="{A89F90C9-B162-4B7C-B975-6D7F81B67CA0}">
      <dgm:prSet/>
      <dgm:spPr/>
      <dgm:t>
        <a:bodyPr/>
        <a:lstStyle/>
        <a:p>
          <a:endParaRPr lang="en-GB"/>
        </a:p>
      </dgm:t>
    </dgm:pt>
    <dgm:pt modelId="{9CFDC3EB-C1E9-431F-9BBF-020DE70A5455}" type="sibTrans" cxnId="{A89F90C9-B162-4B7C-B975-6D7F81B67CA0}">
      <dgm:prSet/>
      <dgm:spPr/>
      <dgm:t>
        <a:bodyPr/>
        <a:lstStyle/>
        <a:p>
          <a:endParaRPr lang="en-GB"/>
        </a:p>
      </dgm:t>
    </dgm:pt>
    <dgm:pt modelId="{EB1C016A-71B0-41AF-95C6-801258304C7F}">
      <dgm:prSet>
        <dgm:style>
          <a:lnRef idx="2">
            <a:schemeClr val="accent5"/>
          </a:lnRef>
          <a:fillRef idx="1">
            <a:schemeClr val="lt1"/>
          </a:fillRef>
          <a:effectRef idx="0">
            <a:schemeClr val="accent5"/>
          </a:effectRef>
          <a:fontRef idx="minor">
            <a:schemeClr val="dk1"/>
          </a:fontRef>
        </dgm:style>
      </dgm:prSet>
      <dgm:spPr/>
      <dgm:t>
        <a:bodyPr/>
        <a:lstStyle/>
        <a:p>
          <a:r>
            <a:rPr lang="en-GB"/>
            <a:t>How procurement activity can support Community Wealth Building, supporting local economic development, and redirecting wealth back into the local economy - placing control and benefits into the hands of local people.</a:t>
          </a:r>
          <a:endParaRPr lang="en-US"/>
        </a:p>
      </dgm:t>
    </dgm:pt>
    <dgm:pt modelId="{573C7FBF-F983-4B61-8176-D8367AFF78D2}" type="parTrans" cxnId="{1D9C6D23-C0A6-40CE-8878-F4AA476CFC0C}">
      <dgm:prSet/>
      <dgm:spPr/>
      <dgm:t>
        <a:bodyPr/>
        <a:lstStyle/>
        <a:p>
          <a:endParaRPr lang="en-GB"/>
        </a:p>
      </dgm:t>
    </dgm:pt>
    <dgm:pt modelId="{7693EE05-DB54-43DD-AD76-5098C4A83B88}" type="sibTrans" cxnId="{1D9C6D23-C0A6-40CE-8878-F4AA476CFC0C}">
      <dgm:prSet/>
      <dgm:spPr/>
      <dgm:t>
        <a:bodyPr/>
        <a:lstStyle/>
        <a:p>
          <a:endParaRPr lang="en-GB"/>
        </a:p>
      </dgm:t>
    </dgm:pt>
    <dgm:pt modelId="{C8EDB4A8-1936-4F3A-96E3-AC371435BE53}" type="pres">
      <dgm:prSet presAssocID="{7E07C8CB-E374-4C81-AF49-4128D77321F5}" presName="Name0" presStyleCnt="0">
        <dgm:presLayoutVars>
          <dgm:dir/>
          <dgm:animLvl val="lvl"/>
          <dgm:resizeHandles val="exact"/>
        </dgm:presLayoutVars>
      </dgm:prSet>
      <dgm:spPr/>
    </dgm:pt>
    <dgm:pt modelId="{A16BCF33-9CE8-4494-9C20-571E7AB0661F}" type="pres">
      <dgm:prSet presAssocID="{FCCFE6EC-12E5-441C-9CA2-F0D62BE97E88}" presName="composite" presStyleCnt="0"/>
      <dgm:spPr/>
    </dgm:pt>
    <dgm:pt modelId="{8B27547F-A919-442F-9908-C1CDFC728F42}" type="pres">
      <dgm:prSet presAssocID="{FCCFE6EC-12E5-441C-9CA2-F0D62BE97E88}" presName="parTx" presStyleLbl="alignNode1" presStyleIdx="0" presStyleCnt="6">
        <dgm:presLayoutVars>
          <dgm:chMax val="0"/>
          <dgm:chPref val="0"/>
          <dgm:bulletEnabled val="1"/>
        </dgm:presLayoutVars>
      </dgm:prSet>
      <dgm:spPr/>
    </dgm:pt>
    <dgm:pt modelId="{3CBAACC7-80AF-4490-8604-3A27DA0A1C81}" type="pres">
      <dgm:prSet presAssocID="{FCCFE6EC-12E5-441C-9CA2-F0D62BE97E88}" presName="desTx" presStyleLbl="alignAccFollowNode1" presStyleIdx="0" presStyleCnt="6">
        <dgm:presLayoutVars>
          <dgm:bulletEnabled val="1"/>
        </dgm:presLayoutVars>
      </dgm:prSet>
      <dgm:spPr/>
    </dgm:pt>
    <dgm:pt modelId="{18A1F587-09A3-476E-B68F-BE154A435308}" type="pres">
      <dgm:prSet presAssocID="{60C45E9D-E221-4C41-934B-1FFFCABADEF0}" presName="space" presStyleCnt="0"/>
      <dgm:spPr/>
    </dgm:pt>
    <dgm:pt modelId="{73F04339-4C94-4E46-BA27-5774B5ECCE3F}" type="pres">
      <dgm:prSet presAssocID="{40819E40-2D7A-4798-AC88-30796C75E8BB}" presName="composite" presStyleCnt="0"/>
      <dgm:spPr/>
    </dgm:pt>
    <dgm:pt modelId="{5897FD1C-CF66-4450-9AF9-C3059069B61E}" type="pres">
      <dgm:prSet presAssocID="{40819E40-2D7A-4798-AC88-30796C75E8BB}" presName="parTx" presStyleLbl="alignNode1" presStyleIdx="1" presStyleCnt="6">
        <dgm:presLayoutVars>
          <dgm:chMax val="0"/>
          <dgm:chPref val="0"/>
          <dgm:bulletEnabled val="1"/>
        </dgm:presLayoutVars>
      </dgm:prSet>
      <dgm:spPr/>
    </dgm:pt>
    <dgm:pt modelId="{AB730C85-86C7-4B96-A377-7E225969811D}" type="pres">
      <dgm:prSet presAssocID="{40819E40-2D7A-4798-AC88-30796C75E8BB}" presName="desTx" presStyleLbl="alignAccFollowNode1" presStyleIdx="1" presStyleCnt="6">
        <dgm:presLayoutVars>
          <dgm:bulletEnabled val="1"/>
        </dgm:presLayoutVars>
      </dgm:prSet>
      <dgm:spPr/>
    </dgm:pt>
    <dgm:pt modelId="{EB4E8B0B-89E3-4C11-B04E-5DA71ECD91A4}" type="pres">
      <dgm:prSet presAssocID="{9F3F7E0F-03E9-4B94-944A-3B458D73AE54}" presName="space" presStyleCnt="0"/>
      <dgm:spPr/>
    </dgm:pt>
    <dgm:pt modelId="{A2B744BB-6D29-4CFF-8411-E273F8B6BB51}" type="pres">
      <dgm:prSet presAssocID="{9BFC4587-2728-4802-8234-A7FBA13FB3ED}" presName="composite" presStyleCnt="0"/>
      <dgm:spPr/>
    </dgm:pt>
    <dgm:pt modelId="{BEA466E8-6EE4-4DBE-BD34-556F16646B86}" type="pres">
      <dgm:prSet presAssocID="{9BFC4587-2728-4802-8234-A7FBA13FB3ED}" presName="parTx" presStyleLbl="alignNode1" presStyleIdx="2" presStyleCnt="6">
        <dgm:presLayoutVars>
          <dgm:chMax val="0"/>
          <dgm:chPref val="0"/>
          <dgm:bulletEnabled val="1"/>
        </dgm:presLayoutVars>
      </dgm:prSet>
      <dgm:spPr/>
    </dgm:pt>
    <dgm:pt modelId="{6A2CD468-5065-409D-891F-E71F7000FE11}" type="pres">
      <dgm:prSet presAssocID="{9BFC4587-2728-4802-8234-A7FBA13FB3ED}" presName="desTx" presStyleLbl="alignAccFollowNode1" presStyleIdx="2" presStyleCnt="6">
        <dgm:presLayoutVars>
          <dgm:bulletEnabled val="1"/>
        </dgm:presLayoutVars>
      </dgm:prSet>
      <dgm:spPr/>
    </dgm:pt>
    <dgm:pt modelId="{5F17F827-AAC8-458D-9657-745698905FA3}" type="pres">
      <dgm:prSet presAssocID="{74FF2AB4-D1BA-4C5C-A8AA-C610F99FB08B}" presName="space" presStyleCnt="0"/>
      <dgm:spPr/>
    </dgm:pt>
    <dgm:pt modelId="{856C77E6-A25D-4C5D-A13A-1BF3C77C24C2}" type="pres">
      <dgm:prSet presAssocID="{6B37CF7B-CDAE-4C5E-8923-1B856FC318B0}" presName="composite" presStyleCnt="0"/>
      <dgm:spPr/>
    </dgm:pt>
    <dgm:pt modelId="{8A0D5609-A645-4ACB-A432-4A5F3F97843B}" type="pres">
      <dgm:prSet presAssocID="{6B37CF7B-CDAE-4C5E-8923-1B856FC318B0}" presName="parTx" presStyleLbl="alignNode1" presStyleIdx="3" presStyleCnt="6">
        <dgm:presLayoutVars>
          <dgm:chMax val="0"/>
          <dgm:chPref val="0"/>
          <dgm:bulletEnabled val="1"/>
        </dgm:presLayoutVars>
      </dgm:prSet>
      <dgm:spPr/>
    </dgm:pt>
    <dgm:pt modelId="{B429A9E1-3FE2-490B-A97D-A4ECE0506718}" type="pres">
      <dgm:prSet presAssocID="{6B37CF7B-CDAE-4C5E-8923-1B856FC318B0}" presName="desTx" presStyleLbl="alignAccFollowNode1" presStyleIdx="3" presStyleCnt="6">
        <dgm:presLayoutVars>
          <dgm:bulletEnabled val="1"/>
        </dgm:presLayoutVars>
      </dgm:prSet>
      <dgm:spPr/>
    </dgm:pt>
    <dgm:pt modelId="{1641E43F-F345-4A15-95EF-0691A53A7A3F}" type="pres">
      <dgm:prSet presAssocID="{114A9CB6-B627-41AB-895D-66ED9369CC7D}" presName="space" presStyleCnt="0"/>
      <dgm:spPr/>
    </dgm:pt>
    <dgm:pt modelId="{01273E7E-C627-4C2F-91F5-74DAA28C7E44}" type="pres">
      <dgm:prSet presAssocID="{EF9D1967-B9D0-4101-AC28-860A5039D6CE}" presName="composite" presStyleCnt="0"/>
      <dgm:spPr/>
    </dgm:pt>
    <dgm:pt modelId="{36D6FAE3-23A4-4446-A823-2399E1B492A7}" type="pres">
      <dgm:prSet presAssocID="{EF9D1967-B9D0-4101-AC28-860A5039D6CE}" presName="parTx" presStyleLbl="alignNode1" presStyleIdx="4" presStyleCnt="6">
        <dgm:presLayoutVars>
          <dgm:chMax val="0"/>
          <dgm:chPref val="0"/>
          <dgm:bulletEnabled val="1"/>
        </dgm:presLayoutVars>
      </dgm:prSet>
      <dgm:spPr/>
    </dgm:pt>
    <dgm:pt modelId="{574B4D35-394E-4E2C-A01D-D1EC5CEE1854}" type="pres">
      <dgm:prSet presAssocID="{EF9D1967-B9D0-4101-AC28-860A5039D6CE}" presName="desTx" presStyleLbl="alignAccFollowNode1" presStyleIdx="4" presStyleCnt="6">
        <dgm:presLayoutVars>
          <dgm:bulletEnabled val="1"/>
        </dgm:presLayoutVars>
      </dgm:prSet>
      <dgm:spPr/>
    </dgm:pt>
    <dgm:pt modelId="{C0EC05DE-32E1-408E-AD98-FA0EEACFEE8A}" type="pres">
      <dgm:prSet presAssocID="{CA7982B1-4ED9-4043-BB19-46FA7509D3A9}" presName="space" presStyleCnt="0"/>
      <dgm:spPr/>
    </dgm:pt>
    <dgm:pt modelId="{8985D493-B581-4328-A789-4998771563CB}" type="pres">
      <dgm:prSet presAssocID="{2D06D736-B5BA-419A-8FA6-4660922797C8}" presName="composite" presStyleCnt="0"/>
      <dgm:spPr/>
    </dgm:pt>
    <dgm:pt modelId="{429F7F7F-37A3-42D8-AE4A-12882727933A}" type="pres">
      <dgm:prSet presAssocID="{2D06D736-B5BA-419A-8FA6-4660922797C8}" presName="parTx" presStyleLbl="alignNode1" presStyleIdx="5" presStyleCnt="6">
        <dgm:presLayoutVars>
          <dgm:chMax val="0"/>
          <dgm:chPref val="0"/>
          <dgm:bulletEnabled val="1"/>
        </dgm:presLayoutVars>
      </dgm:prSet>
      <dgm:spPr/>
    </dgm:pt>
    <dgm:pt modelId="{CA35E512-87A5-4F0A-AA3D-5A80FDD34866}" type="pres">
      <dgm:prSet presAssocID="{2D06D736-B5BA-419A-8FA6-4660922797C8}" presName="desTx" presStyleLbl="alignAccFollowNode1" presStyleIdx="5" presStyleCnt="6">
        <dgm:presLayoutVars>
          <dgm:bulletEnabled val="1"/>
        </dgm:presLayoutVars>
      </dgm:prSet>
      <dgm:spPr/>
    </dgm:pt>
  </dgm:ptLst>
  <dgm:cxnLst>
    <dgm:cxn modelId="{94795F13-D32E-4B58-8A76-0480E5F30238}" srcId="{6B37CF7B-CDAE-4C5E-8923-1B856FC318B0}" destId="{5880FE19-E315-416A-BA89-24CFAD775650}" srcOrd="0" destOrd="0" parTransId="{ACC69668-A2A1-428C-9F81-B83B32E7A5B5}" sibTransId="{57CFC724-A3C5-4D2D-9D1F-A975DD293D74}"/>
    <dgm:cxn modelId="{1D9C6D23-C0A6-40CE-8878-F4AA476CFC0C}" srcId="{2D06D736-B5BA-419A-8FA6-4660922797C8}" destId="{EB1C016A-71B0-41AF-95C6-801258304C7F}" srcOrd="0" destOrd="0" parTransId="{573C7FBF-F983-4B61-8176-D8367AFF78D2}" sibTransId="{7693EE05-DB54-43DD-AD76-5098C4A83B88}"/>
    <dgm:cxn modelId="{075C5F3C-5273-4E3C-BD7E-A2483D68E53B}" srcId="{40819E40-2D7A-4798-AC88-30796C75E8BB}" destId="{0737CE61-F854-4062-834E-8125467BBDB1}" srcOrd="0" destOrd="0" parTransId="{7115F3BC-2748-4D6B-A872-EAC9235F0088}" sibTransId="{F4D86862-58B9-4761-91E8-CD6CB60240D4}"/>
    <dgm:cxn modelId="{64FC765D-237F-4D9D-B345-CDE2ED36952F}" type="presOf" srcId="{40819E40-2D7A-4798-AC88-30796C75E8BB}" destId="{5897FD1C-CF66-4450-9AF9-C3059069B61E}" srcOrd="0" destOrd="0" presId="urn:microsoft.com/office/officeart/2005/8/layout/hList1"/>
    <dgm:cxn modelId="{F5E96E5F-6360-446E-9E92-8157056CF93B}" srcId="{40819E40-2D7A-4798-AC88-30796C75E8BB}" destId="{5DD82124-CBBE-48D3-84F9-82728D2090BD}" srcOrd="4" destOrd="0" parTransId="{82D55464-DE4B-49D9-9D03-FD73594529B0}" sibTransId="{59608634-A9C0-48B3-AC26-EF1B81D5C8BA}"/>
    <dgm:cxn modelId="{A2074661-B60C-4C45-BA67-7E1C15AB9547}" type="presOf" srcId="{EF9D1967-B9D0-4101-AC28-860A5039D6CE}" destId="{36D6FAE3-23A4-4446-A823-2399E1B492A7}" srcOrd="0" destOrd="0" presId="urn:microsoft.com/office/officeart/2005/8/layout/hList1"/>
    <dgm:cxn modelId="{DB4C8A41-F7B6-4A18-B2D6-F11704021B61}" type="presOf" srcId="{7E475B8D-DDAA-4493-B156-9860C64D4E78}" destId="{3CBAACC7-80AF-4490-8604-3A27DA0A1C81}" srcOrd="0" destOrd="1" presId="urn:microsoft.com/office/officeart/2005/8/layout/hList1"/>
    <dgm:cxn modelId="{F9999048-4E5B-478C-A79F-07401346B231}" srcId="{40819E40-2D7A-4798-AC88-30796C75E8BB}" destId="{F4631C53-2049-4123-B1E6-9B8715AC5A89}" srcOrd="1" destOrd="0" parTransId="{1AD73352-DBDD-4C6B-AF36-C7A5BABE4474}" sibTransId="{253EACD0-875A-437F-8FB7-9A28A6B5BB38}"/>
    <dgm:cxn modelId="{FCDDA96C-0FB8-411F-BFD8-DDE9F8152AB8}" type="presOf" srcId="{0737CE61-F854-4062-834E-8125467BBDB1}" destId="{AB730C85-86C7-4B96-A377-7E225969811D}" srcOrd="0" destOrd="0" presId="urn:microsoft.com/office/officeart/2005/8/layout/hList1"/>
    <dgm:cxn modelId="{E7ED6D6F-E840-483E-8925-794C148F2DB0}" type="presOf" srcId="{F9360193-BC53-420B-A499-1D6017FC510C}" destId="{3CBAACC7-80AF-4490-8604-3A27DA0A1C81}" srcOrd="0" destOrd="2" presId="urn:microsoft.com/office/officeart/2005/8/layout/hList1"/>
    <dgm:cxn modelId="{3F6E5555-C1B7-4D07-ABAB-6E72B8AF410A}" type="presOf" srcId="{6504F0BA-91A5-4DC1-A2DD-C1A584EF669E}" destId="{3CBAACC7-80AF-4490-8604-3A27DA0A1C81}" srcOrd="0" destOrd="0" presId="urn:microsoft.com/office/officeart/2005/8/layout/hList1"/>
    <dgm:cxn modelId="{0D16425A-7597-4D6A-8A33-092653414B45}" srcId="{40819E40-2D7A-4798-AC88-30796C75E8BB}" destId="{00AF912E-7624-4950-AD42-44097B9E64FA}" srcOrd="3" destOrd="0" parTransId="{0BA85373-899B-4D32-B55B-1CA4B2923356}" sibTransId="{6F3E7602-867A-4416-8ECE-8BB3FE7AB2CF}"/>
    <dgm:cxn modelId="{18AB657F-7ABC-46A7-A469-638BADA8BB08}" type="presOf" srcId="{E5DDB497-1E22-47DE-B37B-B7CF03D92383}" destId="{6A2CD468-5065-409D-891F-E71F7000FE11}" srcOrd="0" destOrd="2" presId="urn:microsoft.com/office/officeart/2005/8/layout/hList1"/>
    <dgm:cxn modelId="{086BC98A-56DA-4702-82FE-3260039A5AB5}" srcId="{2A9E6300-30F5-43BF-B947-DBAC73A59401}" destId="{E5DDB497-1E22-47DE-B37B-B7CF03D92383}" srcOrd="1" destOrd="0" parTransId="{A33D8D4D-88DD-4DDD-8146-4D235F89B565}" sibTransId="{0470C15B-EE72-4BB3-85C3-C6D115DCE21B}"/>
    <dgm:cxn modelId="{76C00C8B-9456-4593-8EB7-5B4A0B903838}" type="presOf" srcId="{26F3DA15-63AA-4F6F-BAC5-7FE5F24EAE96}" destId="{AB730C85-86C7-4B96-A377-7E225969811D}" srcOrd="0" destOrd="2" presId="urn:microsoft.com/office/officeart/2005/8/layout/hList1"/>
    <dgm:cxn modelId="{A490C98E-90F3-4D3B-BD13-37827711B3D8}" type="presOf" srcId="{A845FD5F-0A1D-4DAB-B5E0-C0541516EEA5}" destId="{6A2CD468-5065-409D-891F-E71F7000FE11}" srcOrd="0" destOrd="1" presId="urn:microsoft.com/office/officeart/2005/8/layout/hList1"/>
    <dgm:cxn modelId="{F253CF8E-05E2-4D89-B378-241E81A8BF5F}" srcId="{7E07C8CB-E374-4C81-AF49-4128D77321F5}" destId="{9BFC4587-2728-4802-8234-A7FBA13FB3ED}" srcOrd="2" destOrd="0" parTransId="{4B1D1260-BFC8-4277-A47B-2BB54083AB6C}" sibTransId="{74FF2AB4-D1BA-4C5C-A8AA-C610F99FB08B}"/>
    <dgm:cxn modelId="{CCE77693-D766-4D62-84EC-762DEC86741C}" srcId="{7E07C8CB-E374-4C81-AF49-4128D77321F5}" destId="{FCCFE6EC-12E5-441C-9CA2-F0D62BE97E88}" srcOrd="0" destOrd="0" parTransId="{F2527C70-C215-472F-A68E-66E9207FBA18}" sibTransId="{60C45E9D-E221-4C41-934B-1FFFCABADEF0}"/>
    <dgm:cxn modelId="{52BD1594-5E9A-4F59-9F88-1257B80EDB93}" srcId="{7E07C8CB-E374-4C81-AF49-4128D77321F5}" destId="{6B37CF7B-CDAE-4C5E-8923-1B856FC318B0}" srcOrd="3" destOrd="0" parTransId="{4CF637C5-D38B-4EBC-831D-A80A8D94F983}" sibTransId="{114A9CB6-B627-41AB-895D-66ED9369CC7D}"/>
    <dgm:cxn modelId="{CC58489C-4C14-4CA1-9713-9B336CA3FD9E}" type="presOf" srcId="{F4631C53-2049-4123-B1E6-9B8715AC5A89}" destId="{AB730C85-86C7-4B96-A377-7E225969811D}" srcOrd="0" destOrd="1" presId="urn:microsoft.com/office/officeart/2005/8/layout/hList1"/>
    <dgm:cxn modelId="{D02A7D9E-3216-4367-8788-6FE0EF529159}" type="presOf" srcId="{2D06D736-B5BA-419A-8FA6-4660922797C8}" destId="{429F7F7F-37A3-42D8-AE4A-12882727933A}" srcOrd="0" destOrd="0" presId="urn:microsoft.com/office/officeart/2005/8/layout/hList1"/>
    <dgm:cxn modelId="{3743A79F-D402-4308-BCD5-5BFEE5E36130}" srcId="{7E07C8CB-E374-4C81-AF49-4128D77321F5}" destId="{EF9D1967-B9D0-4101-AC28-860A5039D6CE}" srcOrd="4" destOrd="0" parTransId="{79BD27EA-DFC3-4A31-BCDC-CA3BDD93510E}" sibTransId="{CA7982B1-4ED9-4043-BB19-46FA7509D3A9}"/>
    <dgm:cxn modelId="{8A515BA0-8281-4C6D-A58E-0790057CA7D4}" srcId="{40819E40-2D7A-4798-AC88-30796C75E8BB}" destId="{26F3DA15-63AA-4F6F-BAC5-7FE5F24EAE96}" srcOrd="2" destOrd="0" parTransId="{C758C254-24B7-4E81-81B0-1D2FEF55A2BF}" sibTransId="{94AB0201-21F4-49B2-9949-EA24FCE753C4}"/>
    <dgm:cxn modelId="{DEA688A1-0852-4FF3-8084-4A352751005E}" type="presOf" srcId="{3D0BF8C3-19AB-400C-811F-E22EBB913F54}" destId="{574B4D35-394E-4E2C-A01D-D1EC5CEE1854}" srcOrd="0" destOrd="0" presId="urn:microsoft.com/office/officeart/2005/8/layout/hList1"/>
    <dgm:cxn modelId="{E724FCA5-8B2E-49F3-8B34-03376DC5280C}" srcId="{9BFC4587-2728-4802-8234-A7FBA13FB3ED}" destId="{2A9E6300-30F5-43BF-B947-DBAC73A59401}" srcOrd="0" destOrd="0" parTransId="{CE3E360B-FEE4-4D27-9253-3B0DE7DA7F76}" sibTransId="{08DD02D9-91FC-416C-807F-D66BA31D58C3}"/>
    <dgm:cxn modelId="{0FE027AA-79CE-4F1D-95C8-2DD9097CDD66}" type="presOf" srcId="{00AF912E-7624-4950-AD42-44097B9E64FA}" destId="{AB730C85-86C7-4B96-A377-7E225969811D}" srcOrd="0" destOrd="3" presId="urn:microsoft.com/office/officeart/2005/8/layout/hList1"/>
    <dgm:cxn modelId="{62C7A5B3-8476-45FD-825C-72AB43A65E12}" srcId="{7E07C8CB-E374-4C81-AF49-4128D77321F5}" destId="{40819E40-2D7A-4798-AC88-30796C75E8BB}" srcOrd="1" destOrd="0" parTransId="{A2D2853E-EF58-4749-816F-9C6AA780DA94}" sibTransId="{9F3F7E0F-03E9-4B94-944A-3B458D73AE54}"/>
    <dgm:cxn modelId="{3B19C2B5-AE28-4FBB-BE78-228A6E810827}" srcId="{EF9D1967-B9D0-4101-AC28-860A5039D6CE}" destId="{3D0BF8C3-19AB-400C-811F-E22EBB913F54}" srcOrd="0" destOrd="0" parTransId="{5DCF76EF-F6AB-474E-BEE6-9F81000898DA}" sibTransId="{A535B671-A3DC-4A1A-BD37-1B2AC0B25490}"/>
    <dgm:cxn modelId="{D4DEE0B5-5DD0-483D-89D9-AB57549F6E0E}" srcId="{FCCFE6EC-12E5-441C-9CA2-F0D62BE97E88}" destId="{6504F0BA-91A5-4DC1-A2DD-C1A584EF669E}" srcOrd="0" destOrd="0" parTransId="{7B45BC94-F220-4C88-B39E-3B6F420DDE48}" sibTransId="{94C80805-D33F-4880-8DCF-4CF97E9FD625}"/>
    <dgm:cxn modelId="{94B718BC-D232-4823-945D-EF1F59D94886}" srcId="{FCCFE6EC-12E5-441C-9CA2-F0D62BE97E88}" destId="{7E475B8D-DDAA-4493-B156-9860C64D4E78}" srcOrd="1" destOrd="0" parTransId="{FD810816-91CD-461E-B3E9-BEAB1DEDE215}" sibTransId="{D192A517-25D1-4BD9-9476-2254CAF9AA2B}"/>
    <dgm:cxn modelId="{B685A4BD-A555-43D7-8F7E-BA2909EB5E00}" type="presOf" srcId="{2A9E6300-30F5-43BF-B947-DBAC73A59401}" destId="{6A2CD468-5065-409D-891F-E71F7000FE11}" srcOrd="0" destOrd="0" presId="urn:microsoft.com/office/officeart/2005/8/layout/hList1"/>
    <dgm:cxn modelId="{459C4CC3-76A9-4D28-8B3E-268D28BFE959}" type="presOf" srcId="{8E21F246-F25A-4358-8500-6FDA037A2EAD}" destId="{AB730C85-86C7-4B96-A377-7E225969811D}" srcOrd="0" destOrd="5" presId="urn:microsoft.com/office/officeart/2005/8/layout/hList1"/>
    <dgm:cxn modelId="{A89F90C9-B162-4B7C-B975-6D7F81B67CA0}" srcId="{7E07C8CB-E374-4C81-AF49-4128D77321F5}" destId="{2D06D736-B5BA-419A-8FA6-4660922797C8}" srcOrd="5" destOrd="0" parTransId="{6B3CFDFF-8081-46B3-BC27-B8A1E489352A}" sibTransId="{9CFDC3EB-C1E9-431F-9BBF-020DE70A5455}"/>
    <dgm:cxn modelId="{5046C0D0-C599-4F20-BE19-8135757C8D6A}" type="presOf" srcId="{5880FE19-E315-416A-BA89-24CFAD775650}" destId="{B429A9E1-3FE2-490B-A97D-A4ECE0506718}" srcOrd="0" destOrd="0" presId="urn:microsoft.com/office/officeart/2005/8/layout/hList1"/>
    <dgm:cxn modelId="{299BF6D2-528D-450F-8249-5E0406482613}" type="presOf" srcId="{9BFC4587-2728-4802-8234-A7FBA13FB3ED}" destId="{BEA466E8-6EE4-4DBE-BD34-556F16646B86}" srcOrd="0" destOrd="0" presId="urn:microsoft.com/office/officeart/2005/8/layout/hList1"/>
    <dgm:cxn modelId="{37F1EBE1-807C-4842-AC55-F8D539734F25}" srcId="{40819E40-2D7A-4798-AC88-30796C75E8BB}" destId="{8E21F246-F25A-4358-8500-6FDA037A2EAD}" srcOrd="5" destOrd="0" parTransId="{0555EE2B-822C-4BF4-B90B-E238A70C0909}" sibTransId="{48C8C9BA-A4B6-4777-B528-C75F283F574C}"/>
    <dgm:cxn modelId="{2BCFF8E3-6378-4386-908E-036826ED31D9}" type="presOf" srcId="{7E07C8CB-E374-4C81-AF49-4128D77321F5}" destId="{C8EDB4A8-1936-4F3A-96E3-AC371435BE53}" srcOrd="0" destOrd="0" presId="urn:microsoft.com/office/officeart/2005/8/layout/hList1"/>
    <dgm:cxn modelId="{9300F8ED-7982-409C-A9B5-2D6515148E32}" srcId="{FCCFE6EC-12E5-441C-9CA2-F0D62BE97E88}" destId="{F9360193-BC53-420B-A499-1D6017FC510C}" srcOrd="2" destOrd="0" parTransId="{5A2003D7-2120-4940-9582-1DD39DB6C39A}" sibTransId="{5B59C55B-A97E-43BF-99E6-A0CFEAFC80FF}"/>
    <dgm:cxn modelId="{9FEF85F1-B59F-4F98-AE3D-88B33D1AF10A}" type="presOf" srcId="{5DD82124-CBBE-48D3-84F9-82728D2090BD}" destId="{AB730C85-86C7-4B96-A377-7E225969811D}" srcOrd="0" destOrd="4" presId="urn:microsoft.com/office/officeart/2005/8/layout/hList1"/>
    <dgm:cxn modelId="{91B5C3F1-9F15-4375-8C31-5D3C6A63E8B2}" type="presOf" srcId="{6B37CF7B-CDAE-4C5E-8923-1B856FC318B0}" destId="{8A0D5609-A645-4ACB-A432-4A5F3F97843B}" srcOrd="0" destOrd="0" presId="urn:microsoft.com/office/officeart/2005/8/layout/hList1"/>
    <dgm:cxn modelId="{B2D667F5-19B4-4FD5-8E5C-4B77DDC1069F}" type="presOf" srcId="{FCCFE6EC-12E5-441C-9CA2-F0D62BE97E88}" destId="{8B27547F-A919-442F-9908-C1CDFC728F42}" srcOrd="0" destOrd="0" presId="urn:microsoft.com/office/officeart/2005/8/layout/hList1"/>
    <dgm:cxn modelId="{2295E7FB-D969-48C5-90FC-CF47A2EDAFFF}" type="presOf" srcId="{EB1C016A-71B0-41AF-95C6-801258304C7F}" destId="{CA35E512-87A5-4F0A-AA3D-5A80FDD34866}" srcOrd="0" destOrd="0" presId="urn:microsoft.com/office/officeart/2005/8/layout/hList1"/>
    <dgm:cxn modelId="{523BB9FC-EB2F-45D6-B0F7-8823A07C1F4E}" srcId="{2A9E6300-30F5-43BF-B947-DBAC73A59401}" destId="{A845FD5F-0A1D-4DAB-B5E0-C0541516EEA5}" srcOrd="0" destOrd="0" parTransId="{9F29F50D-BA39-4329-8EFC-AE1771A6CCAF}" sibTransId="{C4DF33F6-D3AB-4F83-90E7-A309C7E4BEE5}"/>
    <dgm:cxn modelId="{758C4E49-3B71-400A-B114-1C19BAA5153B}" type="presParOf" srcId="{C8EDB4A8-1936-4F3A-96E3-AC371435BE53}" destId="{A16BCF33-9CE8-4494-9C20-571E7AB0661F}" srcOrd="0" destOrd="0" presId="urn:microsoft.com/office/officeart/2005/8/layout/hList1"/>
    <dgm:cxn modelId="{0F73516E-2EFA-4EBB-8495-F7568280E3EA}" type="presParOf" srcId="{A16BCF33-9CE8-4494-9C20-571E7AB0661F}" destId="{8B27547F-A919-442F-9908-C1CDFC728F42}" srcOrd="0" destOrd="0" presId="urn:microsoft.com/office/officeart/2005/8/layout/hList1"/>
    <dgm:cxn modelId="{057EB68B-831B-435B-B06F-645F8443579C}" type="presParOf" srcId="{A16BCF33-9CE8-4494-9C20-571E7AB0661F}" destId="{3CBAACC7-80AF-4490-8604-3A27DA0A1C81}" srcOrd="1" destOrd="0" presId="urn:microsoft.com/office/officeart/2005/8/layout/hList1"/>
    <dgm:cxn modelId="{7829E75A-FCAA-4539-BB30-83BD59B05520}" type="presParOf" srcId="{C8EDB4A8-1936-4F3A-96E3-AC371435BE53}" destId="{18A1F587-09A3-476E-B68F-BE154A435308}" srcOrd="1" destOrd="0" presId="urn:microsoft.com/office/officeart/2005/8/layout/hList1"/>
    <dgm:cxn modelId="{3BDBEA74-9633-491B-B6BB-46522FB82E39}" type="presParOf" srcId="{C8EDB4A8-1936-4F3A-96E3-AC371435BE53}" destId="{73F04339-4C94-4E46-BA27-5774B5ECCE3F}" srcOrd="2" destOrd="0" presId="urn:microsoft.com/office/officeart/2005/8/layout/hList1"/>
    <dgm:cxn modelId="{CA257E4D-7540-41F0-BBC0-F30D1A0E42D7}" type="presParOf" srcId="{73F04339-4C94-4E46-BA27-5774B5ECCE3F}" destId="{5897FD1C-CF66-4450-9AF9-C3059069B61E}" srcOrd="0" destOrd="0" presId="urn:microsoft.com/office/officeart/2005/8/layout/hList1"/>
    <dgm:cxn modelId="{35A3E157-2D3A-4EDC-8910-8431926AC015}" type="presParOf" srcId="{73F04339-4C94-4E46-BA27-5774B5ECCE3F}" destId="{AB730C85-86C7-4B96-A377-7E225969811D}" srcOrd="1" destOrd="0" presId="urn:microsoft.com/office/officeart/2005/8/layout/hList1"/>
    <dgm:cxn modelId="{35E49ACF-1DEF-4B6F-BA55-19404C6DA52A}" type="presParOf" srcId="{C8EDB4A8-1936-4F3A-96E3-AC371435BE53}" destId="{EB4E8B0B-89E3-4C11-B04E-5DA71ECD91A4}" srcOrd="3" destOrd="0" presId="urn:microsoft.com/office/officeart/2005/8/layout/hList1"/>
    <dgm:cxn modelId="{DC9874C2-FE7A-4748-A703-8B09482D04B1}" type="presParOf" srcId="{C8EDB4A8-1936-4F3A-96E3-AC371435BE53}" destId="{A2B744BB-6D29-4CFF-8411-E273F8B6BB51}" srcOrd="4" destOrd="0" presId="urn:microsoft.com/office/officeart/2005/8/layout/hList1"/>
    <dgm:cxn modelId="{53E1B534-FB26-4ECE-AE33-3AE520AF5626}" type="presParOf" srcId="{A2B744BB-6D29-4CFF-8411-E273F8B6BB51}" destId="{BEA466E8-6EE4-4DBE-BD34-556F16646B86}" srcOrd="0" destOrd="0" presId="urn:microsoft.com/office/officeart/2005/8/layout/hList1"/>
    <dgm:cxn modelId="{48FDA3BF-6D2D-4787-99D4-A02E45923B54}" type="presParOf" srcId="{A2B744BB-6D29-4CFF-8411-E273F8B6BB51}" destId="{6A2CD468-5065-409D-891F-E71F7000FE11}" srcOrd="1" destOrd="0" presId="urn:microsoft.com/office/officeart/2005/8/layout/hList1"/>
    <dgm:cxn modelId="{AEECD6D5-F733-4158-B822-8C9CACA63CA6}" type="presParOf" srcId="{C8EDB4A8-1936-4F3A-96E3-AC371435BE53}" destId="{5F17F827-AAC8-458D-9657-745698905FA3}" srcOrd="5" destOrd="0" presId="urn:microsoft.com/office/officeart/2005/8/layout/hList1"/>
    <dgm:cxn modelId="{D10CC13D-A598-4E08-98DD-52CA31337737}" type="presParOf" srcId="{C8EDB4A8-1936-4F3A-96E3-AC371435BE53}" destId="{856C77E6-A25D-4C5D-A13A-1BF3C77C24C2}" srcOrd="6" destOrd="0" presId="urn:microsoft.com/office/officeart/2005/8/layout/hList1"/>
    <dgm:cxn modelId="{74F11880-6CB8-41ED-9226-BA255FD88FD5}" type="presParOf" srcId="{856C77E6-A25D-4C5D-A13A-1BF3C77C24C2}" destId="{8A0D5609-A645-4ACB-A432-4A5F3F97843B}" srcOrd="0" destOrd="0" presId="urn:microsoft.com/office/officeart/2005/8/layout/hList1"/>
    <dgm:cxn modelId="{031EDCFD-2C95-4679-A83A-CA387A89A04D}" type="presParOf" srcId="{856C77E6-A25D-4C5D-A13A-1BF3C77C24C2}" destId="{B429A9E1-3FE2-490B-A97D-A4ECE0506718}" srcOrd="1" destOrd="0" presId="urn:microsoft.com/office/officeart/2005/8/layout/hList1"/>
    <dgm:cxn modelId="{38BDED8A-7F5A-44C7-8A01-D46FFD1C40F8}" type="presParOf" srcId="{C8EDB4A8-1936-4F3A-96E3-AC371435BE53}" destId="{1641E43F-F345-4A15-95EF-0691A53A7A3F}" srcOrd="7" destOrd="0" presId="urn:microsoft.com/office/officeart/2005/8/layout/hList1"/>
    <dgm:cxn modelId="{E7EA8481-D8CA-4592-AB84-12DACCE94766}" type="presParOf" srcId="{C8EDB4A8-1936-4F3A-96E3-AC371435BE53}" destId="{01273E7E-C627-4C2F-91F5-74DAA28C7E44}" srcOrd="8" destOrd="0" presId="urn:microsoft.com/office/officeart/2005/8/layout/hList1"/>
    <dgm:cxn modelId="{04368BB7-0C8C-4C97-A816-22BC59BF4EEA}" type="presParOf" srcId="{01273E7E-C627-4C2F-91F5-74DAA28C7E44}" destId="{36D6FAE3-23A4-4446-A823-2399E1B492A7}" srcOrd="0" destOrd="0" presId="urn:microsoft.com/office/officeart/2005/8/layout/hList1"/>
    <dgm:cxn modelId="{E14053D7-76EF-4EA2-93C9-BE1EC973DAC9}" type="presParOf" srcId="{01273E7E-C627-4C2F-91F5-74DAA28C7E44}" destId="{574B4D35-394E-4E2C-A01D-D1EC5CEE1854}" srcOrd="1" destOrd="0" presId="urn:microsoft.com/office/officeart/2005/8/layout/hList1"/>
    <dgm:cxn modelId="{CA174CDC-8B43-491B-AE78-0FF46C642A97}" type="presParOf" srcId="{C8EDB4A8-1936-4F3A-96E3-AC371435BE53}" destId="{C0EC05DE-32E1-408E-AD98-FA0EEACFEE8A}" srcOrd="9" destOrd="0" presId="urn:microsoft.com/office/officeart/2005/8/layout/hList1"/>
    <dgm:cxn modelId="{A56A8A03-62C7-4292-BC2E-921AAC5A0581}" type="presParOf" srcId="{C8EDB4A8-1936-4F3A-96E3-AC371435BE53}" destId="{8985D493-B581-4328-A789-4998771563CB}" srcOrd="10" destOrd="0" presId="urn:microsoft.com/office/officeart/2005/8/layout/hList1"/>
    <dgm:cxn modelId="{2DF7735B-4E28-4970-BF7F-D7927979F8B6}" type="presParOf" srcId="{8985D493-B581-4328-A789-4998771563CB}" destId="{429F7F7F-37A3-42D8-AE4A-12882727933A}" srcOrd="0" destOrd="0" presId="urn:microsoft.com/office/officeart/2005/8/layout/hList1"/>
    <dgm:cxn modelId="{D5CDB41A-FB10-4DEF-ACC1-B71671589ACA}" type="presParOf" srcId="{8985D493-B581-4328-A789-4998771563CB}" destId="{CA35E512-87A5-4F0A-AA3D-5A80FDD348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1E3664-7155-4D81-81D8-E11D9311E74B}" type="doc">
      <dgm:prSet loTypeId="urn:microsoft.com/office/officeart/2005/8/layout/vList5" loCatId="list" qsTypeId="urn:microsoft.com/office/officeart/2005/8/quickstyle/simple5" qsCatId="simple" csTypeId="urn:microsoft.com/office/officeart/2005/8/colors/accent4_2" csCatId="accent4" phldr="1"/>
      <dgm:spPr/>
      <dgm:t>
        <a:bodyPr/>
        <a:lstStyle/>
        <a:p>
          <a:endParaRPr lang="en-US"/>
        </a:p>
      </dgm:t>
    </dgm:pt>
    <dgm:pt modelId="{5DB8BFF2-67CA-41BE-9EDA-D7D8D95501C5}">
      <dgm:prSet/>
      <dgm:spPr/>
      <dgm:t>
        <a:bodyPr/>
        <a:lstStyle/>
        <a:p>
          <a:r>
            <a:rPr lang="en-GB"/>
            <a:t>Summary of Regulated Procurements</a:t>
          </a:r>
        </a:p>
      </dgm:t>
    </dgm:pt>
    <dgm:pt modelId="{5E7159A3-9645-4032-98ED-277F8BE24A63}" type="parTrans" cxnId="{F137C245-38D7-4459-927A-15CBAD0694CB}">
      <dgm:prSet/>
      <dgm:spPr/>
      <dgm:t>
        <a:bodyPr/>
        <a:lstStyle/>
        <a:p>
          <a:endParaRPr lang="en-GB"/>
        </a:p>
      </dgm:t>
    </dgm:pt>
    <dgm:pt modelId="{4D130EE5-C490-4167-8553-813AFD705062}" type="sibTrans" cxnId="{F137C245-38D7-4459-927A-15CBAD0694CB}">
      <dgm:prSet/>
      <dgm:spPr/>
      <dgm:t>
        <a:bodyPr/>
        <a:lstStyle/>
        <a:p>
          <a:endParaRPr lang="en-GB"/>
        </a:p>
      </dgm:t>
    </dgm:pt>
    <dgm:pt modelId="{EDF04DD6-ED86-41FA-81F8-DB61D54C470D}">
      <dgm:prSet/>
      <dgm:spPr/>
      <dgm:t>
        <a:bodyPr/>
        <a:lstStyle/>
        <a:p>
          <a:r>
            <a:rPr lang="en-GB"/>
            <a:t>Regulated procurements that have been completed in the reporting period.</a:t>
          </a:r>
        </a:p>
      </dgm:t>
    </dgm:pt>
    <dgm:pt modelId="{F08D0EB5-F97C-4C1F-AA1F-81248FB54711}" type="parTrans" cxnId="{07F77FBC-C49D-4E96-8BA0-29835CEE6E2A}">
      <dgm:prSet/>
      <dgm:spPr/>
      <dgm:t>
        <a:bodyPr/>
        <a:lstStyle/>
        <a:p>
          <a:endParaRPr lang="en-GB"/>
        </a:p>
      </dgm:t>
    </dgm:pt>
    <dgm:pt modelId="{D076900A-3867-4ABD-95DA-A8A9BBCD1780}" type="sibTrans" cxnId="{07F77FBC-C49D-4E96-8BA0-29835CEE6E2A}">
      <dgm:prSet/>
      <dgm:spPr/>
      <dgm:t>
        <a:bodyPr/>
        <a:lstStyle/>
        <a:p>
          <a:endParaRPr lang="en-GB"/>
        </a:p>
      </dgm:t>
    </dgm:pt>
    <dgm:pt modelId="{9928DAB9-354B-4F9D-A888-C9DCBF33CF30}">
      <dgm:prSet/>
      <dgm:spPr/>
      <dgm:t>
        <a:bodyPr/>
        <a:lstStyle/>
        <a:p>
          <a:r>
            <a:rPr lang="en-GB"/>
            <a:t>Review of Regulated Procurement Compliance</a:t>
          </a:r>
        </a:p>
      </dgm:t>
    </dgm:pt>
    <dgm:pt modelId="{01632B0D-37FE-47B3-B91A-C17C586657D7}" type="parTrans" cxnId="{FA97E800-7D2B-43AD-9A0E-CBA25258C945}">
      <dgm:prSet/>
      <dgm:spPr/>
      <dgm:t>
        <a:bodyPr/>
        <a:lstStyle/>
        <a:p>
          <a:endParaRPr lang="en-GB"/>
        </a:p>
      </dgm:t>
    </dgm:pt>
    <dgm:pt modelId="{C396A509-2F45-47E3-B802-B02E92F3C40B}" type="sibTrans" cxnId="{FA97E800-7D2B-43AD-9A0E-CBA25258C945}">
      <dgm:prSet/>
      <dgm:spPr/>
      <dgm:t>
        <a:bodyPr/>
        <a:lstStyle/>
        <a:p>
          <a:endParaRPr lang="en-GB"/>
        </a:p>
      </dgm:t>
    </dgm:pt>
    <dgm:pt modelId="{07C7114E-C857-480F-B9D1-9C0105D81E87}">
      <dgm:prSet/>
      <dgm:spPr/>
      <dgm:t>
        <a:bodyPr/>
        <a:lstStyle/>
        <a:p>
          <a:r>
            <a:rPr lang="en-GB"/>
            <a:t>Information on how regulated procurements have complied with the key objectives of the Joint Procurement Strategy</a:t>
          </a:r>
        </a:p>
      </dgm:t>
    </dgm:pt>
    <dgm:pt modelId="{23B2BABF-2620-4FD8-8DC3-F8E96D0B3EAB}" type="parTrans" cxnId="{2A4F6313-8195-4FC7-AD0E-7C2D02EDC7D9}">
      <dgm:prSet/>
      <dgm:spPr/>
      <dgm:t>
        <a:bodyPr/>
        <a:lstStyle/>
        <a:p>
          <a:endParaRPr lang="en-GB"/>
        </a:p>
      </dgm:t>
    </dgm:pt>
    <dgm:pt modelId="{E61157A3-5B74-4C04-8710-8DEE905A2C59}" type="sibTrans" cxnId="{2A4F6313-8195-4FC7-AD0E-7C2D02EDC7D9}">
      <dgm:prSet/>
      <dgm:spPr/>
      <dgm:t>
        <a:bodyPr/>
        <a:lstStyle/>
        <a:p>
          <a:endParaRPr lang="en-GB"/>
        </a:p>
      </dgm:t>
    </dgm:pt>
    <dgm:pt modelId="{569DC800-5A16-40A0-89EE-46B5B11D7A67}">
      <dgm:prSet/>
      <dgm:spPr/>
      <dgm:t>
        <a:bodyPr/>
        <a:lstStyle/>
        <a:p>
          <a:r>
            <a:rPr lang="en-GB"/>
            <a:t>Community Benefits Summary &amp; Outcomes</a:t>
          </a:r>
        </a:p>
      </dgm:t>
    </dgm:pt>
    <dgm:pt modelId="{8E96E6D7-7070-4145-89BF-4E4C5DF7263A}" type="parTrans" cxnId="{16438E30-98E6-4BAF-9ADD-35AFBFBF0926}">
      <dgm:prSet/>
      <dgm:spPr/>
      <dgm:t>
        <a:bodyPr/>
        <a:lstStyle/>
        <a:p>
          <a:endParaRPr lang="en-GB"/>
        </a:p>
      </dgm:t>
    </dgm:pt>
    <dgm:pt modelId="{BA310747-B5AB-49B2-89A5-D98AD86C3D33}" type="sibTrans" cxnId="{16438E30-98E6-4BAF-9ADD-35AFBFBF0926}">
      <dgm:prSet/>
      <dgm:spPr/>
      <dgm:t>
        <a:bodyPr/>
        <a:lstStyle/>
        <a:p>
          <a:endParaRPr lang="en-GB"/>
        </a:p>
      </dgm:t>
    </dgm:pt>
    <dgm:pt modelId="{1A9CDDC6-C1E7-48EE-B1C0-1FDAB7CA0CD9}">
      <dgm:prSet/>
      <dgm:spPr/>
      <dgm:t>
        <a:bodyPr/>
        <a:lstStyle/>
        <a:p>
          <a:r>
            <a:rPr lang="en-GB"/>
            <a:t>Community benefit requirements imposed as part of a regulated procurement.</a:t>
          </a:r>
        </a:p>
      </dgm:t>
    </dgm:pt>
    <dgm:pt modelId="{0C7E3DD7-5896-49CB-81DF-907114D0C715}" type="parTrans" cxnId="{BF26BE0B-6C88-455B-B39A-8685202DD89B}">
      <dgm:prSet/>
      <dgm:spPr/>
      <dgm:t>
        <a:bodyPr/>
        <a:lstStyle/>
        <a:p>
          <a:endParaRPr lang="en-GB"/>
        </a:p>
      </dgm:t>
    </dgm:pt>
    <dgm:pt modelId="{39AC667F-1BEC-421D-8023-FEA978CE8F73}" type="sibTrans" cxnId="{BF26BE0B-6C88-455B-B39A-8685202DD89B}">
      <dgm:prSet/>
      <dgm:spPr/>
      <dgm:t>
        <a:bodyPr/>
        <a:lstStyle/>
        <a:p>
          <a:endParaRPr lang="en-GB"/>
        </a:p>
      </dgm:t>
    </dgm:pt>
    <dgm:pt modelId="{8A99433A-55AC-42F6-AEAD-1E16BB3545C5}">
      <dgm:prSet/>
      <dgm:spPr/>
      <dgm:t>
        <a:bodyPr/>
        <a:lstStyle/>
        <a:p>
          <a:r>
            <a:rPr lang="en-GB"/>
            <a:t>Supported Businesses Summary</a:t>
          </a:r>
        </a:p>
      </dgm:t>
    </dgm:pt>
    <dgm:pt modelId="{71202EFB-5F10-441C-B629-2CE3CF53D21B}" type="parTrans" cxnId="{46E4EEE8-2A8D-4F81-86C6-1DC33F7347E6}">
      <dgm:prSet/>
      <dgm:spPr/>
      <dgm:t>
        <a:bodyPr/>
        <a:lstStyle/>
        <a:p>
          <a:endParaRPr lang="en-GB"/>
        </a:p>
      </dgm:t>
    </dgm:pt>
    <dgm:pt modelId="{38F03D52-3261-42C6-8D12-0568E27AE8E9}" type="sibTrans" cxnId="{46E4EEE8-2A8D-4F81-86C6-1DC33F7347E6}">
      <dgm:prSet/>
      <dgm:spPr/>
      <dgm:t>
        <a:bodyPr/>
        <a:lstStyle/>
        <a:p>
          <a:endParaRPr lang="en-GB"/>
        </a:p>
      </dgm:t>
    </dgm:pt>
    <dgm:pt modelId="{0C82EB8B-BE17-4A72-98AF-AD52DEC2C303}">
      <dgm:prSet/>
      <dgm:spPr/>
      <dgm:t>
        <a:bodyPr/>
        <a:lstStyle/>
        <a:p>
          <a:r>
            <a:rPr lang="en-GB"/>
            <a:t>Steps taken to facilitate the involvement of supported businesses in regulated procurements.</a:t>
          </a:r>
        </a:p>
      </dgm:t>
    </dgm:pt>
    <dgm:pt modelId="{8C5E8EAE-3F34-4AB0-9262-E84D252055BD}" type="parTrans" cxnId="{65ADB430-1F4A-4194-BD08-9AA484C5A103}">
      <dgm:prSet/>
      <dgm:spPr/>
      <dgm:t>
        <a:bodyPr/>
        <a:lstStyle/>
        <a:p>
          <a:endParaRPr lang="en-GB"/>
        </a:p>
      </dgm:t>
    </dgm:pt>
    <dgm:pt modelId="{7CC6DE92-C24E-47AE-A262-2979EA926A9B}" type="sibTrans" cxnId="{65ADB430-1F4A-4194-BD08-9AA484C5A103}">
      <dgm:prSet/>
      <dgm:spPr/>
      <dgm:t>
        <a:bodyPr/>
        <a:lstStyle/>
        <a:p>
          <a:endParaRPr lang="en-GB"/>
        </a:p>
      </dgm:t>
    </dgm:pt>
    <dgm:pt modelId="{DFF8E7BE-4586-4B4C-852A-91975F177D08}">
      <dgm:prSet/>
      <dgm:spPr/>
      <dgm:t>
        <a:bodyPr/>
        <a:lstStyle/>
        <a:p>
          <a:r>
            <a:rPr lang="en-GB"/>
            <a:t>Future Regulated Procurement Summary</a:t>
          </a:r>
        </a:p>
      </dgm:t>
    </dgm:pt>
    <dgm:pt modelId="{CE2C0071-A3F4-4A7A-B36A-726ACA5D0B1D}" type="parTrans" cxnId="{F9E4E575-CA62-4A7D-9661-DD901CC58878}">
      <dgm:prSet/>
      <dgm:spPr/>
      <dgm:t>
        <a:bodyPr/>
        <a:lstStyle/>
        <a:p>
          <a:endParaRPr lang="en-GB"/>
        </a:p>
      </dgm:t>
    </dgm:pt>
    <dgm:pt modelId="{F0D12899-A1D8-445E-B916-BC237B355AA1}" type="sibTrans" cxnId="{F9E4E575-CA62-4A7D-9661-DD901CC58878}">
      <dgm:prSet/>
      <dgm:spPr/>
      <dgm:t>
        <a:bodyPr/>
        <a:lstStyle/>
        <a:p>
          <a:endParaRPr lang="en-GB"/>
        </a:p>
      </dgm:t>
    </dgm:pt>
    <dgm:pt modelId="{8E8B21A0-931D-4A3A-B6C4-3D9169F3FF10}">
      <dgm:prSet/>
      <dgm:spPr/>
      <dgm:t>
        <a:bodyPr/>
        <a:lstStyle/>
        <a:p>
          <a:r>
            <a:rPr lang="en-GB"/>
            <a:t>Regulated procurement the authority expects to commence in the next two financial years.</a:t>
          </a:r>
        </a:p>
      </dgm:t>
    </dgm:pt>
    <dgm:pt modelId="{DA4F4273-A493-464C-BCB7-8EA3F1585EC9}" type="parTrans" cxnId="{656B328D-0438-405D-91CB-14110B2680E5}">
      <dgm:prSet/>
      <dgm:spPr/>
      <dgm:t>
        <a:bodyPr/>
        <a:lstStyle/>
        <a:p>
          <a:endParaRPr lang="en-GB"/>
        </a:p>
      </dgm:t>
    </dgm:pt>
    <dgm:pt modelId="{5079E954-B6D8-44F5-BBBC-692DC66F1E68}" type="sibTrans" cxnId="{656B328D-0438-405D-91CB-14110B2680E5}">
      <dgm:prSet/>
      <dgm:spPr/>
      <dgm:t>
        <a:bodyPr/>
        <a:lstStyle/>
        <a:p>
          <a:endParaRPr lang="en-GB"/>
        </a:p>
      </dgm:t>
    </dgm:pt>
    <dgm:pt modelId="{08B4F466-7309-4431-8737-7FB39C74F21A}">
      <dgm:prSet/>
      <dgm:spPr/>
      <dgm:t>
        <a:bodyPr/>
        <a:lstStyle/>
        <a:p>
          <a:r>
            <a:rPr lang="en-GB"/>
            <a:t>Introduction</a:t>
          </a:r>
        </a:p>
      </dgm:t>
    </dgm:pt>
    <dgm:pt modelId="{B8DCFC60-519F-45CD-859F-BFD6890328EE}" type="parTrans" cxnId="{51922B00-DCB5-425E-9CAD-7802811CFCA6}">
      <dgm:prSet/>
      <dgm:spPr/>
      <dgm:t>
        <a:bodyPr/>
        <a:lstStyle/>
        <a:p>
          <a:endParaRPr lang="en-GB"/>
        </a:p>
      </dgm:t>
    </dgm:pt>
    <dgm:pt modelId="{9BACFEAA-5A4F-4E54-BE71-CC471F98BDE5}" type="sibTrans" cxnId="{51922B00-DCB5-425E-9CAD-7802811CFCA6}">
      <dgm:prSet/>
      <dgm:spPr/>
      <dgm:t>
        <a:bodyPr/>
        <a:lstStyle/>
        <a:p>
          <a:endParaRPr lang="en-GB"/>
        </a:p>
      </dgm:t>
    </dgm:pt>
    <dgm:pt modelId="{A82899A7-24AE-40F8-9B7A-2619533E55D0}">
      <dgm:prSet/>
      <dgm:spPr/>
      <dgm:t>
        <a:bodyPr/>
        <a:lstStyle/>
        <a:p>
          <a:r>
            <a:rPr lang="en-GB"/>
            <a:t>Overview of Strategy Aims, information on team, 3</a:t>
          </a:r>
          <a:r>
            <a:rPr lang="en-GB" baseline="30000"/>
            <a:t>rd</a:t>
          </a:r>
          <a:r>
            <a:rPr lang="en-GB"/>
            <a:t> party spend information.</a:t>
          </a:r>
        </a:p>
      </dgm:t>
    </dgm:pt>
    <dgm:pt modelId="{68E83227-E7D6-48A1-89A9-2C38CEE9E901}" type="parTrans" cxnId="{4A1494A8-2764-4D2E-AECC-43B91CB7E9BE}">
      <dgm:prSet/>
      <dgm:spPr/>
      <dgm:t>
        <a:bodyPr/>
        <a:lstStyle/>
        <a:p>
          <a:endParaRPr lang="en-GB"/>
        </a:p>
      </dgm:t>
    </dgm:pt>
    <dgm:pt modelId="{4BFCA8FF-BA71-48E5-87D2-0D9909F14618}" type="sibTrans" cxnId="{4A1494A8-2764-4D2E-AECC-43B91CB7E9BE}">
      <dgm:prSet/>
      <dgm:spPr/>
      <dgm:t>
        <a:bodyPr/>
        <a:lstStyle/>
        <a:p>
          <a:endParaRPr lang="en-GB"/>
        </a:p>
      </dgm:t>
    </dgm:pt>
    <dgm:pt modelId="{FCDE508D-6E48-45C6-A70D-7B1129632969}" type="pres">
      <dgm:prSet presAssocID="{4E1E3664-7155-4D81-81D8-E11D9311E74B}" presName="Name0" presStyleCnt="0">
        <dgm:presLayoutVars>
          <dgm:dir/>
          <dgm:animLvl val="lvl"/>
          <dgm:resizeHandles val="exact"/>
        </dgm:presLayoutVars>
      </dgm:prSet>
      <dgm:spPr/>
    </dgm:pt>
    <dgm:pt modelId="{ACA2F1FA-B182-4092-950E-2443AD06C722}" type="pres">
      <dgm:prSet presAssocID="{08B4F466-7309-4431-8737-7FB39C74F21A}" presName="linNode" presStyleCnt="0"/>
      <dgm:spPr/>
    </dgm:pt>
    <dgm:pt modelId="{F4C99AC2-51C4-4BC8-8301-D99977A67C06}" type="pres">
      <dgm:prSet presAssocID="{08B4F466-7309-4431-8737-7FB39C74F21A}" presName="parentText" presStyleLbl="node1" presStyleIdx="0" presStyleCnt="6">
        <dgm:presLayoutVars>
          <dgm:chMax val="1"/>
          <dgm:bulletEnabled val="1"/>
        </dgm:presLayoutVars>
      </dgm:prSet>
      <dgm:spPr/>
    </dgm:pt>
    <dgm:pt modelId="{DF48D32D-CF62-4184-B415-3C7D37C8C4BD}" type="pres">
      <dgm:prSet presAssocID="{08B4F466-7309-4431-8737-7FB39C74F21A}" presName="descendantText" presStyleLbl="alignAccFollowNode1" presStyleIdx="0" presStyleCnt="6">
        <dgm:presLayoutVars>
          <dgm:bulletEnabled val="1"/>
        </dgm:presLayoutVars>
      </dgm:prSet>
      <dgm:spPr/>
    </dgm:pt>
    <dgm:pt modelId="{CF0ADED8-D26A-4D24-9839-2FC6DC94DBD2}" type="pres">
      <dgm:prSet presAssocID="{9BACFEAA-5A4F-4E54-BE71-CC471F98BDE5}" presName="sp" presStyleCnt="0"/>
      <dgm:spPr/>
    </dgm:pt>
    <dgm:pt modelId="{87060FC5-FD4F-49FA-A99B-C7C3B9864B55}" type="pres">
      <dgm:prSet presAssocID="{5DB8BFF2-67CA-41BE-9EDA-D7D8D95501C5}" presName="linNode" presStyleCnt="0"/>
      <dgm:spPr/>
    </dgm:pt>
    <dgm:pt modelId="{F2D2469C-494F-48F2-99CD-D210E1B40522}" type="pres">
      <dgm:prSet presAssocID="{5DB8BFF2-67CA-41BE-9EDA-D7D8D95501C5}" presName="parentText" presStyleLbl="node1" presStyleIdx="1" presStyleCnt="6">
        <dgm:presLayoutVars>
          <dgm:chMax val="1"/>
          <dgm:bulletEnabled val="1"/>
        </dgm:presLayoutVars>
      </dgm:prSet>
      <dgm:spPr/>
    </dgm:pt>
    <dgm:pt modelId="{5DA296DD-4CF8-48E7-9CFD-932FDDCB7040}" type="pres">
      <dgm:prSet presAssocID="{5DB8BFF2-67CA-41BE-9EDA-D7D8D95501C5}" presName="descendantText" presStyleLbl="alignAccFollowNode1" presStyleIdx="1" presStyleCnt="6">
        <dgm:presLayoutVars>
          <dgm:bulletEnabled val="1"/>
        </dgm:presLayoutVars>
      </dgm:prSet>
      <dgm:spPr/>
    </dgm:pt>
    <dgm:pt modelId="{948D34F2-66D7-4E76-9BFC-20AFB0851F6F}" type="pres">
      <dgm:prSet presAssocID="{4D130EE5-C490-4167-8553-813AFD705062}" presName="sp" presStyleCnt="0"/>
      <dgm:spPr/>
    </dgm:pt>
    <dgm:pt modelId="{33DDFD9B-8118-4ED4-A55D-75409B0D5CAA}" type="pres">
      <dgm:prSet presAssocID="{9928DAB9-354B-4F9D-A888-C9DCBF33CF30}" presName="linNode" presStyleCnt="0"/>
      <dgm:spPr/>
    </dgm:pt>
    <dgm:pt modelId="{E077F7AD-4B6E-47E4-9BA6-2D29381A8C2D}" type="pres">
      <dgm:prSet presAssocID="{9928DAB9-354B-4F9D-A888-C9DCBF33CF30}" presName="parentText" presStyleLbl="node1" presStyleIdx="2" presStyleCnt="6">
        <dgm:presLayoutVars>
          <dgm:chMax val="1"/>
          <dgm:bulletEnabled val="1"/>
        </dgm:presLayoutVars>
      </dgm:prSet>
      <dgm:spPr/>
    </dgm:pt>
    <dgm:pt modelId="{A871313F-F521-4A52-B3B6-DDBF4EA859FA}" type="pres">
      <dgm:prSet presAssocID="{9928DAB9-354B-4F9D-A888-C9DCBF33CF30}" presName="descendantText" presStyleLbl="alignAccFollowNode1" presStyleIdx="2" presStyleCnt="6">
        <dgm:presLayoutVars>
          <dgm:bulletEnabled val="1"/>
        </dgm:presLayoutVars>
      </dgm:prSet>
      <dgm:spPr/>
    </dgm:pt>
    <dgm:pt modelId="{8F800088-8A91-429E-B4CB-709DD8D440CF}" type="pres">
      <dgm:prSet presAssocID="{C396A509-2F45-47E3-B802-B02E92F3C40B}" presName="sp" presStyleCnt="0"/>
      <dgm:spPr/>
    </dgm:pt>
    <dgm:pt modelId="{9E36276A-76D6-49F2-B621-DEADD9ADC40C}" type="pres">
      <dgm:prSet presAssocID="{569DC800-5A16-40A0-89EE-46B5B11D7A67}" presName="linNode" presStyleCnt="0"/>
      <dgm:spPr/>
    </dgm:pt>
    <dgm:pt modelId="{6896077B-3B23-48A3-919D-BD2E0EDCE78F}" type="pres">
      <dgm:prSet presAssocID="{569DC800-5A16-40A0-89EE-46B5B11D7A67}" presName="parentText" presStyleLbl="node1" presStyleIdx="3" presStyleCnt="6">
        <dgm:presLayoutVars>
          <dgm:chMax val="1"/>
          <dgm:bulletEnabled val="1"/>
        </dgm:presLayoutVars>
      </dgm:prSet>
      <dgm:spPr/>
    </dgm:pt>
    <dgm:pt modelId="{5FEBB762-184A-4B93-AD19-2D1D64567789}" type="pres">
      <dgm:prSet presAssocID="{569DC800-5A16-40A0-89EE-46B5B11D7A67}" presName="descendantText" presStyleLbl="alignAccFollowNode1" presStyleIdx="3" presStyleCnt="6">
        <dgm:presLayoutVars>
          <dgm:bulletEnabled val="1"/>
        </dgm:presLayoutVars>
      </dgm:prSet>
      <dgm:spPr/>
    </dgm:pt>
    <dgm:pt modelId="{6743F937-FABD-406D-A1A3-7C900E0C5650}" type="pres">
      <dgm:prSet presAssocID="{BA310747-B5AB-49B2-89A5-D98AD86C3D33}" presName="sp" presStyleCnt="0"/>
      <dgm:spPr/>
    </dgm:pt>
    <dgm:pt modelId="{7F9025EF-344D-415F-8359-80C3B0ACB954}" type="pres">
      <dgm:prSet presAssocID="{8A99433A-55AC-42F6-AEAD-1E16BB3545C5}" presName="linNode" presStyleCnt="0"/>
      <dgm:spPr/>
    </dgm:pt>
    <dgm:pt modelId="{51BAC119-016D-43EF-A695-FEFEEF81E7CB}" type="pres">
      <dgm:prSet presAssocID="{8A99433A-55AC-42F6-AEAD-1E16BB3545C5}" presName="parentText" presStyleLbl="node1" presStyleIdx="4" presStyleCnt="6">
        <dgm:presLayoutVars>
          <dgm:chMax val="1"/>
          <dgm:bulletEnabled val="1"/>
        </dgm:presLayoutVars>
      </dgm:prSet>
      <dgm:spPr/>
    </dgm:pt>
    <dgm:pt modelId="{28BB3F44-29DC-4C47-A6FE-6E47F71DD652}" type="pres">
      <dgm:prSet presAssocID="{8A99433A-55AC-42F6-AEAD-1E16BB3545C5}" presName="descendantText" presStyleLbl="alignAccFollowNode1" presStyleIdx="4" presStyleCnt="6">
        <dgm:presLayoutVars>
          <dgm:bulletEnabled val="1"/>
        </dgm:presLayoutVars>
      </dgm:prSet>
      <dgm:spPr/>
    </dgm:pt>
    <dgm:pt modelId="{B6BD195F-B59E-48F6-8140-EF9ADC9C1371}" type="pres">
      <dgm:prSet presAssocID="{38F03D52-3261-42C6-8D12-0568E27AE8E9}" presName="sp" presStyleCnt="0"/>
      <dgm:spPr/>
    </dgm:pt>
    <dgm:pt modelId="{75403548-3166-4779-8212-1B6AC22013D0}" type="pres">
      <dgm:prSet presAssocID="{DFF8E7BE-4586-4B4C-852A-91975F177D08}" presName="linNode" presStyleCnt="0"/>
      <dgm:spPr/>
    </dgm:pt>
    <dgm:pt modelId="{4A7E7A82-D1CF-4B17-8AC6-7C6E77B77EF0}" type="pres">
      <dgm:prSet presAssocID="{DFF8E7BE-4586-4B4C-852A-91975F177D08}" presName="parentText" presStyleLbl="node1" presStyleIdx="5" presStyleCnt="6">
        <dgm:presLayoutVars>
          <dgm:chMax val="1"/>
          <dgm:bulletEnabled val="1"/>
        </dgm:presLayoutVars>
      </dgm:prSet>
      <dgm:spPr/>
    </dgm:pt>
    <dgm:pt modelId="{EDDD771D-9FA5-43EB-BAEF-C01E16CDD2C1}" type="pres">
      <dgm:prSet presAssocID="{DFF8E7BE-4586-4B4C-852A-91975F177D08}" presName="descendantText" presStyleLbl="alignAccFollowNode1" presStyleIdx="5" presStyleCnt="6">
        <dgm:presLayoutVars>
          <dgm:bulletEnabled val="1"/>
        </dgm:presLayoutVars>
      </dgm:prSet>
      <dgm:spPr/>
    </dgm:pt>
  </dgm:ptLst>
  <dgm:cxnLst>
    <dgm:cxn modelId="{51922B00-DCB5-425E-9CAD-7802811CFCA6}" srcId="{4E1E3664-7155-4D81-81D8-E11D9311E74B}" destId="{08B4F466-7309-4431-8737-7FB39C74F21A}" srcOrd="0" destOrd="0" parTransId="{B8DCFC60-519F-45CD-859F-BFD6890328EE}" sibTransId="{9BACFEAA-5A4F-4E54-BE71-CC471F98BDE5}"/>
    <dgm:cxn modelId="{FA97E800-7D2B-43AD-9A0E-CBA25258C945}" srcId="{4E1E3664-7155-4D81-81D8-E11D9311E74B}" destId="{9928DAB9-354B-4F9D-A888-C9DCBF33CF30}" srcOrd="2" destOrd="0" parTransId="{01632B0D-37FE-47B3-B91A-C17C586657D7}" sibTransId="{C396A509-2F45-47E3-B802-B02E92F3C40B}"/>
    <dgm:cxn modelId="{BF26BE0B-6C88-455B-B39A-8685202DD89B}" srcId="{569DC800-5A16-40A0-89EE-46B5B11D7A67}" destId="{1A9CDDC6-C1E7-48EE-B1C0-1FDAB7CA0CD9}" srcOrd="0" destOrd="0" parTransId="{0C7E3DD7-5896-49CB-81DF-907114D0C715}" sibTransId="{39AC667F-1BEC-421D-8023-FEA978CE8F73}"/>
    <dgm:cxn modelId="{2A4F6313-8195-4FC7-AD0E-7C2D02EDC7D9}" srcId="{9928DAB9-354B-4F9D-A888-C9DCBF33CF30}" destId="{07C7114E-C857-480F-B9D1-9C0105D81E87}" srcOrd="0" destOrd="0" parTransId="{23B2BABF-2620-4FD8-8DC3-F8E96D0B3EAB}" sibTransId="{E61157A3-5B74-4C04-8710-8DEE905A2C59}"/>
    <dgm:cxn modelId="{25E0912B-F0DC-4FBD-9CBC-2E964085672E}" type="presOf" srcId="{9928DAB9-354B-4F9D-A888-C9DCBF33CF30}" destId="{E077F7AD-4B6E-47E4-9BA6-2D29381A8C2D}" srcOrd="0" destOrd="0" presId="urn:microsoft.com/office/officeart/2005/8/layout/vList5"/>
    <dgm:cxn modelId="{16438E30-98E6-4BAF-9ADD-35AFBFBF0926}" srcId="{4E1E3664-7155-4D81-81D8-E11D9311E74B}" destId="{569DC800-5A16-40A0-89EE-46B5B11D7A67}" srcOrd="3" destOrd="0" parTransId="{8E96E6D7-7070-4145-89BF-4E4C5DF7263A}" sibTransId="{BA310747-B5AB-49B2-89A5-D98AD86C3D33}"/>
    <dgm:cxn modelId="{65ADB430-1F4A-4194-BD08-9AA484C5A103}" srcId="{8A99433A-55AC-42F6-AEAD-1E16BB3545C5}" destId="{0C82EB8B-BE17-4A72-98AF-AD52DEC2C303}" srcOrd="0" destOrd="0" parTransId="{8C5E8EAE-3F34-4AB0-9262-E84D252055BD}" sibTransId="{7CC6DE92-C24E-47AE-A262-2979EA926A9B}"/>
    <dgm:cxn modelId="{B085D437-5C69-4209-BA46-93B3ECAC74A1}" type="presOf" srcId="{08B4F466-7309-4431-8737-7FB39C74F21A}" destId="{F4C99AC2-51C4-4BC8-8301-D99977A67C06}" srcOrd="0" destOrd="0" presId="urn:microsoft.com/office/officeart/2005/8/layout/vList5"/>
    <dgm:cxn modelId="{466B893B-55CD-42A6-A0F9-0B5DD234F495}" type="presOf" srcId="{A82899A7-24AE-40F8-9B7A-2619533E55D0}" destId="{DF48D32D-CF62-4184-B415-3C7D37C8C4BD}" srcOrd="0" destOrd="0" presId="urn:microsoft.com/office/officeart/2005/8/layout/vList5"/>
    <dgm:cxn modelId="{03AE155C-BE3C-42D8-A44C-FCA6C5B9443E}" type="presOf" srcId="{1A9CDDC6-C1E7-48EE-B1C0-1FDAB7CA0CD9}" destId="{5FEBB762-184A-4B93-AD19-2D1D64567789}" srcOrd="0" destOrd="0" presId="urn:microsoft.com/office/officeart/2005/8/layout/vList5"/>
    <dgm:cxn modelId="{F137C245-38D7-4459-927A-15CBAD0694CB}" srcId="{4E1E3664-7155-4D81-81D8-E11D9311E74B}" destId="{5DB8BFF2-67CA-41BE-9EDA-D7D8D95501C5}" srcOrd="1" destOrd="0" parTransId="{5E7159A3-9645-4032-98ED-277F8BE24A63}" sibTransId="{4D130EE5-C490-4167-8553-813AFD705062}"/>
    <dgm:cxn modelId="{F9E4E575-CA62-4A7D-9661-DD901CC58878}" srcId="{4E1E3664-7155-4D81-81D8-E11D9311E74B}" destId="{DFF8E7BE-4586-4B4C-852A-91975F177D08}" srcOrd="5" destOrd="0" parTransId="{CE2C0071-A3F4-4A7A-B36A-726ACA5D0B1D}" sibTransId="{F0D12899-A1D8-445E-B916-BC237B355AA1}"/>
    <dgm:cxn modelId="{F3028C88-7D2B-425C-8291-274848CE82A4}" type="presOf" srcId="{569DC800-5A16-40A0-89EE-46B5B11D7A67}" destId="{6896077B-3B23-48A3-919D-BD2E0EDCE78F}" srcOrd="0" destOrd="0" presId="urn:microsoft.com/office/officeart/2005/8/layout/vList5"/>
    <dgm:cxn modelId="{656B328D-0438-405D-91CB-14110B2680E5}" srcId="{DFF8E7BE-4586-4B4C-852A-91975F177D08}" destId="{8E8B21A0-931D-4A3A-B6C4-3D9169F3FF10}" srcOrd="0" destOrd="0" parTransId="{DA4F4273-A493-464C-BCB7-8EA3F1585EC9}" sibTransId="{5079E954-B6D8-44F5-BBBC-692DC66F1E68}"/>
    <dgm:cxn modelId="{638D6D97-F907-422F-8FE2-27DC2A780DCE}" type="presOf" srcId="{0C82EB8B-BE17-4A72-98AF-AD52DEC2C303}" destId="{28BB3F44-29DC-4C47-A6FE-6E47F71DD652}" srcOrd="0" destOrd="0" presId="urn:microsoft.com/office/officeart/2005/8/layout/vList5"/>
    <dgm:cxn modelId="{4A1494A8-2764-4D2E-AECC-43B91CB7E9BE}" srcId="{08B4F466-7309-4431-8737-7FB39C74F21A}" destId="{A82899A7-24AE-40F8-9B7A-2619533E55D0}" srcOrd="0" destOrd="0" parTransId="{68E83227-E7D6-48A1-89A9-2C38CEE9E901}" sibTransId="{4BFCA8FF-BA71-48E5-87D2-0D9909F14618}"/>
    <dgm:cxn modelId="{68F52AAB-4995-4EDA-9F17-96C5771520FC}" type="presOf" srcId="{8A99433A-55AC-42F6-AEAD-1E16BB3545C5}" destId="{51BAC119-016D-43EF-A695-FEFEEF81E7CB}" srcOrd="0" destOrd="0" presId="urn:microsoft.com/office/officeart/2005/8/layout/vList5"/>
    <dgm:cxn modelId="{511430B2-7B3D-4FED-A23E-F3733C054248}" type="presOf" srcId="{8E8B21A0-931D-4A3A-B6C4-3D9169F3FF10}" destId="{EDDD771D-9FA5-43EB-BAEF-C01E16CDD2C1}" srcOrd="0" destOrd="0" presId="urn:microsoft.com/office/officeart/2005/8/layout/vList5"/>
    <dgm:cxn modelId="{07F77FBC-C49D-4E96-8BA0-29835CEE6E2A}" srcId="{5DB8BFF2-67CA-41BE-9EDA-D7D8D95501C5}" destId="{EDF04DD6-ED86-41FA-81F8-DB61D54C470D}" srcOrd="0" destOrd="0" parTransId="{F08D0EB5-F97C-4C1F-AA1F-81248FB54711}" sibTransId="{D076900A-3867-4ABD-95DA-A8A9BBCD1780}"/>
    <dgm:cxn modelId="{10D181C1-DD8B-490A-8412-43D42386856C}" type="presOf" srcId="{07C7114E-C857-480F-B9D1-9C0105D81E87}" destId="{A871313F-F521-4A52-B3B6-DDBF4EA859FA}" srcOrd="0" destOrd="0" presId="urn:microsoft.com/office/officeart/2005/8/layout/vList5"/>
    <dgm:cxn modelId="{DD197FCB-9124-422B-857F-2912C155FDE8}" type="presOf" srcId="{DFF8E7BE-4586-4B4C-852A-91975F177D08}" destId="{4A7E7A82-D1CF-4B17-8AC6-7C6E77B77EF0}" srcOrd="0" destOrd="0" presId="urn:microsoft.com/office/officeart/2005/8/layout/vList5"/>
    <dgm:cxn modelId="{97FA66CC-B483-465A-8482-2021C7E64229}" type="presOf" srcId="{4E1E3664-7155-4D81-81D8-E11D9311E74B}" destId="{FCDE508D-6E48-45C6-A70D-7B1129632969}" srcOrd="0" destOrd="0" presId="urn:microsoft.com/office/officeart/2005/8/layout/vList5"/>
    <dgm:cxn modelId="{46E4EEE8-2A8D-4F81-86C6-1DC33F7347E6}" srcId="{4E1E3664-7155-4D81-81D8-E11D9311E74B}" destId="{8A99433A-55AC-42F6-AEAD-1E16BB3545C5}" srcOrd="4" destOrd="0" parTransId="{71202EFB-5F10-441C-B629-2CE3CF53D21B}" sibTransId="{38F03D52-3261-42C6-8D12-0568E27AE8E9}"/>
    <dgm:cxn modelId="{FD863BF0-EBD7-44F5-A294-DA07D1E539B1}" type="presOf" srcId="{5DB8BFF2-67CA-41BE-9EDA-D7D8D95501C5}" destId="{F2D2469C-494F-48F2-99CD-D210E1B40522}" srcOrd="0" destOrd="0" presId="urn:microsoft.com/office/officeart/2005/8/layout/vList5"/>
    <dgm:cxn modelId="{F8A0FCFF-6CC0-47C8-978F-696E5588C57A}" type="presOf" srcId="{EDF04DD6-ED86-41FA-81F8-DB61D54C470D}" destId="{5DA296DD-4CF8-48E7-9CFD-932FDDCB7040}" srcOrd="0" destOrd="0" presId="urn:microsoft.com/office/officeart/2005/8/layout/vList5"/>
    <dgm:cxn modelId="{91059FF0-FAD9-4679-95A3-ED8E843C69AC}" type="presParOf" srcId="{FCDE508D-6E48-45C6-A70D-7B1129632969}" destId="{ACA2F1FA-B182-4092-950E-2443AD06C722}" srcOrd="0" destOrd="0" presId="urn:microsoft.com/office/officeart/2005/8/layout/vList5"/>
    <dgm:cxn modelId="{176A3658-6CEF-48C2-8F70-7C2A751DF275}" type="presParOf" srcId="{ACA2F1FA-B182-4092-950E-2443AD06C722}" destId="{F4C99AC2-51C4-4BC8-8301-D99977A67C06}" srcOrd="0" destOrd="0" presId="urn:microsoft.com/office/officeart/2005/8/layout/vList5"/>
    <dgm:cxn modelId="{62952318-F6EF-4D1E-8BBE-FEAD277A6A29}" type="presParOf" srcId="{ACA2F1FA-B182-4092-950E-2443AD06C722}" destId="{DF48D32D-CF62-4184-B415-3C7D37C8C4BD}" srcOrd="1" destOrd="0" presId="urn:microsoft.com/office/officeart/2005/8/layout/vList5"/>
    <dgm:cxn modelId="{229CB590-4290-482E-8450-AB16683FDF8F}" type="presParOf" srcId="{FCDE508D-6E48-45C6-A70D-7B1129632969}" destId="{CF0ADED8-D26A-4D24-9839-2FC6DC94DBD2}" srcOrd="1" destOrd="0" presId="urn:microsoft.com/office/officeart/2005/8/layout/vList5"/>
    <dgm:cxn modelId="{4D11ED8A-58CE-4A41-B6AB-52AABEF9D94D}" type="presParOf" srcId="{FCDE508D-6E48-45C6-A70D-7B1129632969}" destId="{87060FC5-FD4F-49FA-A99B-C7C3B9864B55}" srcOrd="2" destOrd="0" presId="urn:microsoft.com/office/officeart/2005/8/layout/vList5"/>
    <dgm:cxn modelId="{0A19FA2B-D025-44B4-9961-91C092A0228C}" type="presParOf" srcId="{87060FC5-FD4F-49FA-A99B-C7C3B9864B55}" destId="{F2D2469C-494F-48F2-99CD-D210E1B40522}" srcOrd="0" destOrd="0" presId="urn:microsoft.com/office/officeart/2005/8/layout/vList5"/>
    <dgm:cxn modelId="{E8D33576-1AD5-4D36-B368-0EF34F2D2E60}" type="presParOf" srcId="{87060FC5-FD4F-49FA-A99B-C7C3B9864B55}" destId="{5DA296DD-4CF8-48E7-9CFD-932FDDCB7040}" srcOrd="1" destOrd="0" presId="urn:microsoft.com/office/officeart/2005/8/layout/vList5"/>
    <dgm:cxn modelId="{1B02E20C-941B-4B06-8845-11504B47DC79}" type="presParOf" srcId="{FCDE508D-6E48-45C6-A70D-7B1129632969}" destId="{948D34F2-66D7-4E76-9BFC-20AFB0851F6F}" srcOrd="3" destOrd="0" presId="urn:microsoft.com/office/officeart/2005/8/layout/vList5"/>
    <dgm:cxn modelId="{7468BB28-48C4-4531-B23B-87D7DA43EADD}" type="presParOf" srcId="{FCDE508D-6E48-45C6-A70D-7B1129632969}" destId="{33DDFD9B-8118-4ED4-A55D-75409B0D5CAA}" srcOrd="4" destOrd="0" presId="urn:microsoft.com/office/officeart/2005/8/layout/vList5"/>
    <dgm:cxn modelId="{CB6E00F1-9E2A-45B5-9CAE-5C40BB41EE33}" type="presParOf" srcId="{33DDFD9B-8118-4ED4-A55D-75409B0D5CAA}" destId="{E077F7AD-4B6E-47E4-9BA6-2D29381A8C2D}" srcOrd="0" destOrd="0" presId="urn:microsoft.com/office/officeart/2005/8/layout/vList5"/>
    <dgm:cxn modelId="{B4254E32-FA71-4760-BB29-E2E633C0B898}" type="presParOf" srcId="{33DDFD9B-8118-4ED4-A55D-75409B0D5CAA}" destId="{A871313F-F521-4A52-B3B6-DDBF4EA859FA}" srcOrd="1" destOrd="0" presId="urn:microsoft.com/office/officeart/2005/8/layout/vList5"/>
    <dgm:cxn modelId="{DCE1A16A-2042-4866-B327-2ABD4BCFED32}" type="presParOf" srcId="{FCDE508D-6E48-45C6-A70D-7B1129632969}" destId="{8F800088-8A91-429E-B4CB-709DD8D440CF}" srcOrd="5" destOrd="0" presId="urn:microsoft.com/office/officeart/2005/8/layout/vList5"/>
    <dgm:cxn modelId="{E4B167F5-9CEC-4161-B30B-56D37D182151}" type="presParOf" srcId="{FCDE508D-6E48-45C6-A70D-7B1129632969}" destId="{9E36276A-76D6-49F2-B621-DEADD9ADC40C}" srcOrd="6" destOrd="0" presId="urn:microsoft.com/office/officeart/2005/8/layout/vList5"/>
    <dgm:cxn modelId="{4BDB27A1-EBDF-447E-813A-2C97B523A672}" type="presParOf" srcId="{9E36276A-76D6-49F2-B621-DEADD9ADC40C}" destId="{6896077B-3B23-48A3-919D-BD2E0EDCE78F}" srcOrd="0" destOrd="0" presId="urn:microsoft.com/office/officeart/2005/8/layout/vList5"/>
    <dgm:cxn modelId="{BA3B72A3-4000-44FB-9EDF-AFB3A2588FFF}" type="presParOf" srcId="{9E36276A-76D6-49F2-B621-DEADD9ADC40C}" destId="{5FEBB762-184A-4B93-AD19-2D1D64567789}" srcOrd="1" destOrd="0" presId="urn:microsoft.com/office/officeart/2005/8/layout/vList5"/>
    <dgm:cxn modelId="{F84A552C-DC65-46B2-8C77-959AF4C016E4}" type="presParOf" srcId="{FCDE508D-6E48-45C6-A70D-7B1129632969}" destId="{6743F937-FABD-406D-A1A3-7C900E0C5650}" srcOrd="7" destOrd="0" presId="urn:microsoft.com/office/officeart/2005/8/layout/vList5"/>
    <dgm:cxn modelId="{798B3EDE-6E14-4FA6-826B-DB9CBF4A1F62}" type="presParOf" srcId="{FCDE508D-6E48-45C6-A70D-7B1129632969}" destId="{7F9025EF-344D-415F-8359-80C3B0ACB954}" srcOrd="8" destOrd="0" presId="urn:microsoft.com/office/officeart/2005/8/layout/vList5"/>
    <dgm:cxn modelId="{5DA4704E-0A4A-4994-B454-067B5E25EFCA}" type="presParOf" srcId="{7F9025EF-344D-415F-8359-80C3B0ACB954}" destId="{51BAC119-016D-43EF-A695-FEFEEF81E7CB}" srcOrd="0" destOrd="0" presId="urn:microsoft.com/office/officeart/2005/8/layout/vList5"/>
    <dgm:cxn modelId="{048BF554-F870-49B1-9849-8BE4A1593A2B}" type="presParOf" srcId="{7F9025EF-344D-415F-8359-80C3B0ACB954}" destId="{28BB3F44-29DC-4C47-A6FE-6E47F71DD652}" srcOrd="1" destOrd="0" presId="urn:microsoft.com/office/officeart/2005/8/layout/vList5"/>
    <dgm:cxn modelId="{90BC4AE9-4003-49EA-AF92-EBAF5CB24640}" type="presParOf" srcId="{FCDE508D-6E48-45C6-A70D-7B1129632969}" destId="{B6BD195F-B59E-48F6-8140-EF9ADC9C1371}" srcOrd="9" destOrd="0" presId="urn:microsoft.com/office/officeart/2005/8/layout/vList5"/>
    <dgm:cxn modelId="{B47817FE-CA6F-4EC1-9C4F-32E6276B1EC3}" type="presParOf" srcId="{FCDE508D-6E48-45C6-A70D-7B1129632969}" destId="{75403548-3166-4779-8212-1B6AC22013D0}" srcOrd="10" destOrd="0" presId="urn:microsoft.com/office/officeart/2005/8/layout/vList5"/>
    <dgm:cxn modelId="{64C27EE2-AAC9-4FEB-8BE4-14CB99831B66}" type="presParOf" srcId="{75403548-3166-4779-8212-1B6AC22013D0}" destId="{4A7E7A82-D1CF-4B17-8AC6-7C6E77B77EF0}" srcOrd="0" destOrd="0" presId="urn:microsoft.com/office/officeart/2005/8/layout/vList5"/>
    <dgm:cxn modelId="{DA7A2E17-6CFE-47BB-B16C-25549F4679DC}" type="presParOf" srcId="{75403548-3166-4779-8212-1B6AC22013D0}" destId="{EDDD771D-9FA5-43EB-BAEF-C01E16CDD2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60441-551C-4C14-A62E-82A16096B71F}">
      <dsp:nvSpPr>
        <dsp:cNvPr id="0" name=""/>
        <dsp:cNvSpPr/>
      </dsp:nvSpPr>
      <dsp:spPr>
        <a:xfrm>
          <a:off x="1016409" y="374993"/>
          <a:ext cx="3852918" cy="385291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Human Resources (HR)</a:t>
          </a:r>
        </a:p>
      </dsp:txBody>
      <dsp:txXfrm>
        <a:off x="3111204" y="1085948"/>
        <a:ext cx="1307240" cy="1284306"/>
      </dsp:txXfrm>
    </dsp:sp>
    <dsp:sp modelId="{EA0C9594-452D-4A81-BDD0-92C67CC2D131}">
      <dsp:nvSpPr>
        <dsp:cNvPr id="0" name=""/>
        <dsp:cNvSpPr/>
      </dsp:nvSpPr>
      <dsp:spPr>
        <a:xfrm>
          <a:off x="1022236" y="424279"/>
          <a:ext cx="3852918" cy="385291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People Development</a:t>
          </a:r>
        </a:p>
      </dsp:txBody>
      <dsp:txXfrm>
        <a:off x="2077202" y="2855287"/>
        <a:ext cx="1742987" cy="1192570"/>
      </dsp:txXfrm>
    </dsp:sp>
    <dsp:sp modelId="{5C0008AA-5847-47BD-91CE-F5FFE6DC0D8C}">
      <dsp:nvSpPr>
        <dsp:cNvPr id="0" name=""/>
        <dsp:cNvSpPr/>
      </dsp:nvSpPr>
      <dsp:spPr>
        <a:xfrm>
          <a:off x="1081706" y="395845"/>
          <a:ext cx="3754399" cy="385291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t>Occupational Health Safety &amp; Wellbeing</a:t>
          </a:r>
        </a:p>
      </dsp:txBody>
      <dsp:txXfrm>
        <a:off x="1483963" y="1152668"/>
        <a:ext cx="1273814" cy="1284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835D5-CCB0-436A-889A-C750DE466E57}">
      <dsp:nvSpPr>
        <dsp:cNvPr id="0" name=""/>
        <dsp:cNvSpPr/>
      </dsp:nvSpPr>
      <dsp:spPr>
        <a:xfrm>
          <a:off x="0" y="0"/>
          <a:ext cx="7140277" cy="135014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Legislation governs how Scottish public bodies procure goods, services and works.</a:t>
          </a:r>
        </a:p>
      </dsp:txBody>
      <dsp:txXfrm>
        <a:off x="1563070" y="0"/>
        <a:ext cx="5577206" cy="1350149"/>
      </dsp:txXfrm>
    </dsp:sp>
    <dsp:sp modelId="{9CCD5828-C118-4500-9413-72F2EDAE6421}">
      <dsp:nvSpPr>
        <dsp:cNvPr id="0" name=""/>
        <dsp:cNvSpPr/>
      </dsp:nvSpPr>
      <dsp:spPr>
        <a:xfrm>
          <a:off x="135014" y="135014"/>
          <a:ext cx="1428055" cy="108011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7000" b="-27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2F455-5F5F-48A7-94B6-4CD5C895162D}">
      <dsp:nvSpPr>
        <dsp:cNvPr id="0" name=""/>
        <dsp:cNvSpPr/>
      </dsp:nvSpPr>
      <dsp:spPr>
        <a:xfrm>
          <a:off x="0" y="1485164"/>
          <a:ext cx="7140277" cy="135014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The Procurement Reform (Scotland) Act 2014 – is the legislation which provides direction to public bodies and sets out procurement thresholds, responsibilities and accountabilities.</a:t>
          </a:r>
        </a:p>
        <a:p>
          <a:pPr marL="0" lvl="0" indent="0" algn="l" defTabSz="800100">
            <a:lnSpc>
              <a:spcPct val="90000"/>
            </a:lnSpc>
            <a:spcBef>
              <a:spcPct val="0"/>
            </a:spcBef>
            <a:spcAft>
              <a:spcPct val="35000"/>
            </a:spcAft>
            <a:buNone/>
          </a:pPr>
          <a:endParaRPr lang="en-GB" sz="1400" b="1" kern="1200"/>
        </a:p>
      </dsp:txBody>
      <dsp:txXfrm>
        <a:off x="1563070" y="1485164"/>
        <a:ext cx="5577206" cy="1350149"/>
      </dsp:txXfrm>
    </dsp:sp>
    <dsp:sp modelId="{80462536-ACD4-46D0-891E-5C46034E2076}">
      <dsp:nvSpPr>
        <dsp:cNvPr id="0" name=""/>
        <dsp:cNvSpPr/>
      </dsp:nvSpPr>
      <dsp:spPr>
        <a:xfrm>
          <a:off x="135014" y="1620179"/>
          <a:ext cx="1428055" cy="108011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7000" b="-27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BB424-DCAA-4C7C-9B56-C773E210377C}">
      <dsp:nvSpPr>
        <dsp:cNvPr id="0" name=""/>
        <dsp:cNvSpPr/>
      </dsp:nvSpPr>
      <dsp:spPr>
        <a:xfrm>
          <a:off x="0" y="2970329"/>
          <a:ext cx="7140277" cy="1350149"/>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a:t>Contracts subject to the regulations are those above £50,000 for Goods and Services and £2,000,000 for Works Contracts.  Any contract above these thresholds must be subject to competitive tender</a:t>
          </a:r>
          <a:br>
            <a:rPr lang="en-GB" sz="1800" b="1" kern="1200"/>
          </a:br>
          <a:endParaRPr lang="en-GB" sz="1800" b="1" i="1" kern="1200"/>
        </a:p>
      </dsp:txBody>
      <dsp:txXfrm>
        <a:off x="1563070" y="2970329"/>
        <a:ext cx="5577206" cy="1350149"/>
      </dsp:txXfrm>
    </dsp:sp>
    <dsp:sp modelId="{C7F31D1C-CC37-4105-B04F-FE065A858DCF}">
      <dsp:nvSpPr>
        <dsp:cNvPr id="0" name=""/>
        <dsp:cNvSpPr/>
      </dsp:nvSpPr>
      <dsp:spPr>
        <a:xfrm>
          <a:off x="135014" y="3105344"/>
          <a:ext cx="1428055" cy="1080119"/>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7000" b="-27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A0F5F-AD13-4135-B98D-EBF8A99392E4}">
      <dsp:nvSpPr>
        <dsp:cNvPr id="0" name=""/>
        <dsp:cNvSpPr/>
      </dsp:nvSpPr>
      <dsp:spPr>
        <a:xfrm rot="3682815">
          <a:off x="2754111" y="3195102"/>
          <a:ext cx="849855" cy="36914"/>
        </a:xfrm>
        <a:custGeom>
          <a:avLst/>
          <a:gdLst/>
          <a:ahLst/>
          <a:cxnLst/>
          <a:rect l="0" t="0" r="0" b="0"/>
          <a:pathLst>
            <a:path>
              <a:moveTo>
                <a:pt x="0" y="18457"/>
              </a:moveTo>
              <a:lnTo>
                <a:pt x="849855"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82381F-155F-4C43-A410-DA062D759508}">
      <dsp:nvSpPr>
        <dsp:cNvPr id="0" name=""/>
        <dsp:cNvSpPr/>
      </dsp:nvSpPr>
      <dsp:spPr>
        <a:xfrm rot="1312468">
          <a:off x="3221338" y="2582575"/>
          <a:ext cx="607335" cy="36914"/>
        </a:xfrm>
        <a:custGeom>
          <a:avLst/>
          <a:gdLst/>
          <a:ahLst/>
          <a:cxnLst/>
          <a:rect l="0" t="0" r="0" b="0"/>
          <a:pathLst>
            <a:path>
              <a:moveTo>
                <a:pt x="0" y="18457"/>
              </a:moveTo>
              <a:lnTo>
                <a:pt x="607335"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2C04A-9861-4158-9E6B-33D7A5D344EF}">
      <dsp:nvSpPr>
        <dsp:cNvPr id="0" name=""/>
        <dsp:cNvSpPr/>
      </dsp:nvSpPr>
      <dsp:spPr>
        <a:xfrm rot="20287532">
          <a:off x="3221338" y="1883182"/>
          <a:ext cx="607335" cy="36914"/>
        </a:xfrm>
        <a:custGeom>
          <a:avLst/>
          <a:gdLst/>
          <a:ahLst/>
          <a:cxnLst/>
          <a:rect l="0" t="0" r="0" b="0"/>
          <a:pathLst>
            <a:path>
              <a:moveTo>
                <a:pt x="0" y="18457"/>
              </a:moveTo>
              <a:lnTo>
                <a:pt x="607335"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565D96-A018-4E31-BB48-04CF591F14D9}">
      <dsp:nvSpPr>
        <dsp:cNvPr id="0" name=""/>
        <dsp:cNvSpPr/>
      </dsp:nvSpPr>
      <dsp:spPr>
        <a:xfrm rot="17996774">
          <a:off x="2767718" y="1253139"/>
          <a:ext cx="901392" cy="36914"/>
        </a:xfrm>
        <a:custGeom>
          <a:avLst/>
          <a:gdLst/>
          <a:ahLst/>
          <a:cxnLst/>
          <a:rect l="0" t="0" r="0" b="0"/>
          <a:pathLst>
            <a:path>
              <a:moveTo>
                <a:pt x="0" y="18457"/>
              </a:moveTo>
              <a:lnTo>
                <a:pt x="901392" y="1845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C0029-9F40-41F3-AE1C-EA4F578FAEE5}">
      <dsp:nvSpPr>
        <dsp:cNvPr id="0" name=""/>
        <dsp:cNvSpPr/>
      </dsp:nvSpPr>
      <dsp:spPr>
        <a:xfrm>
          <a:off x="1812253" y="1409602"/>
          <a:ext cx="1683468" cy="168346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1E0DC-E83F-42B0-B7A9-95CB44751D94}">
      <dsp:nvSpPr>
        <dsp:cNvPr id="0" name=""/>
        <dsp:cNvSpPr/>
      </dsp:nvSpPr>
      <dsp:spPr>
        <a:xfrm>
          <a:off x="3207409" y="1561"/>
          <a:ext cx="942418" cy="942418"/>
        </a:xfrm>
        <a:prstGeom prst="ellips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Ideas</a:t>
          </a:r>
          <a:endParaRPr lang="en-GB" sz="1200" kern="1200"/>
        </a:p>
      </dsp:txBody>
      <dsp:txXfrm>
        <a:off x="3345423" y="139575"/>
        <a:ext cx="666390" cy="666390"/>
      </dsp:txXfrm>
    </dsp:sp>
    <dsp:sp modelId="{9F6DCB19-AEC6-4802-AC56-154A7494354A}">
      <dsp:nvSpPr>
        <dsp:cNvPr id="0" name=""/>
        <dsp:cNvSpPr/>
      </dsp:nvSpPr>
      <dsp:spPr>
        <a:xfrm>
          <a:off x="3770448" y="1095295"/>
          <a:ext cx="1010080" cy="101008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Resource, Skills &amp; Knowledge</a:t>
          </a:r>
          <a:endParaRPr lang="en-GB" sz="1200" kern="1200"/>
        </a:p>
      </dsp:txBody>
      <dsp:txXfrm>
        <a:off x="3918371" y="1243218"/>
        <a:ext cx="714234" cy="714234"/>
      </dsp:txXfrm>
    </dsp:sp>
    <dsp:sp modelId="{FB0FFCF0-CF95-4D1F-873D-B6539816E2F9}">
      <dsp:nvSpPr>
        <dsp:cNvPr id="0" name=""/>
        <dsp:cNvSpPr/>
      </dsp:nvSpPr>
      <dsp:spPr>
        <a:xfrm>
          <a:off x="3770448" y="2397296"/>
          <a:ext cx="1010080" cy="1010080"/>
        </a:xfrm>
        <a:prstGeom prst="ellipse">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Costs</a:t>
          </a:r>
          <a:endParaRPr lang="en-GB" sz="1200" kern="1200"/>
        </a:p>
      </dsp:txBody>
      <dsp:txXfrm>
        <a:off x="3918371" y="2545219"/>
        <a:ext cx="714234" cy="714234"/>
      </dsp:txXfrm>
    </dsp:sp>
    <dsp:sp modelId="{09056E78-C75E-41EE-B265-A8D1EE746697}">
      <dsp:nvSpPr>
        <dsp:cNvPr id="0" name=""/>
        <dsp:cNvSpPr/>
      </dsp:nvSpPr>
      <dsp:spPr>
        <a:xfrm>
          <a:off x="3119447" y="3524861"/>
          <a:ext cx="1010080" cy="101008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Shared Strategy &amp; Vision</a:t>
          </a:r>
          <a:endParaRPr lang="en-GB" sz="1200" kern="1200"/>
        </a:p>
      </dsp:txBody>
      <dsp:txXfrm>
        <a:off x="3267370" y="3672784"/>
        <a:ext cx="714234" cy="714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547F-A919-442F-9908-C1CDFC728F42}">
      <dsp:nvSpPr>
        <dsp:cNvPr id="0" name=""/>
        <dsp:cNvSpPr/>
      </dsp:nvSpPr>
      <dsp:spPr>
        <a:xfrm>
          <a:off x="2315" y="64303"/>
          <a:ext cx="1230364" cy="36455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t>1. Governance</a:t>
          </a:r>
        </a:p>
      </dsp:txBody>
      <dsp:txXfrm>
        <a:off x="2315" y="64303"/>
        <a:ext cx="1230364" cy="364554"/>
      </dsp:txXfrm>
    </dsp:sp>
    <dsp:sp modelId="{3CBAACC7-80AF-4490-8604-3A27DA0A1C81}">
      <dsp:nvSpPr>
        <dsp:cNvPr id="0" name=""/>
        <dsp:cNvSpPr/>
      </dsp:nvSpPr>
      <dsp:spPr>
        <a:xfrm>
          <a:off x="2315" y="428858"/>
          <a:ext cx="1230364" cy="3467278"/>
        </a:xfrm>
        <a:prstGeom prst="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How will procurement support Council functions/outcomes</a:t>
          </a:r>
        </a:p>
        <a:p>
          <a:pPr marL="57150" lvl="1" indent="-57150" algn="l" defTabSz="444500">
            <a:lnSpc>
              <a:spcPct val="90000"/>
            </a:lnSpc>
            <a:spcBef>
              <a:spcPct val="0"/>
            </a:spcBef>
            <a:spcAft>
              <a:spcPct val="15000"/>
            </a:spcAft>
            <a:buChar char="•"/>
          </a:pPr>
          <a:r>
            <a:rPr lang="en-GB" sz="1000" kern="1200"/>
            <a:t>Value for money</a:t>
          </a:r>
        </a:p>
        <a:p>
          <a:pPr marL="57150" lvl="1" indent="-57150" algn="l" defTabSz="444500">
            <a:lnSpc>
              <a:spcPct val="90000"/>
            </a:lnSpc>
            <a:spcBef>
              <a:spcPct val="0"/>
            </a:spcBef>
            <a:spcAft>
              <a:spcPct val="15000"/>
            </a:spcAft>
            <a:buChar char="•"/>
          </a:pPr>
          <a:r>
            <a:rPr lang="en-GB" sz="1000" kern="1200"/>
            <a:t>Equal treatment, transparency</a:t>
          </a:r>
        </a:p>
      </dsp:txBody>
      <dsp:txXfrm>
        <a:off x="2315" y="428858"/>
        <a:ext cx="1230364" cy="3467278"/>
      </dsp:txXfrm>
    </dsp:sp>
    <dsp:sp modelId="{5897FD1C-CF66-4450-9AF9-C3059069B61E}">
      <dsp:nvSpPr>
        <dsp:cNvPr id="0" name=""/>
        <dsp:cNvSpPr/>
      </dsp:nvSpPr>
      <dsp:spPr>
        <a:xfrm>
          <a:off x="1404930" y="64303"/>
          <a:ext cx="1230364" cy="36455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t>2. Policy</a:t>
          </a:r>
        </a:p>
      </dsp:txBody>
      <dsp:txXfrm>
        <a:off x="1404930" y="64303"/>
        <a:ext cx="1230364" cy="364554"/>
      </dsp:txXfrm>
    </dsp:sp>
    <dsp:sp modelId="{AB730C85-86C7-4B96-A377-7E225969811D}">
      <dsp:nvSpPr>
        <dsp:cNvPr id="0" name=""/>
        <dsp:cNvSpPr/>
      </dsp:nvSpPr>
      <dsp:spPr>
        <a:xfrm>
          <a:off x="1404930" y="428858"/>
          <a:ext cx="1230364" cy="3467278"/>
        </a:xfrm>
        <a:prstGeom prst="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Community Benefits</a:t>
          </a:r>
        </a:p>
        <a:p>
          <a:pPr marL="57150" lvl="1" indent="-57150" algn="l" defTabSz="444500">
            <a:lnSpc>
              <a:spcPct val="90000"/>
            </a:lnSpc>
            <a:spcBef>
              <a:spcPct val="0"/>
            </a:spcBef>
            <a:spcAft>
              <a:spcPct val="15000"/>
            </a:spcAft>
            <a:buChar char="•"/>
          </a:pPr>
          <a:r>
            <a:rPr lang="en-GB" sz="1000" kern="1200"/>
            <a:t>Consulting and engaging with those affected by its procurements,</a:t>
          </a:r>
        </a:p>
        <a:p>
          <a:pPr marL="57150" lvl="1" indent="-57150" algn="l" defTabSz="444500">
            <a:lnSpc>
              <a:spcPct val="90000"/>
            </a:lnSpc>
            <a:spcBef>
              <a:spcPct val="0"/>
            </a:spcBef>
            <a:spcAft>
              <a:spcPct val="15000"/>
            </a:spcAft>
            <a:buChar char="•"/>
          </a:pPr>
          <a:r>
            <a:rPr lang="en-GB" sz="1000" kern="1200"/>
            <a:t>Fair Work Practices</a:t>
          </a:r>
        </a:p>
        <a:p>
          <a:pPr marL="57150" lvl="1" indent="-57150" algn="l" defTabSz="444500">
            <a:lnSpc>
              <a:spcPct val="90000"/>
            </a:lnSpc>
            <a:spcBef>
              <a:spcPct val="0"/>
            </a:spcBef>
            <a:spcAft>
              <a:spcPct val="15000"/>
            </a:spcAft>
            <a:buChar char="•"/>
          </a:pPr>
          <a:r>
            <a:rPr lang="en-GB" sz="1000" kern="1200"/>
            <a:t>Promoting compliance by contractors and sub-contractors with the Health and Safety at Work etc. Act 1974 (c.37) and any provision made under that Act, and</a:t>
          </a:r>
        </a:p>
        <a:p>
          <a:pPr marL="57150" lvl="1" indent="-57150" algn="l" defTabSz="444500">
            <a:lnSpc>
              <a:spcPct val="90000"/>
            </a:lnSpc>
            <a:spcBef>
              <a:spcPct val="0"/>
            </a:spcBef>
            <a:spcAft>
              <a:spcPct val="15000"/>
            </a:spcAft>
            <a:buChar char="•"/>
          </a:pPr>
          <a:r>
            <a:rPr lang="en-GB" sz="1000" kern="1200"/>
            <a:t>The procurement of fairly and ethically traded goods and services,</a:t>
          </a:r>
        </a:p>
        <a:p>
          <a:pPr marL="57150" lvl="1" indent="-57150" algn="l" defTabSz="444500">
            <a:lnSpc>
              <a:spcPct val="90000"/>
            </a:lnSpc>
            <a:spcBef>
              <a:spcPct val="0"/>
            </a:spcBef>
            <a:spcAft>
              <a:spcPct val="15000"/>
            </a:spcAft>
            <a:buChar char="•"/>
          </a:pPr>
          <a:r>
            <a:rPr lang="en-GB" sz="1000" kern="1200"/>
            <a:t>Payment to contractors within 30 days</a:t>
          </a:r>
        </a:p>
      </dsp:txBody>
      <dsp:txXfrm>
        <a:off x="1404930" y="428858"/>
        <a:ext cx="1230364" cy="3467278"/>
      </dsp:txXfrm>
    </dsp:sp>
    <dsp:sp modelId="{BEA466E8-6EE4-4DBE-BD34-556F16646B86}">
      <dsp:nvSpPr>
        <dsp:cNvPr id="0" name=""/>
        <dsp:cNvSpPr/>
      </dsp:nvSpPr>
      <dsp:spPr>
        <a:xfrm>
          <a:off x="2807545" y="64303"/>
          <a:ext cx="1230364" cy="364554"/>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GB" sz="1000" kern="1200"/>
            <a:t>3. Food Procurement</a:t>
          </a:r>
        </a:p>
      </dsp:txBody>
      <dsp:txXfrm>
        <a:off x="2807545" y="64303"/>
        <a:ext cx="1230364" cy="364554"/>
      </dsp:txXfrm>
    </dsp:sp>
    <dsp:sp modelId="{6A2CD468-5065-409D-891F-E71F7000FE11}">
      <dsp:nvSpPr>
        <dsp:cNvPr id="0" name=""/>
        <dsp:cNvSpPr/>
      </dsp:nvSpPr>
      <dsp:spPr>
        <a:xfrm>
          <a:off x="2807545" y="428858"/>
          <a:ext cx="1230364" cy="3467278"/>
        </a:xfrm>
        <a:prstGeom prst="rect">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How approach to procurement of food related contracts will</a:t>
          </a:r>
        </a:p>
        <a:p>
          <a:pPr marL="114300" lvl="2" indent="-57150" algn="l" defTabSz="444500">
            <a:lnSpc>
              <a:spcPct val="90000"/>
            </a:lnSpc>
            <a:spcBef>
              <a:spcPct val="0"/>
            </a:spcBef>
            <a:spcAft>
              <a:spcPct val="15000"/>
            </a:spcAft>
            <a:buChar char="•"/>
          </a:pPr>
          <a:r>
            <a:rPr lang="en-GB" sz="1000" kern="1200"/>
            <a:t>improve the health, wellbeing and education of communities in the authority's area, and</a:t>
          </a:r>
        </a:p>
        <a:p>
          <a:pPr marL="114300" lvl="2" indent="-57150" algn="l" defTabSz="444500">
            <a:lnSpc>
              <a:spcPct val="90000"/>
            </a:lnSpc>
            <a:spcBef>
              <a:spcPct val="0"/>
            </a:spcBef>
            <a:spcAft>
              <a:spcPct val="15000"/>
            </a:spcAft>
            <a:buChar char="•"/>
          </a:pPr>
          <a:r>
            <a:rPr lang="en-GB" sz="1000" kern="1200"/>
            <a:t>promote the highest standards of animal welfare,</a:t>
          </a:r>
          <a:endParaRPr lang="en-US" sz="1000" kern="1200"/>
        </a:p>
      </dsp:txBody>
      <dsp:txXfrm>
        <a:off x="2807545" y="428858"/>
        <a:ext cx="1230364" cy="3467278"/>
      </dsp:txXfrm>
    </dsp:sp>
    <dsp:sp modelId="{8A0D5609-A645-4ACB-A432-4A5F3F97843B}">
      <dsp:nvSpPr>
        <dsp:cNvPr id="0" name=""/>
        <dsp:cNvSpPr/>
      </dsp:nvSpPr>
      <dsp:spPr>
        <a:xfrm>
          <a:off x="4210160" y="64303"/>
          <a:ext cx="1230364" cy="3645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4. Climate Change &amp; Circular Economy</a:t>
          </a:r>
        </a:p>
      </dsp:txBody>
      <dsp:txXfrm>
        <a:off x="4210160" y="64303"/>
        <a:ext cx="1230364" cy="364554"/>
      </dsp:txXfrm>
    </dsp:sp>
    <dsp:sp modelId="{B429A9E1-3FE2-490B-A97D-A4ECE0506718}">
      <dsp:nvSpPr>
        <dsp:cNvPr id="0" name=""/>
        <dsp:cNvSpPr/>
      </dsp:nvSpPr>
      <dsp:spPr>
        <a:xfrm>
          <a:off x="4210160" y="428858"/>
          <a:ext cx="1230364" cy="346727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a:t>Policy on incorporation of Climate Change &amp; Circular Economy in procurement activity</a:t>
          </a:r>
        </a:p>
      </dsp:txBody>
      <dsp:txXfrm>
        <a:off x="4210160" y="428858"/>
        <a:ext cx="1230364" cy="3467278"/>
      </dsp:txXfrm>
    </dsp:sp>
    <dsp:sp modelId="{36D6FAE3-23A4-4446-A823-2399E1B492A7}">
      <dsp:nvSpPr>
        <dsp:cNvPr id="0" name=""/>
        <dsp:cNvSpPr/>
      </dsp:nvSpPr>
      <dsp:spPr>
        <a:xfrm>
          <a:off x="5612776" y="64303"/>
          <a:ext cx="1230364" cy="3645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5. Commercialisation</a:t>
          </a:r>
        </a:p>
      </dsp:txBody>
      <dsp:txXfrm>
        <a:off x="5612776" y="64303"/>
        <a:ext cx="1230364" cy="364554"/>
      </dsp:txXfrm>
    </dsp:sp>
    <dsp:sp modelId="{574B4D35-394E-4E2C-A01D-D1EC5CEE1854}">
      <dsp:nvSpPr>
        <dsp:cNvPr id="0" name=""/>
        <dsp:cNvSpPr/>
      </dsp:nvSpPr>
      <dsp:spPr>
        <a:xfrm>
          <a:off x="5612776" y="428858"/>
          <a:ext cx="1230364" cy="346727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a:t>How Commercial activity can support delivery of the Council functions/outcomes</a:t>
          </a:r>
        </a:p>
      </dsp:txBody>
      <dsp:txXfrm>
        <a:off x="5612776" y="428858"/>
        <a:ext cx="1230364" cy="3467278"/>
      </dsp:txXfrm>
    </dsp:sp>
    <dsp:sp modelId="{429F7F7F-37A3-42D8-AE4A-12882727933A}">
      <dsp:nvSpPr>
        <dsp:cNvPr id="0" name=""/>
        <dsp:cNvSpPr/>
      </dsp:nvSpPr>
      <dsp:spPr>
        <a:xfrm>
          <a:off x="7015391" y="64303"/>
          <a:ext cx="1230364" cy="364554"/>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en-US" sz="1000" kern="1200"/>
            <a:t>6. Community Wealth Building</a:t>
          </a:r>
        </a:p>
      </dsp:txBody>
      <dsp:txXfrm>
        <a:off x="7015391" y="64303"/>
        <a:ext cx="1230364" cy="364554"/>
      </dsp:txXfrm>
    </dsp:sp>
    <dsp:sp modelId="{CA35E512-87A5-4F0A-AA3D-5A80FDD34866}">
      <dsp:nvSpPr>
        <dsp:cNvPr id="0" name=""/>
        <dsp:cNvSpPr/>
      </dsp:nvSpPr>
      <dsp:spPr>
        <a:xfrm>
          <a:off x="7015391" y="428858"/>
          <a:ext cx="1230364" cy="346727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GB" sz="1000" kern="1200"/>
            <a:t>How procurement activity can support Community Wealth Building, supporting local economic development, and redirecting wealth back into the local economy - placing control and benefits into the hands of local people.</a:t>
          </a:r>
          <a:endParaRPr lang="en-US" sz="1000" kern="1200"/>
        </a:p>
      </dsp:txBody>
      <dsp:txXfrm>
        <a:off x="7015391" y="428858"/>
        <a:ext cx="1230364" cy="3467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D32D-CF62-4184-B415-3C7D37C8C4BD}">
      <dsp:nvSpPr>
        <dsp:cNvPr id="0" name=""/>
        <dsp:cNvSpPr/>
      </dsp:nvSpPr>
      <dsp:spPr>
        <a:xfrm rot="5400000">
          <a:off x="4740534" y="-1996207"/>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Overview of Strategy Aims, information on team, 3</a:t>
          </a:r>
          <a:r>
            <a:rPr lang="en-GB" sz="1400" kern="1200" baseline="30000"/>
            <a:t>rd</a:t>
          </a:r>
          <a:r>
            <a:rPr lang="en-GB" sz="1400" kern="1200"/>
            <a:t> party spend information.</a:t>
          </a:r>
        </a:p>
      </dsp:txBody>
      <dsp:txXfrm rot="-5400000">
        <a:off x="2668194" y="105363"/>
        <a:ext cx="4714227" cy="540317"/>
      </dsp:txXfrm>
    </dsp:sp>
    <dsp:sp modelId="{F4C99AC2-51C4-4BC8-8301-D99977A67C06}">
      <dsp:nvSpPr>
        <dsp:cNvPr id="0" name=""/>
        <dsp:cNvSpPr/>
      </dsp:nvSpPr>
      <dsp:spPr>
        <a:xfrm>
          <a:off x="0" y="1285"/>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Introduction</a:t>
          </a:r>
        </a:p>
      </dsp:txBody>
      <dsp:txXfrm>
        <a:off x="36537" y="37822"/>
        <a:ext cx="2595120" cy="675397"/>
      </dsp:txXfrm>
    </dsp:sp>
    <dsp:sp modelId="{5DA296DD-4CF8-48E7-9CFD-932FDDCB7040}">
      <dsp:nvSpPr>
        <dsp:cNvPr id="0" name=""/>
        <dsp:cNvSpPr/>
      </dsp:nvSpPr>
      <dsp:spPr>
        <a:xfrm rot="5400000">
          <a:off x="4740534" y="-1210311"/>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Regulated procurements that have been completed in the reporting period.</a:t>
          </a:r>
        </a:p>
      </dsp:txBody>
      <dsp:txXfrm rot="-5400000">
        <a:off x="2668194" y="891259"/>
        <a:ext cx="4714227" cy="540317"/>
      </dsp:txXfrm>
    </dsp:sp>
    <dsp:sp modelId="{F2D2469C-494F-48F2-99CD-D210E1B40522}">
      <dsp:nvSpPr>
        <dsp:cNvPr id="0" name=""/>
        <dsp:cNvSpPr/>
      </dsp:nvSpPr>
      <dsp:spPr>
        <a:xfrm>
          <a:off x="0" y="787180"/>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Summary of Regulated Procurements</a:t>
          </a:r>
        </a:p>
      </dsp:txBody>
      <dsp:txXfrm>
        <a:off x="36537" y="823717"/>
        <a:ext cx="2595120" cy="675397"/>
      </dsp:txXfrm>
    </dsp:sp>
    <dsp:sp modelId="{A871313F-F521-4A52-B3B6-DDBF4EA859FA}">
      <dsp:nvSpPr>
        <dsp:cNvPr id="0" name=""/>
        <dsp:cNvSpPr/>
      </dsp:nvSpPr>
      <dsp:spPr>
        <a:xfrm rot="5400000">
          <a:off x="4740534" y="-424416"/>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Information on how regulated procurements have complied with the key objectives of the Joint Procurement Strategy</a:t>
          </a:r>
        </a:p>
      </dsp:txBody>
      <dsp:txXfrm rot="-5400000">
        <a:off x="2668194" y="1677154"/>
        <a:ext cx="4714227" cy="540317"/>
      </dsp:txXfrm>
    </dsp:sp>
    <dsp:sp modelId="{E077F7AD-4B6E-47E4-9BA6-2D29381A8C2D}">
      <dsp:nvSpPr>
        <dsp:cNvPr id="0" name=""/>
        <dsp:cNvSpPr/>
      </dsp:nvSpPr>
      <dsp:spPr>
        <a:xfrm>
          <a:off x="0" y="1573076"/>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Review of Regulated Procurement Compliance</a:t>
          </a:r>
        </a:p>
      </dsp:txBody>
      <dsp:txXfrm>
        <a:off x="36537" y="1609613"/>
        <a:ext cx="2595120" cy="675397"/>
      </dsp:txXfrm>
    </dsp:sp>
    <dsp:sp modelId="{5FEBB762-184A-4B93-AD19-2D1D64567789}">
      <dsp:nvSpPr>
        <dsp:cNvPr id="0" name=""/>
        <dsp:cNvSpPr/>
      </dsp:nvSpPr>
      <dsp:spPr>
        <a:xfrm rot="5400000">
          <a:off x="4740534" y="361479"/>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Community benefit requirements imposed as part of a regulated procurement.</a:t>
          </a:r>
        </a:p>
      </dsp:txBody>
      <dsp:txXfrm rot="-5400000">
        <a:off x="2668194" y="2463049"/>
        <a:ext cx="4714227" cy="540317"/>
      </dsp:txXfrm>
    </dsp:sp>
    <dsp:sp modelId="{6896077B-3B23-48A3-919D-BD2E0EDCE78F}">
      <dsp:nvSpPr>
        <dsp:cNvPr id="0" name=""/>
        <dsp:cNvSpPr/>
      </dsp:nvSpPr>
      <dsp:spPr>
        <a:xfrm>
          <a:off x="0" y="2358971"/>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Community Benefits Summary &amp; Outcomes</a:t>
          </a:r>
        </a:p>
      </dsp:txBody>
      <dsp:txXfrm>
        <a:off x="36537" y="2395508"/>
        <a:ext cx="2595120" cy="675397"/>
      </dsp:txXfrm>
    </dsp:sp>
    <dsp:sp modelId="{28BB3F44-29DC-4C47-A6FE-6E47F71DD652}">
      <dsp:nvSpPr>
        <dsp:cNvPr id="0" name=""/>
        <dsp:cNvSpPr/>
      </dsp:nvSpPr>
      <dsp:spPr>
        <a:xfrm rot="5400000">
          <a:off x="4740534" y="1147374"/>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Steps taken to facilitate the involvement of supported businesses in regulated procurements.</a:t>
          </a:r>
        </a:p>
      </dsp:txBody>
      <dsp:txXfrm rot="-5400000">
        <a:off x="2668194" y="3248944"/>
        <a:ext cx="4714227" cy="540317"/>
      </dsp:txXfrm>
    </dsp:sp>
    <dsp:sp modelId="{51BAC119-016D-43EF-A695-FEFEEF81E7CB}">
      <dsp:nvSpPr>
        <dsp:cNvPr id="0" name=""/>
        <dsp:cNvSpPr/>
      </dsp:nvSpPr>
      <dsp:spPr>
        <a:xfrm>
          <a:off x="0" y="3144867"/>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Supported Businesses Summary</a:t>
          </a:r>
        </a:p>
      </dsp:txBody>
      <dsp:txXfrm>
        <a:off x="36537" y="3181404"/>
        <a:ext cx="2595120" cy="675397"/>
      </dsp:txXfrm>
    </dsp:sp>
    <dsp:sp modelId="{EDDD771D-9FA5-43EB-BAEF-C01E16CDD2C1}">
      <dsp:nvSpPr>
        <dsp:cNvPr id="0" name=""/>
        <dsp:cNvSpPr/>
      </dsp:nvSpPr>
      <dsp:spPr>
        <a:xfrm rot="5400000">
          <a:off x="4740534" y="1933269"/>
          <a:ext cx="598777" cy="4743457"/>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a:t>Regulated procurement the authority expects to commence in the next two financial years.</a:t>
          </a:r>
        </a:p>
      </dsp:txBody>
      <dsp:txXfrm rot="-5400000">
        <a:off x="2668194" y="4034839"/>
        <a:ext cx="4714227" cy="540317"/>
      </dsp:txXfrm>
    </dsp:sp>
    <dsp:sp modelId="{4A7E7A82-D1CF-4B17-8AC6-7C6E77B77EF0}">
      <dsp:nvSpPr>
        <dsp:cNvPr id="0" name=""/>
        <dsp:cNvSpPr/>
      </dsp:nvSpPr>
      <dsp:spPr>
        <a:xfrm>
          <a:off x="0" y="3930762"/>
          <a:ext cx="2668194" cy="74847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a:t>Future Regulated Procurement Summary</a:t>
          </a:r>
        </a:p>
      </dsp:txBody>
      <dsp:txXfrm>
        <a:off x="36537" y="3967299"/>
        <a:ext cx="2595120" cy="67539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7047"/>
          </a:xfrm>
          <a:prstGeom prst="rect">
            <a:avLst/>
          </a:prstGeom>
        </p:spPr>
        <p:txBody>
          <a:bodyPr vert="horz" lIns="91422" tIns="45711" rIns="91422" bIns="45711" rtlCol="0"/>
          <a:lstStyle>
            <a:lvl1pPr algn="r">
              <a:defRPr sz="1200"/>
            </a:lvl1pPr>
          </a:lstStyle>
          <a:p>
            <a:fld id="{F53DE6A9-B5E9-490D-B889-1CC33586F091}" type="datetimeFigureOut">
              <a:rPr lang="en-GB" smtClean="0"/>
              <a:t>01/12/2022</a:t>
            </a:fld>
            <a:endParaRPr lang="en-GB"/>
          </a:p>
        </p:txBody>
      </p:sp>
      <p:sp>
        <p:nvSpPr>
          <p:cNvPr id="4" name="Footer Placeholder 3"/>
          <p:cNvSpPr>
            <a:spLocks noGrp="1"/>
          </p:cNvSpPr>
          <p:nvPr>
            <p:ph type="ftr" sz="quarter" idx="2"/>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3"/>
            <a:ext cx="2950475" cy="497047"/>
          </a:xfrm>
          <a:prstGeom prst="rect">
            <a:avLst/>
          </a:prstGeom>
        </p:spPr>
        <p:txBody>
          <a:bodyPr vert="horz" lIns="91422" tIns="45711" rIns="91422" bIns="45711" rtlCol="0" anchor="b"/>
          <a:lstStyle>
            <a:lvl1pPr algn="r">
              <a:defRPr sz="1200"/>
            </a:lvl1pPr>
          </a:lstStyle>
          <a:p>
            <a:fld id="{7D865D1D-29FC-47E2-A574-DEFA3174C723}" type="slidenum">
              <a:rPr lang="en-GB" smtClean="0"/>
              <a:t>‹#›</a:t>
            </a:fld>
            <a:endParaRPr lang="en-GB"/>
          </a:p>
        </p:txBody>
      </p:sp>
      <p:sp>
        <p:nvSpPr>
          <p:cNvPr id="6"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
        <p:nvSpPr>
          <p:cNvPr id="7"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a:solidFill>
                  <a:srgbClr val="000000"/>
                </a:solidFill>
                <a:latin typeface="arial"/>
              </a:rPr>
              <a:t>OFFICIAL</a:t>
            </a:r>
          </a:p>
        </p:txBody>
      </p:sp>
    </p:spTree>
    <p:extLst>
      <p:ext uri="{BB962C8B-B14F-4D97-AF65-F5344CB8AC3E}">
        <p14:creationId xmlns:p14="http://schemas.microsoft.com/office/powerpoint/2010/main" val="2530188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1422" tIns="45711" rIns="91422" bIns="45711" rtlCol="0"/>
          <a:lstStyle>
            <a:lvl1pPr algn="l">
              <a:defRPr sz="1200"/>
            </a:lvl1pPr>
          </a:lstStyle>
          <a:p>
            <a:endParaRPr lang="en-GB"/>
          </a:p>
        </p:txBody>
      </p:sp>
      <p:sp>
        <p:nvSpPr>
          <p:cNvPr id="3" name="Date Placeholder 2"/>
          <p:cNvSpPr>
            <a:spLocks noGrp="1"/>
          </p:cNvSpPr>
          <p:nvPr>
            <p:ph type="dt" idx="1"/>
          </p:nvPr>
        </p:nvSpPr>
        <p:spPr>
          <a:xfrm>
            <a:off x="3856738" y="0"/>
            <a:ext cx="2950475" cy="497047"/>
          </a:xfrm>
          <a:prstGeom prst="rect">
            <a:avLst/>
          </a:prstGeom>
        </p:spPr>
        <p:txBody>
          <a:bodyPr vert="horz" lIns="91422" tIns="45711" rIns="91422" bIns="45711" rtlCol="0"/>
          <a:lstStyle>
            <a:lvl1pPr algn="r">
              <a:defRPr sz="1200"/>
            </a:lvl1pPr>
          </a:lstStyle>
          <a:p>
            <a:fld id="{81DE036E-460B-4C1D-A880-EABA5EF82C50}" type="datetimeFigureOut">
              <a:rPr lang="en-GB" smtClean="0"/>
              <a:t>01/12/2022</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1422" tIns="45711" rIns="91422"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3"/>
            <a:ext cx="2950475" cy="497047"/>
          </a:xfrm>
          <a:prstGeom prst="rect">
            <a:avLst/>
          </a:prstGeom>
        </p:spPr>
        <p:txBody>
          <a:bodyPr vert="horz" lIns="91422" tIns="45711" rIns="91422" bIns="45711" rtlCol="0" anchor="b"/>
          <a:lstStyle>
            <a:lvl1pPr algn="r">
              <a:defRPr sz="1200"/>
            </a:lvl1pPr>
          </a:lstStyle>
          <a:p>
            <a:fld id="{7427AA53-D485-48C4-A1C3-631D24EF3759}" type="slidenum">
              <a:rPr lang="en-GB" smtClean="0"/>
              <a:t>‹#›</a:t>
            </a:fld>
            <a:endParaRPr lang="en-GB"/>
          </a:p>
        </p:txBody>
      </p:sp>
      <p:sp>
        <p:nvSpPr>
          <p:cNvPr id="8" name="hc" descr="OFFICIAL"/>
          <p:cNvSpPr txBox="1"/>
          <p:nvPr/>
        </p:nvSpPr>
        <p:spPr>
          <a:xfrm>
            <a:off x="0" y="0"/>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
        <p:nvSpPr>
          <p:cNvPr id="9" name="fc" descr="OFFICIAL"/>
          <p:cNvSpPr txBox="1"/>
          <p:nvPr/>
        </p:nvSpPr>
        <p:spPr>
          <a:xfrm>
            <a:off x="0" y="9568141"/>
            <a:ext cx="6808788" cy="246182"/>
          </a:xfrm>
          <a:prstGeom prst="rect">
            <a:avLst/>
          </a:prstGeom>
          <a:noFill/>
        </p:spPr>
        <p:txBody>
          <a:bodyPr vert="horz" lIns="91422" tIns="45711" rIns="91422" bIns="45711" rtlCol="0">
            <a:spAutoFit/>
          </a:bodyPr>
          <a:lstStyle/>
          <a:p>
            <a:pPr algn="ctr"/>
            <a:r>
              <a:rPr lang="en-GB" sz="1000" b="1" i="0" u="none" baseline="0">
                <a:solidFill>
                  <a:srgbClr val="000000"/>
                </a:solidFill>
                <a:latin typeface="arial"/>
              </a:rPr>
              <a:t>OFFICIAL</a:t>
            </a:r>
          </a:p>
        </p:txBody>
      </p:sp>
    </p:spTree>
    <p:extLst>
      <p:ext uri="{BB962C8B-B14F-4D97-AF65-F5344CB8AC3E}">
        <p14:creationId xmlns:p14="http://schemas.microsoft.com/office/powerpoint/2010/main" val="361494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p>
        </p:txBody>
      </p:sp>
      <p:sp>
        <p:nvSpPr>
          <p:cNvPr id="27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E95E0F-5929-4FB2-9A97-519AF82925E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2337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19</a:t>
            </a:fld>
            <a:endParaRPr lang="en-GB"/>
          </a:p>
        </p:txBody>
      </p:sp>
    </p:spTree>
    <p:extLst>
      <p:ext uri="{BB962C8B-B14F-4D97-AF65-F5344CB8AC3E}">
        <p14:creationId xmlns:p14="http://schemas.microsoft.com/office/powerpoint/2010/main" val="243803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delighted to meet you, introductions</a:t>
            </a:r>
          </a:p>
          <a:p>
            <a:endParaRPr lang="en-GB"/>
          </a:p>
          <a:p>
            <a:r>
              <a:rPr lang="en-GB"/>
              <a:t>30mins slot – 15 mins talk max then 15 mins discussion.  Happy to take questions through out.  Important I answer your queries.  No questions are stupid, please do ask if not sure. </a:t>
            </a:r>
          </a:p>
        </p:txBody>
      </p:sp>
      <p:sp>
        <p:nvSpPr>
          <p:cNvPr id="4" name="Slide Number Placeholder 3"/>
          <p:cNvSpPr>
            <a:spLocks noGrp="1"/>
          </p:cNvSpPr>
          <p:nvPr>
            <p:ph type="sldNum" sz="quarter" idx="5"/>
          </p:nvPr>
        </p:nvSpPr>
        <p:spPr/>
        <p:txBody>
          <a:bodyPr/>
          <a:lstStyle/>
          <a:p>
            <a:fld id="{7427AA53-D485-48C4-A1C3-631D24EF3759}" type="slidenum">
              <a:rPr lang="en-GB" smtClean="0"/>
              <a:t>20</a:t>
            </a:fld>
            <a:endParaRPr lang="en-GB"/>
          </a:p>
        </p:txBody>
      </p:sp>
    </p:spTree>
    <p:extLst>
      <p:ext uri="{BB962C8B-B14F-4D97-AF65-F5344CB8AC3E}">
        <p14:creationId xmlns:p14="http://schemas.microsoft.com/office/powerpoint/2010/main" val="61212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Size of HC – Head Count: </a:t>
            </a:r>
          </a:p>
          <a:p>
            <a:r>
              <a:rPr lang="en-GB"/>
              <a:t>People Service current has ?? EFT ; Budget ?</a:t>
            </a:r>
          </a:p>
          <a:p>
            <a:endParaRPr lang="en-GB"/>
          </a:p>
          <a:p>
            <a:r>
              <a:rPr lang="en-GB"/>
              <a:t>3 main teams: OHS&amp;W – managed by Gena Falconer</a:t>
            </a:r>
          </a:p>
          <a:p>
            <a:r>
              <a:rPr lang="en-GB"/>
              <a:t>	HR – Interim Louise McGunnigle</a:t>
            </a:r>
          </a:p>
          <a:p>
            <a:r>
              <a:rPr lang="en-GB"/>
              <a:t>	L&amp;D – temp Derek Mars</a:t>
            </a:r>
          </a:p>
          <a:p>
            <a:endParaRPr lang="en-GB"/>
          </a:p>
          <a:p>
            <a:r>
              <a:rPr lang="en-GB"/>
              <a:t>Core Support Service, not only delivering key generic service to support managers, staff, Senior Leadership Team, </a:t>
            </a:r>
          </a:p>
          <a:p>
            <a:r>
              <a:rPr lang="en-GB"/>
              <a:t>L&amp;D available to Members and Wellbeing - EAP</a:t>
            </a:r>
          </a:p>
          <a:p>
            <a:endParaRPr lang="en-GB"/>
          </a:p>
          <a:p>
            <a:r>
              <a:rPr lang="en-GB"/>
              <a:t>Partnership working with TUs, arising from our unique H&amp;SC partnership working </a:t>
            </a:r>
          </a:p>
        </p:txBody>
      </p:sp>
      <p:sp>
        <p:nvSpPr>
          <p:cNvPr id="4" name="Slide Number Placeholder 3"/>
          <p:cNvSpPr>
            <a:spLocks noGrp="1"/>
          </p:cNvSpPr>
          <p:nvPr>
            <p:ph type="sldNum" sz="quarter" idx="5"/>
          </p:nvPr>
        </p:nvSpPr>
        <p:spPr/>
        <p:txBody>
          <a:bodyPr/>
          <a:lstStyle/>
          <a:p>
            <a:fld id="{7427AA53-D485-48C4-A1C3-631D24EF3759}" type="slidenum">
              <a:rPr lang="en-GB" smtClean="0"/>
              <a:t>22</a:t>
            </a:fld>
            <a:endParaRPr lang="en-GB"/>
          </a:p>
        </p:txBody>
      </p:sp>
    </p:spTree>
    <p:extLst>
      <p:ext uri="{BB962C8B-B14F-4D97-AF65-F5344CB8AC3E}">
        <p14:creationId xmlns:p14="http://schemas.microsoft.com/office/powerpoint/2010/main" val="237272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Chair of Resources usually chair CSC with TU rep vice chair.   Also H&amp;S Champion.</a:t>
            </a:r>
          </a:p>
        </p:txBody>
      </p:sp>
      <p:sp>
        <p:nvSpPr>
          <p:cNvPr id="4" name="Slide Number Placeholder 3"/>
          <p:cNvSpPr>
            <a:spLocks noGrp="1"/>
          </p:cNvSpPr>
          <p:nvPr>
            <p:ph type="sldNum" sz="quarter" idx="5"/>
          </p:nvPr>
        </p:nvSpPr>
        <p:spPr/>
        <p:txBody>
          <a:bodyPr/>
          <a:lstStyle/>
          <a:p>
            <a:fld id="{7427AA53-D485-48C4-A1C3-631D24EF3759}" type="slidenum">
              <a:rPr lang="en-GB" smtClean="0"/>
              <a:t>23</a:t>
            </a:fld>
            <a:endParaRPr lang="en-GB"/>
          </a:p>
        </p:txBody>
      </p:sp>
    </p:spTree>
    <p:extLst>
      <p:ext uri="{BB962C8B-B14F-4D97-AF65-F5344CB8AC3E}">
        <p14:creationId xmlns:p14="http://schemas.microsoft.com/office/powerpoint/2010/main" val="3999532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members your role is to deal with constituent issues, rather than staffing issues.  If employees bring contact you about an employment issue please pass on Louise or myself.  If H&amp;S Gena. </a:t>
            </a:r>
          </a:p>
          <a:p>
            <a:r>
              <a:rPr lang="en-GB"/>
              <a:t>     </a:t>
            </a:r>
          </a:p>
        </p:txBody>
      </p:sp>
      <p:sp>
        <p:nvSpPr>
          <p:cNvPr id="4" name="Slide Number Placeholder 3"/>
          <p:cNvSpPr>
            <a:spLocks noGrp="1"/>
          </p:cNvSpPr>
          <p:nvPr>
            <p:ph type="sldNum" sz="quarter" idx="5"/>
          </p:nvPr>
        </p:nvSpPr>
        <p:spPr/>
        <p:txBody>
          <a:bodyPr/>
          <a:lstStyle/>
          <a:p>
            <a:fld id="{7427AA53-D485-48C4-A1C3-631D24EF3759}" type="slidenum">
              <a:rPr lang="en-GB" smtClean="0"/>
              <a:t>24</a:t>
            </a:fld>
            <a:endParaRPr lang="en-GB"/>
          </a:p>
        </p:txBody>
      </p:sp>
    </p:spTree>
    <p:extLst>
      <p:ext uri="{BB962C8B-B14F-4D97-AF65-F5344CB8AC3E}">
        <p14:creationId xmlns:p14="http://schemas.microsoft.com/office/powerpoint/2010/main" val="1527975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Small team which building up;  dedicated MA team and achieved over 300 MA opportunities over the last 4 years; support NHSH on SVQ training</a:t>
            </a:r>
          </a:p>
          <a:p>
            <a:r>
              <a:rPr lang="en-GB"/>
              <a:t>Exciting new </a:t>
            </a:r>
            <a:r>
              <a:rPr lang="en-GB" err="1"/>
              <a:t>LMSx</a:t>
            </a:r>
            <a:r>
              <a:rPr lang="en-GB"/>
              <a:t> learning platform including for members. </a:t>
            </a:r>
          </a:p>
        </p:txBody>
      </p:sp>
      <p:sp>
        <p:nvSpPr>
          <p:cNvPr id="4" name="Slide Number Placeholder 3"/>
          <p:cNvSpPr>
            <a:spLocks noGrp="1"/>
          </p:cNvSpPr>
          <p:nvPr>
            <p:ph type="sldNum" sz="quarter" idx="5"/>
          </p:nvPr>
        </p:nvSpPr>
        <p:spPr/>
        <p:txBody>
          <a:bodyPr/>
          <a:lstStyle/>
          <a:p>
            <a:fld id="{7427AA53-D485-48C4-A1C3-631D24EF3759}" type="slidenum">
              <a:rPr lang="en-GB" smtClean="0"/>
              <a:t>25</a:t>
            </a:fld>
            <a:endParaRPr lang="en-GB"/>
          </a:p>
        </p:txBody>
      </p:sp>
    </p:spTree>
    <p:extLst>
      <p:ext uri="{BB962C8B-B14F-4D97-AF65-F5344CB8AC3E}">
        <p14:creationId xmlns:p14="http://schemas.microsoft.com/office/powerpoint/2010/main" val="907695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move on from recovery - transition to a post pandemic workplace </a:t>
            </a:r>
          </a:p>
          <a:p>
            <a:endParaRPr lang="en-GB"/>
          </a:p>
          <a:p>
            <a:r>
              <a:rPr lang="en-GB"/>
              <a:t>need to reshape the organisation aligned to new priorities</a:t>
            </a:r>
          </a:p>
          <a:p>
            <a:endParaRPr lang="en-GB"/>
          </a:p>
          <a:p>
            <a:r>
              <a:rPr lang="en-GB"/>
              <a:t>People will drive forward our corporate priorities with the People Strategy being a central and critical component closely aligned to the financial strategy </a:t>
            </a:r>
          </a:p>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26</a:t>
            </a:fld>
            <a:endParaRPr lang="en-GB"/>
          </a:p>
        </p:txBody>
      </p:sp>
    </p:spTree>
    <p:extLst>
      <p:ext uri="{BB962C8B-B14F-4D97-AF65-F5344CB8AC3E}">
        <p14:creationId xmlns:p14="http://schemas.microsoft.com/office/powerpoint/2010/main" val="181754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a:t>ICT and the information processed, managed and stored within the systems is a critical resource for the Council. We could not operate effectively without ICT.</a:t>
            </a:r>
            <a:br>
              <a:rPr lang="en-GB" sz="1400"/>
            </a:br>
            <a:endParaRPr lang="en-GB" sz="1400"/>
          </a:p>
          <a:p>
            <a:pPr marL="171450" indent="-171450">
              <a:buFont typeface="Arial" panose="020B0604020202020204" pitchFamily="34" charset="0"/>
              <a:buChar char="•"/>
            </a:pPr>
            <a:r>
              <a:rPr lang="en-GB" sz="1400"/>
              <a:t>ICT is also a key enabler for digital transformation. By definition, delivering services digitally requires technology to support the people and processes delivering those frontline and back-office services</a:t>
            </a:r>
          </a:p>
        </p:txBody>
      </p:sp>
      <p:sp>
        <p:nvSpPr>
          <p:cNvPr id="4" name="Slide Number Placeholder 3"/>
          <p:cNvSpPr>
            <a:spLocks noGrp="1"/>
          </p:cNvSpPr>
          <p:nvPr>
            <p:ph type="sldNum" sz="quarter" idx="5"/>
          </p:nvPr>
        </p:nvSpPr>
        <p:spPr/>
        <p:txBody>
          <a:bodyPr/>
          <a:lstStyle/>
          <a:p>
            <a:fld id="{CA155DEA-4547-4521-A6D0-E6B16E5A4F22}" type="slidenum">
              <a:rPr lang="en-GB" smtClean="0"/>
              <a:t>28</a:t>
            </a:fld>
            <a:endParaRPr lang="en-GB"/>
          </a:p>
        </p:txBody>
      </p:sp>
    </p:spTree>
    <p:extLst>
      <p:ext uri="{BB962C8B-B14F-4D97-AF65-F5344CB8AC3E}">
        <p14:creationId xmlns:p14="http://schemas.microsoft.com/office/powerpoint/2010/main" val="1012824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29</a:t>
            </a:fld>
            <a:endParaRPr lang="en-GB"/>
          </a:p>
        </p:txBody>
      </p:sp>
    </p:spTree>
    <p:extLst>
      <p:ext uri="{BB962C8B-B14F-4D97-AF65-F5344CB8AC3E}">
        <p14:creationId xmlns:p14="http://schemas.microsoft.com/office/powerpoint/2010/main" val="291487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32</a:t>
            </a:fld>
            <a:endParaRPr lang="en-GB"/>
          </a:p>
        </p:txBody>
      </p:sp>
    </p:spTree>
    <p:extLst>
      <p:ext uri="{BB962C8B-B14F-4D97-AF65-F5344CB8AC3E}">
        <p14:creationId xmlns:p14="http://schemas.microsoft.com/office/powerpoint/2010/main" val="132792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p>
        </p:txBody>
      </p:sp>
      <p:sp>
        <p:nvSpPr>
          <p:cNvPr id="27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E95E0F-5929-4FB2-9A97-519AF82925E4}" type="slidenum">
              <a:rPr lang="en-GB" altLang="en-US" smtClean="0"/>
              <a:pPr eaLnBrk="1" hangingPunct="1">
                <a:spcBef>
                  <a:spcPct val="0"/>
                </a:spcBef>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33</a:t>
            </a:fld>
            <a:endParaRPr lang="en-GB"/>
          </a:p>
        </p:txBody>
      </p:sp>
    </p:spTree>
    <p:extLst>
      <p:ext uri="{BB962C8B-B14F-4D97-AF65-F5344CB8AC3E}">
        <p14:creationId xmlns:p14="http://schemas.microsoft.com/office/powerpoint/2010/main" val="100464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27AA53-D485-48C4-A1C3-631D24EF3759}" type="slidenum">
              <a:rPr lang="en-GB" smtClean="0"/>
              <a:t>34</a:t>
            </a:fld>
            <a:endParaRPr lang="en-GB"/>
          </a:p>
        </p:txBody>
      </p:sp>
    </p:spTree>
    <p:extLst>
      <p:ext uri="{BB962C8B-B14F-4D97-AF65-F5344CB8AC3E}">
        <p14:creationId xmlns:p14="http://schemas.microsoft.com/office/powerpoint/2010/main" val="2310786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Legislation governs how Scottish public bodies procure goods, services and works.</a:t>
            </a:r>
          </a:p>
          <a:p>
            <a:r>
              <a:rPr lang="en-GB" baseline="0"/>
              <a:t>The Procurement Reform (Scotland) Act 2014 – is the legislation which provides direction to public bodies and sets out procurement thresholds, responsibilities and accountabilities.</a:t>
            </a:r>
          </a:p>
          <a:p>
            <a:r>
              <a:rPr lang="en-GB" baseline="0"/>
              <a:t>Contracts subject to the regulations are those above £50,000 for Goods and Services and £2,000,000 for Works Contracts.  Any contract above these thresholds must be subject to competitive tender.</a:t>
            </a:r>
          </a:p>
          <a:p>
            <a:pPr lvl="0" algn="l"/>
            <a:r>
              <a:rPr lang="en-GB" baseline="0"/>
              <a:t> The legislation establishes the framework to ensure that the Public Sector in Scotland:</a:t>
            </a:r>
          </a:p>
          <a:p>
            <a:pPr lvl="0" algn="l"/>
            <a:r>
              <a:rPr lang="en-GB"/>
              <a:t>Achieve value for money – ensuring that contracts are openly, fairly and transparently tendered, ensuring competitive tension to achieve best value.</a:t>
            </a:r>
          </a:p>
          <a:p>
            <a:pPr lvl="0" algn="l"/>
            <a:r>
              <a:rPr lang="en-GB" b="0" i="0"/>
              <a:t>Establishes the laws regarding public procurement, and sustainable procurement which allows Local Authorities in Scotland to maximise the economic benefit brought locally and to Scotland from effective and efficient public procurement activity.</a:t>
            </a:r>
            <a:endParaRPr lang="en-GB"/>
          </a:p>
          <a:p>
            <a:pPr lvl="0" algn="l"/>
            <a:r>
              <a:rPr lang="en-GB" b="0" i="0"/>
              <a:t>Ensures public sector procurement in Scotland is business friendly, socially responsible. Looking at outcomes not outputs, it uses the power of public spend to deliver value beyond simply cost/quality in purchasing. To ensure this is the case procurement should be considered an integral part of policy development and service delivery.</a:t>
            </a:r>
            <a:endParaRPr lang="en-GB"/>
          </a:p>
          <a:p>
            <a:endParaRPr lang="en-GB" baseline="0"/>
          </a:p>
        </p:txBody>
      </p:sp>
      <p:sp>
        <p:nvSpPr>
          <p:cNvPr id="4" name="Slide Number Placeholder 3"/>
          <p:cNvSpPr>
            <a:spLocks noGrp="1"/>
          </p:cNvSpPr>
          <p:nvPr>
            <p:ph type="sldNum" sz="quarter" idx="5"/>
          </p:nvPr>
        </p:nvSpPr>
        <p:spPr/>
        <p:txBody>
          <a:bodyPr/>
          <a:lstStyle/>
          <a:p>
            <a:fld id="{7427AA53-D485-48C4-A1C3-631D24EF3759}" type="slidenum">
              <a:rPr lang="en-GB" smtClean="0"/>
              <a:t>35</a:t>
            </a:fld>
            <a:endParaRPr lang="en-GB"/>
          </a:p>
        </p:txBody>
      </p:sp>
    </p:spTree>
    <p:extLst>
      <p:ext uri="{BB962C8B-B14F-4D97-AF65-F5344CB8AC3E}">
        <p14:creationId xmlns:p14="http://schemas.microsoft.com/office/powerpoint/2010/main" val="237272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Procurement delivery for Highland Council is delivered under a Shared Service model with Aberdeen City &amp; Aberdeenshire Councils.  Through Shared Strategy &amp; Vision, Shared Costs, Shared Resources Skills &amp; Knowledge and Shared ideas we are able to deliver modern, well-managed and efficient procurement which is cost effective.</a:t>
            </a:r>
          </a:p>
        </p:txBody>
      </p:sp>
      <p:sp>
        <p:nvSpPr>
          <p:cNvPr id="4" name="Slide Number Placeholder 3"/>
          <p:cNvSpPr>
            <a:spLocks noGrp="1"/>
          </p:cNvSpPr>
          <p:nvPr>
            <p:ph type="sldNum" sz="quarter" idx="5"/>
          </p:nvPr>
        </p:nvSpPr>
        <p:spPr/>
        <p:txBody>
          <a:bodyPr/>
          <a:lstStyle/>
          <a:p>
            <a:fld id="{52D19598-3028-40FA-B718-1BDEC66D888E}" type="slidenum">
              <a:rPr lang="en-GB" smtClean="0"/>
              <a:t>36</a:t>
            </a:fld>
            <a:endParaRPr lang="en-GB"/>
          </a:p>
        </p:txBody>
      </p:sp>
    </p:spTree>
    <p:extLst>
      <p:ext uri="{BB962C8B-B14F-4D97-AF65-F5344CB8AC3E}">
        <p14:creationId xmlns:p14="http://schemas.microsoft.com/office/powerpoint/2010/main" val="1346081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ensure that we meet mandatory elements outlined within the Procurement Reform (Scotland) Act 2014 Governance, Policies on Community Benefits, Fair Work Practices, Prompt Payment, Health &amp; Safety &amp; Ethical Procurement and Food Procurement and to deliver outcomes around Climate Change, Circular Economy, Commercialisation and Community Wealth Building the Joint Procurement Strategy (shared with Aberdeen City and Aberdeenshire Councils .</a:t>
            </a:r>
          </a:p>
          <a:p>
            <a:endParaRPr lang="en-GB"/>
          </a:p>
          <a:p>
            <a:r>
              <a:rPr lang="en-GB"/>
              <a:t>We would propose that in addition to the mandatory elements the JPS is structured around Climate Change &amp; Circular Economy, Commercialisation and Community Wealth Building, the proposed structure would allow us to articulate jointly a strategic focus for procurement activity whilst taking account of each organisations individual drivers, proving a structure around how the outcomes would be delivered whilst delivering value for money.</a:t>
            </a:r>
          </a:p>
          <a:p>
            <a:endParaRPr lang="en-GB"/>
          </a:p>
          <a:p>
            <a:r>
              <a:rPr lang="en-GB"/>
              <a:t>Happy to take suggestions on any other considerations for the consultation with members and outline drafting.</a:t>
            </a:r>
          </a:p>
          <a:p>
            <a:endParaRPr lang="en-GB"/>
          </a:p>
        </p:txBody>
      </p:sp>
      <p:sp>
        <p:nvSpPr>
          <p:cNvPr id="4" name="Slide Number Placeholder 3"/>
          <p:cNvSpPr>
            <a:spLocks noGrp="1"/>
          </p:cNvSpPr>
          <p:nvPr>
            <p:ph type="sldNum" sz="quarter" idx="5"/>
          </p:nvPr>
        </p:nvSpPr>
        <p:spPr/>
        <p:txBody>
          <a:bodyPr/>
          <a:lstStyle/>
          <a:p>
            <a:fld id="{54DBBD1D-8F0E-473E-B338-7C3E68079429}" type="slidenum">
              <a:rPr lang="en-GB" smtClean="0"/>
              <a:t>37</a:t>
            </a:fld>
            <a:endParaRPr lang="en-GB"/>
          </a:p>
        </p:txBody>
      </p:sp>
    </p:spTree>
    <p:extLst>
      <p:ext uri="{BB962C8B-B14F-4D97-AF65-F5344CB8AC3E}">
        <p14:creationId xmlns:p14="http://schemas.microsoft.com/office/powerpoint/2010/main" val="409617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Section 18 of the Procurement Reform (Scotland) Act 2014 requires every Scottish Local Authority to publish an annual procurement report on its regulated procurement activities.  Regulated procurements are any procurement of goods and services with a value above £50,000 and works contracts with a value above £2 million.  The report presented to Corporate Resources committee today will provide the performance of procurement activity across Highland Council, following the prescribed format as per Scottish Government which includes sections as shown on the slide.</a:t>
            </a:r>
          </a:p>
        </p:txBody>
      </p:sp>
      <p:sp>
        <p:nvSpPr>
          <p:cNvPr id="4" name="Slide Number Placeholder 3"/>
          <p:cNvSpPr>
            <a:spLocks noGrp="1"/>
          </p:cNvSpPr>
          <p:nvPr>
            <p:ph type="sldNum" sz="quarter" idx="5"/>
          </p:nvPr>
        </p:nvSpPr>
        <p:spPr/>
        <p:txBody>
          <a:bodyPr/>
          <a:lstStyle/>
          <a:p>
            <a:fld id="{52D19598-3028-40FA-B718-1BDEC66D888E}" type="slidenum">
              <a:rPr lang="en-GB" smtClean="0"/>
              <a:t>38</a:t>
            </a:fld>
            <a:endParaRPr lang="en-GB"/>
          </a:p>
        </p:txBody>
      </p:sp>
    </p:spTree>
    <p:extLst>
      <p:ext uri="{BB962C8B-B14F-4D97-AF65-F5344CB8AC3E}">
        <p14:creationId xmlns:p14="http://schemas.microsoft.com/office/powerpoint/2010/main" val="19082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Council’s work – all of these are very useful for Members.  Of particular relevance: options appraisal, managing performance and using cost information to improve performance.</a:t>
            </a:r>
          </a:p>
        </p:txBody>
      </p:sp>
      <p:sp>
        <p:nvSpPr>
          <p:cNvPr id="4" name="Slide Number Placeholder 3"/>
          <p:cNvSpPr>
            <a:spLocks noGrp="1"/>
          </p:cNvSpPr>
          <p:nvPr>
            <p:ph type="sldNum" sz="quarter" idx="5"/>
          </p:nvPr>
        </p:nvSpPr>
        <p:spPr/>
        <p:txBody>
          <a:bodyPr/>
          <a:lstStyle/>
          <a:p>
            <a:pPr>
              <a:defRPr/>
            </a:pPr>
            <a:fld id="{9479F771-C7C4-4C5C-B438-681C71DA39AA}" type="slidenum">
              <a:rPr lang="en-GB" smtClean="0"/>
              <a:pPr>
                <a:defRPr/>
              </a:pPr>
              <a:t>12</a:t>
            </a:fld>
            <a:endParaRPr lang="en-GB"/>
          </a:p>
        </p:txBody>
      </p:sp>
    </p:spTree>
    <p:extLst>
      <p:ext uri="{BB962C8B-B14F-4D97-AF65-F5344CB8AC3E}">
        <p14:creationId xmlns:p14="http://schemas.microsoft.com/office/powerpoint/2010/main" val="333114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delighted to meet you, introductions</a:t>
            </a:r>
          </a:p>
          <a:p>
            <a:endParaRPr lang="en-GB"/>
          </a:p>
          <a:p>
            <a:r>
              <a:rPr lang="en-GB"/>
              <a:t>30mins slot – 15 mins talk max then 15 mins discussion.  Happy to take questions through out.  Important I answer your queries.  No questions are stupid, please do ask if not sure. </a:t>
            </a:r>
          </a:p>
        </p:txBody>
      </p:sp>
      <p:sp>
        <p:nvSpPr>
          <p:cNvPr id="4" name="Slide Number Placeholder 3"/>
          <p:cNvSpPr>
            <a:spLocks noGrp="1"/>
          </p:cNvSpPr>
          <p:nvPr>
            <p:ph type="sldNum" sz="quarter" idx="5"/>
          </p:nvPr>
        </p:nvSpPr>
        <p:spPr/>
        <p:txBody>
          <a:bodyPr/>
          <a:lstStyle/>
          <a:p>
            <a:fld id="{7427AA53-D485-48C4-A1C3-631D24EF3759}" type="slidenum">
              <a:rPr lang="en-GB" smtClean="0"/>
              <a:t>13</a:t>
            </a:fld>
            <a:endParaRPr lang="en-GB"/>
          </a:p>
        </p:txBody>
      </p:sp>
    </p:spTree>
    <p:extLst>
      <p:ext uri="{BB962C8B-B14F-4D97-AF65-F5344CB8AC3E}">
        <p14:creationId xmlns:p14="http://schemas.microsoft.com/office/powerpoint/2010/main" val="100464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14</a:t>
            </a:fld>
            <a:endParaRPr lang="en-GB"/>
          </a:p>
        </p:txBody>
      </p:sp>
    </p:spTree>
    <p:extLst>
      <p:ext uri="{BB962C8B-B14F-4D97-AF65-F5344CB8AC3E}">
        <p14:creationId xmlns:p14="http://schemas.microsoft.com/office/powerpoint/2010/main" val="62609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15</a:t>
            </a:fld>
            <a:endParaRPr lang="en-GB"/>
          </a:p>
        </p:txBody>
      </p:sp>
    </p:spTree>
    <p:extLst>
      <p:ext uri="{BB962C8B-B14F-4D97-AF65-F5344CB8AC3E}">
        <p14:creationId xmlns:p14="http://schemas.microsoft.com/office/powerpoint/2010/main" val="32115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16</a:t>
            </a:fld>
            <a:endParaRPr lang="en-GB"/>
          </a:p>
        </p:txBody>
      </p:sp>
    </p:spTree>
    <p:extLst>
      <p:ext uri="{BB962C8B-B14F-4D97-AF65-F5344CB8AC3E}">
        <p14:creationId xmlns:p14="http://schemas.microsoft.com/office/powerpoint/2010/main" val="313890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17</a:t>
            </a:fld>
            <a:endParaRPr lang="en-GB"/>
          </a:p>
        </p:txBody>
      </p:sp>
    </p:spTree>
    <p:extLst>
      <p:ext uri="{BB962C8B-B14F-4D97-AF65-F5344CB8AC3E}">
        <p14:creationId xmlns:p14="http://schemas.microsoft.com/office/powerpoint/2010/main" val="346099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CA155DEA-4547-4521-A6D0-E6B16E5A4F22}" type="slidenum">
              <a:rPr lang="en-GB" smtClean="0"/>
              <a:t>18</a:t>
            </a:fld>
            <a:endParaRPr lang="en-GB"/>
          </a:p>
        </p:txBody>
      </p:sp>
    </p:spTree>
    <p:extLst>
      <p:ext uri="{BB962C8B-B14F-4D97-AF65-F5344CB8AC3E}">
        <p14:creationId xmlns:p14="http://schemas.microsoft.com/office/powerpoint/2010/main" val="3038405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2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Layou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1772816"/>
            <a:ext cx="3744416"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723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Layou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
        <p:nvSpPr>
          <p:cNvPr id="7" name="Content Placeholder 2"/>
          <p:cNvSpPr>
            <a:spLocks noGrp="1"/>
          </p:cNvSpPr>
          <p:nvPr>
            <p:ph idx="11" hasCustomPrompt="1"/>
          </p:nvPr>
        </p:nvSpPr>
        <p:spPr>
          <a:xfrm>
            <a:off x="4644008" y="2348880"/>
            <a:ext cx="3744416"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948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43607" y="548680"/>
            <a:ext cx="2648273" cy="1162050"/>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caption title </a:t>
            </a:r>
            <a:endParaRPr lang="en-GB"/>
          </a:p>
        </p:txBody>
      </p:sp>
      <p:sp>
        <p:nvSpPr>
          <p:cNvPr id="4" name="Content Placeholder 2"/>
          <p:cNvSpPr>
            <a:spLocks noGrp="1"/>
          </p:cNvSpPr>
          <p:nvPr>
            <p:ph idx="1"/>
          </p:nvPr>
        </p:nvSpPr>
        <p:spPr>
          <a:xfrm>
            <a:off x="3635896" y="548680"/>
            <a:ext cx="4762872" cy="5853113"/>
          </a:xfrm>
          <a:prstGeom prst="rect">
            <a:avLst/>
          </a:prstGeom>
        </p:spPr>
        <p:txBody>
          <a:bodyPr/>
          <a:lstStyle>
            <a:lvl1pPr>
              <a:defRPr sz="2800">
                <a:latin typeface="Ebrima" panose="02000000000000000000" pitchFamily="2" charset="0"/>
                <a:ea typeface="Ebrima" panose="02000000000000000000" pitchFamily="2" charset="0"/>
                <a:cs typeface="Ebrima" panose="02000000000000000000" pitchFamily="2" charset="0"/>
              </a:defRPr>
            </a:lvl1pPr>
            <a:lvl2pPr>
              <a:defRPr sz="24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1800">
                <a:latin typeface="Ebrima" panose="02000000000000000000" pitchFamily="2" charset="0"/>
                <a:ea typeface="Ebrima" panose="02000000000000000000" pitchFamily="2" charset="0"/>
                <a:cs typeface="Ebrima" panose="02000000000000000000" pitchFamily="2" charset="0"/>
              </a:defRPr>
            </a:lvl4pPr>
            <a:lvl5pPr>
              <a:defRPr sz="1800">
                <a:latin typeface="Ebrima" panose="02000000000000000000" pitchFamily="2" charset="0"/>
                <a:ea typeface="Ebrima" panose="02000000000000000000" pitchFamily="2" charset="0"/>
                <a:cs typeface="Ebrima"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3"/>
          <p:cNvSpPr>
            <a:spLocks noGrp="1"/>
          </p:cNvSpPr>
          <p:nvPr>
            <p:ph type="body" sz="half" idx="2" hasCustomPrompt="1"/>
          </p:nvPr>
        </p:nvSpPr>
        <p:spPr>
          <a:xfrm>
            <a:off x="843607" y="1710730"/>
            <a:ext cx="2648273" cy="4691063"/>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body text</a:t>
            </a:r>
          </a:p>
        </p:txBody>
      </p:sp>
    </p:spTree>
    <p:extLst>
      <p:ext uri="{BB962C8B-B14F-4D97-AF65-F5344CB8AC3E}">
        <p14:creationId xmlns:p14="http://schemas.microsoft.com/office/powerpoint/2010/main" val="57426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792288" y="5153744"/>
            <a:ext cx="5486400" cy="566738"/>
          </a:xfrm>
          <a:prstGeom prst="rect">
            <a:avLst/>
          </a:prstGeom>
        </p:spPr>
        <p:txBody>
          <a:bodyPr anchor="b"/>
          <a:lstStyle>
            <a:lvl1pPr algn="l">
              <a:defRPr sz="2400" b="1">
                <a:latin typeface="Ebrima" panose="02000000000000000000" pitchFamily="2" charset="0"/>
                <a:ea typeface="Ebrima" panose="02000000000000000000" pitchFamily="2" charset="0"/>
                <a:cs typeface="Ebrima" panose="02000000000000000000" pitchFamily="2" charset="0"/>
              </a:defRPr>
            </a:lvl1pPr>
          </a:lstStyle>
          <a:p>
            <a:r>
              <a:rPr lang="en-US"/>
              <a:t>Click to edit photo title</a:t>
            </a:r>
            <a:endParaRPr lang="en-GB"/>
          </a:p>
        </p:txBody>
      </p:sp>
      <p:sp>
        <p:nvSpPr>
          <p:cNvPr id="4" name="Picture Placeholder 2"/>
          <p:cNvSpPr>
            <a:spLocks noGrp="1"/>
          </p:cNvSpPr>
          <p:nvPr>
            <p:ph type="pic" idx="1"/>
          </p:nvPr>
        </p:nvSpPr>
        <p:spPr>
          <a:xfrm>
            <a:off x="1792288" y="612774"/>
            <a:ext cx="5486400" cy="4472409"/>
          </a:xfrm>
          <a:prstGeom prst="rect">
            <a:avLst/>
          </a:prstGeom>
        </p:spPr>
        <p:txBody>
          <a:bodyPr/>
          <a:lstStyle>
            <a:lvl1pPr marL="0" indent="0">
              <a:buNone/>
              <a:defRPr sz="3200">
                <a:latin typeface="Ebrima" panose="02000000000000000000" pitchFamily="2" charset="0"/>
                <a:ea typeface="Ebrima" panose="02000000000000000000" pitchFamily="2" charset="0"/>
                <a:cs typeface="Ebrima"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Text Placeholder 3"/>
          <p:cNvSpPr>
            <a:spLocks noGrp="1"/>
          </p:cNvSpPr>
          <p:nvPr>
            <p:ph type="body" sz="half" idx="2" hasCustomPrompt="1"/>
          </p:nvPr>
        </p:nvSpPr>
        <p:spPr>
          <a:xfrm>
            <a:off x="1792288" y="5720482"/>
            <a:ext cx="5486400" cy="876870"/>
          </a:xfrm>
          <a:prstGeom prst="rect">
            <a:avLst/>
          </a:prstGeom>
        </p:spPr>
        <p:txBody>
          <a:bodyPr/>
          <a:lstStyle>
            <a:lvl1pPr marL="0" indent="0">
              <a:buNone/>
              <a:defRPr sz="1800" baseline="0">
                <a:latin typeface="Ebrima" panose="02000000000000000000" pitchFamily="2" charset="0"/>
                <a:ea typeface="Ebrima" panose="02000000000000000000" pitchFamily="2" charset="0"/>
                <a:cs typeface="Ebrima"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photo description</a:t>
            </a:r>
          </a:p>
        </p:txBody>
      </p:sp>
    </p:spTree>
    <p:extLst>
      <p:ext uri="{BB962C8B-B14F-4D97-AF65-F5344CB8AC3E}">
        <p14:creationId xmlns:p14="http://schemas.microsoft.com/office/powerpoint/2010/main" val="189234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esentation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12000" y="1844824"/>
            <a:ext cx="7920000" cy="1569660"/>
          </a:xfrm>
          <a:prstGeom prst="rect">
            <a:avLst/>
          </a:prstGeom>
        </p:spPr>
        <p:txBody>
          <a:bodyPr>
            <a:normAutofit/>
          </a:bodyPr>
          <a:lstStyle>
            <a:lvl1pPr>
              <a:defRPr sz="48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Presentation main </a:t>
            </a:r>
            <a:br>
              <a:rPr lang="en-US"/>
            </a:br>
            <a:r>
              <a:rPr lang="en-US"/>
              <a:t>title in English</a:t>
            </a:r>
            <a:endParaRPr lang="en-GB"/>
          </a:p>
        </p:txBody>
      </p:sp>
      <p:sp>
        <p:nvSpPr>
          <p:cNvPr id="9" name="Date Placeholder 3"/>
          <p:cNvSpPr>
            <a:spLocks noGrp="1"/>
          </p:cNvSpPr>
          <p:nvPr>
            <p:ph type="dt" sz="half" idx="10"/>
          </p:nvPr>
        </p:nvSpPr>
        <p:spPr>
          <a:xfrm>
            <a:off x="638200" y="6356350"/>
            <a:ext cx="2133600" cy="365125"/>
          </a:xfrm>
          <a:prstGeom prst="rect">
            <a:avLst/>
          </a:prstGeom>
        </p:spPr>
        <p:txBody>
          <a:bodyPr/>
          <a:lstStyle>
            <a:lvl1pPr>
              <a:defRPr b="0">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fld id="{873F4A99-A038-4481-9EC3-4F7C6E9CD0D0}" type="datetimeFigureOut">
              <a:rPr lang="en-GB" smtClean="0"/>
              <a:pPr/>
              <a:t>01/12/2022</a:t>
            </a:fld>
            <a:endParaRPr lang="en-GB"/>
          </a:p>
        </p:txBody>
      </p:sp>
      <p:cxnSp>
        <p:nvCxnSpPr>
          <p:cNvPr id="11" name="Straight Connector 10"/>
          <p:cNvCxnSpPr/>
          <p:nvPr userDrawn="1"/>
        </p:nvCxnSpPr>
        <p:spPr bwMode="auto">
          <a:xfrm>
            <a:off x="612000" y="3643869"/>
            <a:ext cx="7920000"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12000" y="3789040"/>
            <a:ext cx="7920000" cy="1584175"/>
          </a:xfrm>
          <a:prstGeom prst="rect">
            <a:avLst/>
          </a:prstGeom>
        </p:spPr>
        <p:txBody>
          <a:bodyPr>
            <a:spAutoFit/>
          </a:bodyPr>
          <a:lstStyle>
            <a:lvl1pPr marL="0" indent="0" algn="ctr">
              <a:buNone/>
              <a:defRPr sz="4800" b="1">
                <a:solidFill>
                  <a:srgbClr val="2F7C3A"/>
                </a:solidFill>
                <a:latin typeface="Ebrima" panose="02000000000000000000" pitchFamily="2" charset="0"/>
                <a:ea typeface="Ebrima" panose="02000000000000000000" pitchFamily="2" charset="0"/>
                <a:cs typeface="Ebrima"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solidFill>
                  <a:srgbClr val="2F7C3A"/>
                </a:solidFill>
              </a:rPr>
              <a:t>Presentation main </a:t>
            </a:r>
            <a:br>
              <a:rPr lang="en-US">
                <a:solidFill>
                  <a:srgbClr val="2F7C3A"/>
                </a:solidFill>
              </a:rPr>
            </a:br>
            <a:r>
              <a:rPr lang="en-US">
                <a:solidFill>
                  <a:srgbClr val="2F7C3A"/>
                </a:solidFill>
              </a:rPr>
              <a:t>title in Gaelic</a:t>
            </a:r>
            <a:endParaRPr lang="en-GB">
              <a:solidFill>
                <a:srgbClr val="2F7C3A"/>
              </a:solidFill>
            </a:endParaRPr>
          </a:p>
        </p:txBody>
      </p:sp>
    </p:spTree>
    <p:extLst>
      <p:ext uri="{BB962C8B-B14F-4D97-AF65-F5344CB8AC3E}">
        <p14:creationId xmlns:p14="http://schemas.microsoft.com/office/powerpoint/2010/main" val="395321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0087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922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Line 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cxnSp>
        <p:nvCxnSpPr>
          <p:cNvPr id="5" name="Straight Connector 4"/>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56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 </a:t>
            </a:r>
            <a:endParaRPr lang="en-GB"/>
          </a:p>
        </p:txBody>
      </p:sp>
      <p:sp>
        <p:nvSpPr>
          <p:cNvPr id="6" name="Content Placeholder 2"/>
          <p:cNvSpPr>
            <a:spLocks noGrp="1"/>
          </p:cNvSpPr>
          <p:nvPr>
            <p:ph idx="1" hasCustomPrompt="1"/>
          </p:nvPr>
        </p:nvSpPr>
        <p:spPr>
          <a:xfrm>
            <a:off x="765920" y="1772816"/>
            <a:ext cx="7622504" cy="46805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1912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line title">
    <p:spTree>
      <p:nvGrpSpPr>
        <p:cNvPr id="1" name=""/>
        <p:cNvGrpSpPr/>
        <p:nvPr/>
      </p:nvGrpSpPr>
      <p:grpSpPr>
        <a:xfrm>
          <a:off x="0" y="0"/>
          <a:ext cx="0" cy="0"/>
          <a:chOff x="0" y="0"/>
          <a:chExt cx="0" cy="0"/>
        </a:xfrm>
      </p:grpSpPr>
      <p:cxnSp>
        <p:nvCxnSpPr>
          <p:cNvPr id="3" name="Straight Connector 2"/>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457200" y="274638"/>
            <a:ext cx="8229600" cy="1210146"/>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6" name="Content Placeholder 2"/>
          <p:cNvSpPr>
            <a:spLocks noGrp="1"/>
          </p:cNvSpPr>
          <p:nvPr>
            <p:ph idx="1" hasCustomPrompt="1"/>
          </p:nvPr>
        </p:nvSpPr>
        <p:spPr>
          <a:xfrm>
            <a:off x="755576" y="2348880"/>
            <a:ext cx="7632848" cy="4032449"/>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body text</a:t>
            </a:r>
          </a:p>
          <a:p>
            <a:pPr lvl="0"/>
            <a:endParaRPr lang="en-US"/>
          </a:p>
          <a:p>
            <a:pPr lvl="0"/>
            <a:r>
              <a:rPr lang="en-US"/>
              <a:t>Click to edit bullet lists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188058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196752"/>
            <a:ext cx="7632848" cy="5256584"/>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26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3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List + Sub-title -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06090"/>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one line title</a:t>
            </a:r>
            <a:endParaRPr lang="en-GB"/>
          </a:p>
        </p:txBody>
      </p:sp>
      <p:sp>
        <p:nvSpPr>
          <p:cNvPr id="3" name="Content Placeholder 2"/>
          <p:cNvSpPr>
            <a:spLocks noGrp="1"/>
          </p:cNvSpPr>
          <p:nvPr>
            <p:ph idx="1" hasCustomPrompt="1"/>
          </p:nvPr>
        </p:nvSpPr>
        <p:spPr>
          <a:xfrm>
            <a:off x="755576" y="1772816"/>
            <a:ext cx="7632848" cy="4680520"/>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bwMode="auto">
          <a:xfrm>
            <a:off x="899592" y="1052736"/>
            <a:ext cx="7632408"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0" hasCustomPrompt="1"/>
          </p:nvPr>
        </p:nvSpPr>
        <p:spPr>
          <a:xfrm>
            <a:off x="755576" y="1124744"/>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200242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 + sub-title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354162"/>
          </a:xfrm>
          <a:prstGeom prst="rect">
            <a:avLst/>
          </a:prstGeom>
        </p:spPr>
        <p:txBody>
          <a:bodyPr/>
          <a:lstStyle>
            <a:lvl1pPr>
              <a:defRPr sz="4000" b="1">
                <a:solidFill>
                  <a:srgbClr val="492F9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a:t>
            </a:r>
            <a:br>
              <a:rPr lang="en-US"/>
            </a:br>
            <a:r>
              <a:rPr lang="en-US"/>
              <a:t>two line title</a:t>
            </a:r>
            <a:endParaRPr lang="en-GB"/>
          </a:p>
        </p:txBody>
      </p:sp>
      <p:sp>
        <p:nvSpPr>
          <p:cNvPr id="3" name="Content Placeholder 2"/>
          <p:cNvSpPr>
            <a:spLocks noGrp="1"/>
          </p:cNvSpPr>
          <p:nvPr>
            <p:ph idx="1" hasCustomPrompt="1"/>
          </p:nvPr>
        </p:nvSpPr>
        <p:spPr>
          <a:xfrm>
            <a:off x="755576" y="2348880"/>
            <a:ext cx="7632848" cy="4104456"/>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a:t>Click to edit bullet list</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userDrawn="1"/>
        </p:nvCxnSpPr>
        <p:spPr bwMode="auto">
          <a:xfrm>
            <a:off x="755576" y="1628800"/>
            <a:ext cx="7776424" cy="0"/>
          </a:xfrm>
          <a:prstGeom prst="line">
            <a:avLst/>
          </a:prstGeom>
          <a:ln w="50800" cap="rnd">
            <a:gradFill flip="none" rotWithShape="1">
              <a:gsLst>
                <a:gs pos="0">
                  <a:srgbClr val="492F92"/>
                </a:gs>
                <a:gs pos="50000">
                  <a:schemeClr val="bg1"/>
                </a:gs>
                <a:gs pos="100000">
                  <a:srgbClr val="007C4D"/>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0" hasCustomPrompt="1"/>
          </p:nvPr>
        </p:nvSpPr>
        <p:spPr>
          <a:xfrm>
            <a:off x="755576" y="1700809"/>
            <a:ext cx="7632848" cy="57606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600" baseline="0">
                <a:solidFill>
                  <a:srgbClr val="492F92"/>
                </a:solidFill>
                <a:latin typeface="Ebrima" panose="02000000000000000000" pitchFamily="2" charset="0"/>
                <a:ea typeface="Ebrima" panose="02000000000000000000" pitchFamily="2" charset="0"/>
                <a:cs typeface="Ebrima" panose="02000000000000000000" pitchFamily="2" charset="0"/>
              </a:defRPr>
            </a:lvl1pPr>
            <a:lvl2pPr>
              <a:defRPr sz="2000">
                <a:latin typeface="Ebrima" panose="02000000000000000000" pitchFamily="2" charset="0"/>
                <a:ea typeface="Ebrima" panose="02000000000000000000" pitchFamily="2" charset="0"/>
                <a:cs typeface="Ebrima" panose="02000000000000000000" pitchFamily="2" charset="0"/>
              </a:defRPr>
            </a:lvl2pPr>
            <a:lvl3pPr>
              <a:defRPr sz="2000">
                <a:latin typeface="Ebrima" panose="02000000000000000000" pitchFamily="2" charset="0"/>
                <a:ea typeface="Ebrima" panose="02000000000000000000" pitchFamily="2" charset="0"/>
                <a:cs typeface="Ebrima" panose="02000000000000000000" pitchFamily="2" charset="0"/>
              </a:defRPr>
            </a:lvl3pPr>
            <a:lvl4pPr>
              <a:defRPr sz="2000">
                <a:latin typeface="Ebrima" panose="02000000000000000000" pitchFamily="2" charset="0"/>
                <a:ea typeface="Ebrima" panose="02000000000000000000" pitchFamily="2" charset="0"/>
                <a:cs typeface="Ebrima" panose="02000000000000000000" pitchFamily="2" charset="0"/>
              </a:defRPr>
            </a:lvl4pPr>
            <a:lvl5pPr>
              <a:defRPr sz="2000">
                <a:latin typeface="Ebrima" panose="02000000000000000000" pitchFamily="2" charset="0"/>
                <a:ea typeface="Ebrima" panose="02000000000000000000" pitchFamily="2" charset="0"/>
                <a:cs typeface="Ebrima" panose="02000000000000000000" pitchFamily="2" charset="0"/>
              </a:defRPr>
            </a:lvl5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600">
                <a:solidFill>
                  <a:srgbClr val="492F92"/>
                </a:solidFill>
                <a:latin typeface="Ebrima" panose="02000000000000000000" pitchFamily="2" charset="0"/>
                <a:ea typeface="Ebrima" panose="02000000000000000000" pitchFamily="2" charset="0"/>
                <a:cs typeface="Ebrima" panose="02000000000000000000" pitchFamily="2" charset="0"/>
              </a:rPr>
              <a:t>Click to edit sub-title</a:t>
            </a:r>
            <a:endParaRPr lang="en-GB"/>
          </a:p>
        </p:txBody>
      </p:sp>
    </p:spTree>
    <p:extLst>
      <p:ext uri="{BB962C8B-B14F-4D97-AF65-F5344CB8AC3E}">
        <p14:creationId xmlns:p14="http://schemas.microsoft.com/office/powerpoint/2010/main" val="334483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6" r:id="rId3"/>
    <p:sldLayoutId id="2147483668" r:id="rId4"/>
    <p:sldLayoutId id="2147483666" r:id="rId5"/>
    <p:sldLayoutId id="2147483669" r:id="rId6"/>
    <p:sldLayoutId id="2147483670" r:id="rId7"/>
    <p:sldLayoutId id="2147483672" r:id="rId8"/>
    <p:sldLayoutId id="2147483671" r:id="rId9"/>
    <p:sldLayoutId id="2147483674" r:id="rId10"/>
    <p:sldLayoutId id="2147483673" r:id="rId11"/>
    <p:sldLayoutId id="2147483678" r:id="rId12"/>
    <p:sldLayoutId id="2147483679" r:id="rId13"/>
    <p:sldLayoutId id="2147483680" r:id="rId14"/>
    <p:sldLayoutId id="214748368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audit-scotland.gov.uk/our-work/best-valu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fgs.org.uk/wp-content/uploads/CfPS-Good-Scrutiny-Guide-v3-WEB-SINGLE-PAGES.pdf" TargetMode="External"/><Relationship Id="rId5" Type="http://schemas.openxmlformats.org/officeDocument/2006/relationships/hyperlink" Target="https://www.improvementservice.org.uk/products-and-services/performance-management-and-benchmarking" TargetMode="External"/><Relationship Id="rId4" Type="http://schemas.openxmlformats.org/officeDocument/2006/relationships/hyperlink" Target="https://www.audit-scotland.gov.uk/our-work/how-councils-wor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pressenza.com/2021/03/are-two-off-days-enough-to-satisfy-students-mental-health/" TargetMode="External"/><Relationship Id="rId5" Type="http://schemas.openxmlformats.org/officeDocument/2006/relationships/image" Target="../media/image10.png"/><Relationship Id="rId4" Type="http://schemas.openxmlformats.org/officeDocument/2006/relationships/hyperlink" Target="https://www.flickr.com/photos/121494685@N06/1342664317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picpedia.org/chalkboard/h/human-resourc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speedofcreativity.org/2013/06/07/open-learning-outside-learning-leading-learning-building-learning-k12online13/"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mailto:gena.falconer@highland.gov.uk" TargetMode="External"/><Relationship Id="rId2" Type="http://schemas.openxmlformats.org/officeDocument/2006/relationships/hyperlink" Target="mailto:elaine.barrie@highland.gov.uk" TargetMode="External"/><Relationship Id="rId1" Type="http://schemas.openxmlformats.org/officeDocument/2006/relationships/slideLayout" Target="../slideLayouts/slideLayout7.xml"/><Relationship Id="rId6" Type="http://schemas.openxmlformats.org/officeDocument/2006/relationships/hyperlink" Target="mailto:john.robertson@highland.gov.uk" TargetMode="External"/><Relationship Id="rId5" Type="http://schemas.openxmlformats.org/officeDocument/2006/relationships/hyperlink" Target="mailto:Nicky.MacLennan@highland.gov.uk" TargetMode="External"/><Relationship Id="rId4" Type="http://schemas.openxmlformats.org/officeDocument/2006/relationships/hyperlink" Target="mailto:louise.mcgunnigle@highland.gov.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ICTMemberSupport@highland.gov.uk"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00A687-34D3-428B-8C95-DF4CD29F43F5}"/>
              </a:ext>
            </a:extLst>
          </p:cNvPr>
          <p:cNvSpPr/>
          <p:nvPr/>
        </p:nvSpPr>
        <p:spPr>
          <a:xfrm>
            <a:off x="1043608" y="1573108"/>
            <a:ext cx="6912768" cy="3908762"/>
          </a:xfrm>
          <a:prstGeom prst="rect">
            <a:avLst/>
          </a:prstGeom>
        </p:spPr>
        <p:txBody>
          <a:bodyPr wrap="square">
            <a:spAutoFit/>
          </a:bodyPr>
          <a:lstStyle/>
          <a:p>
            <a:pPr lvl="0" algn="ctr" eaLnBrk="0" hangingPunct="0">
              <a:spcBef>
                <a:spcPct val="20000"/>
              </a:spcBef>
            </a:pPr>
            <a:r>
              <a:rPr lang="en-GB" sz="4000" b="1" kern="0">
                <a:solidFill>
                  <a:srgbClr val="492F92"/>
                </a:solidFill>
                <a:latin typeface="Ebrima" panose="02000000000000000000" pitchFamily="2" charset="0"/>
                <a:ea typeface="Ebrima" panose="02000000000000000000" pitchFamily="2" charset="0"/>
                <a:cs typeface="Ebrima" panose="02000000000000000000" pitchFamily="2" charset="0"/>
              </a:rPr>
              <a:t>Strategic Committees</a:t>
            </a:r>
          </a:p>
          <a:p>
            <a:pPr lvl="0" algn="ctr" eaLnBrk="0" hangingPunct="0">
              <a:spcBef>
                <a:spcPct val="20000"/>
              </a:spcBef>
            </a:pPr>
            <a:r>
              <a:rPr lang="en-GB" sz="4000" b="1" kern="0">
                <a:solidFill>
                  <a:srgbClr val="492F92"/>
                </a:solidFill>
                <a:latin typeface="Ebrima" panose="02000000000000000000" pitchFamily="2" charset="0"/>
                <a:ea typeface="Ebrima" panose="02000000000000000000" pitchFamily="2" charset="0"/>
                <a:cs typeface="Ebrima" panose="02000000000000000000" pitchFamily="2" charset="0"/>
              </a:rPr>
              <a:t>Member’s Scrutiny &amp; Performance Role</a:t>
            </a:r>
          </a:p>
          <a:p>
            <a:pPr lvl="0" algn="ctr" eaLnBrk="0" hangingPunct="0">
              <a:spcBef>
                <a:spcPct val="20000"/>
              </a:spcBef>
            </a:pPr>
            <a:endParaRPr lang="en-GB" sz="3200" b="1" kern="0">
              <a:solidFill>
                <a:srgbClr val="000000"/>
              </a:solidFill>
              <a:latin typeface="Ebrima" panose="02000000000000000000" pitchFamily="2" charset="0"/>
              <a:ea typeface="Ebrima" panose="02000000000000000000" pitchFamily="2" charset="0"/>
              <a:cs typeface="Ebrima" panose="02000000000000000000" pitchFamily="2" charset="0"/>
            </a:endParaRPr>
          </a:p>
          <a:p>
            <a:pPr lvl="0" algn="ctr" eaLnBrk="0" hangingPunct="0">
              <a:spcBef>
                <a:spcPct val="20000"/>
              </a:spcBef>
            </a:pPr>
            <a:r>
              <a:rPr lang="en-GB" sz="2400" b="1" kern="0">
                <a:solidFill>
                  <a:srgbClr val="2F7C3A"/>
                </a:solidFill>
                <a:latin typeface="Ebrima" panose="02000000000000000000" pitchFamily="2" charset="0"/>
                <a:ea typeface="Ebrima" panose="02000000000000000000" pitchFamily="2" charset="0"/>
                <a:cs typeface="Ebrima" panose="02000000000000000000" pitchFamily="2" charset="0"/>
              </a:rPr>
              <a:t>Donna Sutherland</a:t>
            </a:r>
          </a:p>
          <a:p>
            <a:pPr lvl="0" algn="ctr" eaLnBrk="0" hangingPunct="0">
              <a:spcBef>
                <a:spcPct val="20000"/>
              </a:spcBef>
            </a:pPr>
            <a:r>
              <a:rPr lang="en-GB" sz="2400" b="1" kern="0">
                <a:solidFill>
                  <a:srgbClr val="2F7C3A"/>
                </a:solidFill>
                <a:latin typeface="Ebrima" panose="02000000000000000000" pitchFamily="2" charset="0"/>
                <a:ea typeface="Ebrima" panose="02000000000000000000" pitchFamily="2" charset="0"/>
                <a:cs typeface="Ebrima" panose="02000000000000000000" pitchFamily="2" charset="0"/>
              </a:rPr>
              <a:t>Strategic Lead (Corporate Audit &amp; Performance)</a:t>
            </a:r>
          </a:p>
        </p:txBody>
      </p:sp>
    </p:spTree>
    <p:extLst>
      <p:ext uri="{BB962C8B-B14F-4D97-AF65-F5344CB8AC3E}">
        <p14:creationId xmlns:p14="http://schemas.microsoft.com/office/powerpoint/2010/main" val="103188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0975" y="1124744"/>
            <a:ext cx="7344816" cy="2723823"/>
          </a:xfrm>
          <a:prstGeom prst="rect">
            <a:avLst/>
          </a:prstGeom>
          <a:noFill/>
        </p:spPr>
        <p:txBody>
          <a:bodyPr wrap="square" rtlCol="0">
            <a:spAutoFit/>
          </a:bodyPr>
          <a:lstStyle/>
          <a:p>
            <a:endParaRPr lang="en-GB" sz="1800"/>
          </a:p>
          <a:p>
            <a:r>
              <a:rPr lang="en-GB">
                <a:latin typeface="Ebrima" panose="02000000000000000000" pitchFamily="2" charset="0"/>
                <a:ea typeface="Ebrima" panose="02000000000000000000" pitchFamily="2" charset="0"/>
                <a:cs typeface="Ebrima" panose="02000000000000000000" pitchFamily="2" charset="0"/>
              </a:rPr>
              <a:t>Good scrutiny of performance offers the Council many benefits including</a:t>
            </a:r>
            <a:r>
              <a:rPr lang="en-GB" sz="1800">
                <a:latin typeface="Ebrima" panose="02000000000000000000" pitchFamily="2" charset="0"/>
                <a:ea typeface="Ebrima" panose="02000000000000000000" pitchFamily="2" charset="0"/>
                <a:cs typeface="Ebrima" panose="02000000000000000000" pitchFamily="2" charset="0"/>
              </a:rPr>
              <a:t>:</a:t>
            </a:r>
          </a:p>
          <a:p>
            <a:endParaRPr lang="en-GB" sz="9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Helping to drive continuous improvement;</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Promoting accountability and transparency;</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Enhancing good governance;</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Enabling Best Value to be demonstrated;</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Instilling confidence in employees, service-users and scrutineers;</a:t>
            </a:r>
          </a:p>
          <a:p>
            <a:pPr marL="285750" indent="-28575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Protecting and enhancing the reputation of the Council.</a:t>
            </a:r>
          </a:p>
        </p:txBody>
      </p:sp>
    </p:spTree>
    <p:extLst>
      <p:ext uri="{BB962C8B-B14F-4D97-AF65-F5344CB8AC3E}">
        <p14:creationId xmlns:p14="http://schemas.microsoft.com/office/powerpoint/2010/main" val="149859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220" y="1340768"/>
            <a:ext cx="7344816"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solidFill>
                  <a:prstClr val="black"/>
                </a:solidFill>
                <a:latin typeface="Ebrima" panose="02000000000000000000" pitchFamily="2" charset="0"/>
                <a:ea typeface="Ebrima" panose="02000000000000000000" pitchFamily="2" charset="0"/>
                <a:cs typeface="Ebrima" panose="02000000000000000000" pitchFamily="2" charset="0"/>
              </a:rPr>
              <a:t>Available online training (</a:t>
            </a:r>
            <a:r>
              <a:rPr lang="en-GB" err="1">
                <a:solidFill>
                  <a:prstClr val="black"/>
                </a:solidFill>
                <a:latin typeface="Ebrima" panose="02000000000000000000" pitchFamily="2" charset="0"/>
                <a:ea typeface="Ebrima" panose="02000000000000000000" pitchFamily="2" charset="0"/>
                <a:cs typeface="Ebrima" panose="02000000000000000000" pitchFamily="2" charset="0"/>
              </a:rPr>
              <a:t>Traineasy</a:t>
            </a:r>
            <a:r>
              <a:rPr lang="en-GB">
                <a:solidFill>
                  <a:prstClr val="black"/>
                </a:solidFill>
                <a:latin typeface="Ebrima" panose="02000000000000000000" pitchFamily="2" charset="0"/>
                <a:ea typeface="Ebrima" panose="02000000000000000000" pitchFamily="2" charset="0"/>
                <a:cs typeface="Ebrima" panose="02000000000000000000" pitchFamily="2" charset="0"/>
              </a:rPr>
              <a:t>)</a:t>
            </a:r>
          </a:p>
        </p:txBody>
      </p:sp>
      <p:pic>
        <p:nvPicPr>
          <p:cNvPr id="3" name="Picture 2">
            <a:extLst>
              <a:ext uri="{FF2B5EF4-FFF2-40B4-BE49-F238E27FC236}">
                <a16:creationId xmlns:a16="http://schemas.microsoft.com/office/drawing/2014/main" id="{BBD83590-AA89-47AA-85DB-530854B8C841}"/>
              </a:ext>
            </a:extLst>
          </p:cNvPr>
          <p:cNvPicPr>
            <a:picLocks noChangeAspect="1"/>
          </p:cNvPicPr>
          <p:nvPr/>
        </p:nvPicPr>
        <p:blipFill>
          <a:blip r:embed="rId2"/>
          <a:stretch>
            <a:fillRect/>
          </a:stretch>
        </p:blipFill>
        <p:spPr>
          <a:xfrm>
            <a:off x="395536" y="2132856"/>
            <a:ext cx="2515752" cy="2922712"/>
          </a:xfrm>
          <a:prstGeom prst="rect">
            <a:avLst/>
          </a:prstGeom>
        </p:spPr>
      </p:pic>
      <p:pic>
        <p:nvPicPr>
          <p:cNvPr id="5" name="Picture 4">
            <a:extLst>
              <a:ext uri="{FF2B5EF4-FFF2-40B4-BE49-F238E27FC236}">
                <a16:creationId xmlns:a16="http://schemas.microsoft.com/office/drawing/2014/main" id="{51906F14-F079-4762-809D-C20416489292}"/>
              </a:ext>
            </a:extLst>
          </p:cNvPr>
          <p:cNvPicPr>
            <a:picLocks noChangeAspect="1"/>
          </p:cNvPicPr>
          <p:nvPr/>
        </p:nvPicPr>
        <p:blipFill>
          <a:blip r:embed="rId3"/>
          <a:stretch>
            <a:fillRect/>
          </a:stretch>
        </p:blipFill>
        <p:spPr>
          <a:xfrm>
            <a:off x="3059832" y="2132856"/>
            <a:ext cx="2408024" cy="2748426"/>
          </a:xfrm>
          <a:prstGeom prst="rect">
            <a:avLst/>
          </a:prstGeom>
        </p:spPr>
      </p:pic>
      <p:pic>
        <p:nvPicPr>
          <p:cNvPr id="6" name="Picture 5">
            <a:extLst>
              <a:ext uri="{FF2B5EF4-FFF2-40B4-BE49-F238E27FC236}">
                <a16:creationId xmlns:a16="http://schemas.microsoft.com/office/drawing/2014/main" id="{27AD84F3-467C-451F-AC8E-E9A250FF80DA}"/>
              </a:ext>
            </a:extLst>
          </p:cNvPr>
          <p:cNvPicPr>
            <a:picLocks noChangeAspect="1"/>
          </p:cNvPicPr>
          <p:nvPr/>
        </p:nvPicPr>
        <p:blipFill>
          <a:blip r:embed="rId4"/>
          <a:stretch>
            <a:fillRect/>
          </a:stretch>
        </p:blipFill>
        <p:spPr>
          <a:xfrm>
            <a:off x="5779292" y="2132856"/>
            <a:ext cx="2222136" cy="2664296"/>
          </a:xfrm>
          <a:prstGeom prst="rect">
            <a:avLst/>
          </a:prstGeom>
        </p:spPr>
      </p:pic>
    </p:spTree>
    <p:extLst>
      <p:ext uri="{BB962C8B-B14F-4D97-AF65-F5344CB8AC3E}">
        <p14:creationId xmlns:p14="http://schemas.microsoft.com/office/powerpoint/2010/main" val="418237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7344816" cy="3954929"/>
          </a:xfrm>
          <a:prstGeom prst="rect">
            <a:avLst/>
          </a:prstGeom>
          <a:noFill/>
        </p:spPr>
        <p:txBody>
          <a:bodyPr wrap="square" rtlCol="0">
            <a:spAutoFit/>
          </a:bodyPr>
          <a:lstStyle/>
          <a:p>
            <a:endParaRPr lang="en-GB" sz="1800"/>
          </a:p>
          <a:p>
            <a:r>
              <a:rPr lang="en-GB">
                <a:latin typeface="Ebrima" panose="02000000000000000000" pitchFamily="2" charset="0"/>
                <a:ea typeface="Ebrima" panose="02000000000000000000" pitchFamily="2" charset="0"/>
                <a:cs typeface="Ebrima" panose="02000000000000000000" pitchFamily="2" charset="0"/>
              </a:rPr>
              <a:t>Links to additional reading:</a:t>
            </a: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Audit Scotland:</a:t>
            </a:r>
            <a:endParaRPr lang="en-GB" sz="1800">
              <a:latin typeface="Ebrima" panose="02000000000000000000" pitchFamily="2" charset="0"/>
              <a:ea typeface="Ebrima" panose="02000000000000000000" pitchFamily="2" charset="0"/>
              <a:cs typeface="Ebrima" panose="02000000000000000000" pitchFamily="2" charset="0"/>
            </a:endParaRPr>
          </a:p>
          <a:p>
            <a:endParaRPr lang="en-GB" sz="9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hlinkClick r:id="rId3"/>
              </a:rPr>
              <a:t>Best Value </a:t>
            </a:r>
            <a:endParaRPr lang="en-GB" sz="20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hlinkClick r:id="rId4"/>
              </a:rPr>
              <a:t>How Council’s work report series</a:t>
            </a:r>
            <a:endParaRPr lang="en-GB" sz="200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GB" sz="2000">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Improvement Service: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hlinkClick r:id="rId5"/>
              </a:rPr>
              <a:t>Performance management and benchmarking</a:t>
            </a:r>
            <a:endParaRPr lang="en-GB">
              <a:latin typeface="Ebrima" panose="02000000000000000000" pitchFamily="2" charset="0"/>
              <a:ea typeface="Ebrima" panose="02000000000000000000" pitchFamily="2" charset="0"/>
              <a:cs typeface="Ebrima" panose="02000000000000000000" pitchFamily="2" charset="0"/>
            </a:endParaRP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Centre for Public Scrutiny:</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hlinkClick r:id="rId6"/>
              </a:rPr>
              <a:t>The good scrutiny guide</a:t>
            </a:r>
            <a:endParaRPr lang="en-GB">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GB" sz="2000"/>
          </a:p>
        </p:txBody>
      </p:sp>
    </p:spTree>
    <p:extLst>
      <p:ext uri="{BB962C8B-B14F-4D97-AF65-F5344CB8AC3E}">
        <p14:creationId xmlns:p14="http://schemas.microsoft.com/office/powerpoint/2010/main" val="244254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lIns="91440" tIns="45720" rIns="91440" bIns="45720" anchor="t">
            <a:normAutofit/>
          </a:bodyPr>
          <a:lstStyle/>
          <a:p>
            <a:r>
              <a:rPr lang="en-GB" sz="3200">
                <a:latin typeface="Ebrima"/>
                <a:ea typeface="Ebrima"/>
                <a:cs typeface="Ebrima"/>
              </a:rPr>
              <a:t>Introduction to Finance Service and Financial aspects of Corporate Resources Committee remit</a:t>
            </a:r>
            <a:endParaRPr lang="en-GB" sz="3200"/>
          </a:p>
        </p:txBody>
      </p:sp>
      <p:sp>
        <p:nvSpPr>
          <p:cNvPr id="5" name="Subtitle 4"/>
          <p:cNvSpPr>
            <a:spLocks noGrp="1"/>
          </p:cNvSpPr>
          <p:nvPr>
            <p:ph type="subTitle" idx="1"/>
          </p:nvPr>
        </p:nvSpPr>
        <p:spPr>
          <a:xfrm>
            <a:off x="612000" y="3789040"/>
            <a:ext cx="7920000" cy="584775"/>
          </a:xfrm>
        </p:spPr>
        <p:txBody>
          <a:bodyPr lIns="91440" tIns="45720" rIns="91440" bIns="45720" anchor="t">
            <a:spAutoFit/>
          </a:bodyPr>
          <a:lstStyle/>
          <a:p>
            <a:r>
              <a:rPr lang="en-GB" sz="3200">
                <a:latin typeface="Ebrima"/>
                <a:ea typeface="Ebrima"/>
                <a:cs typeface="Ebrima"/>
              </a:rPr>
              <a:t>Ed Foster, Head of Finance</a:t>
            </a:r>
            <a:endParaRPr lang="en-GB" sz="3200"/>
          </a:p>
        </p:txBody>
      </p:sp>
    </p:spTree>
    <p:extLst>
      <p:ext uri="{BB962C8B-B14F-4D97-AF65-F5344CB8AC3E}">
        <p14:creationId xmlns:p14="http://schemas.microsoft.com/office/powerpoint/2010/main" val="183202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706090"/>
          </a:xfrm>
        </p:spPr>
        <p:txBody>
          <a:bodyPr lIns="91440" tIns="45720" rIns="91440" bIns="45720" anchor="t"/>
          <a:lstStyle/>
          <a:p>
            <a:r>
              <a:rPr lang="en-GB">
                <a:latin typeface="Ebrima"/>
                <a:ea typeface="Ebrima"/>
                <a:cs typeface="Ebrima"/>
              </a:rPr>
              <a:t>Finance Service remit</a:t>
            </a:r>
            <a:endParaRPr lang="en-GB"/>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800"/>
              <a:t>Finance service remit comprises:</a:t>
            </a:r>
            <a:endParaRPr lang="en-GB" sz="2800">
              <a:cs typeface="Calibri"/>
            </a:endParaRPr>
          </a:p>
          <a:p>
            <a:pPr>
              <a:spcBef>
                <a:spcPts val="20"/>
              </a:spcBef>
            </a:pPr>
            <a:r>
              <a:rPr lang="en-GB" sz="2800"/>
              <a:t>Financial Accounting (annual accounts)</a:t>
            </a:r>
          </a:p>
          <a:p>
            <a:pPr>
              <a:spcBef>
                <a:spcPts val="20"/>
              </a:spcBef>
            </a:pPr>
            <a:r>
              <a:rPr lang="en-GB" sz="2800"/>
              <a:t>Budgeting (revenue and capital)</a:t>
            </a:r>
          </a:p>
          <a:p>
            <a:pPr>
              <a:spcBef>
                <a:spcPts val="20"/>
              </a:spcBef>
            </a:pPr>
            <a:r>
              <a:rPr lang="en-GB" sz="2800"/>
              <a:t>Taxation</a:t>
            </a:r>
          </a:p>
          <a:p>
            <a:pPr>
              <a:spcBef>
                <a:spcPts val="20"/>
              </a:spcBef>
            </a:pPr>
            <a:r>
              <a:rPr lang="en-GB" sz="2800"/>
              <a:t>Treasury management</a:t>
            </a:r>
          </a:p>
          <a:p>
            <a:pPr>
              <a:spcBef>
                <a:spcPts val="20"/>
              </a:spcBef>
            </a:pPr>
            <a:r>
              <a:rPr lang="en-GB" sz="2800"/>
              <a:t>Management accounting</a:t>
            </a:r>
          </a:p>
          <a:p>
            <a:pPr>
              <a:spcBef>
                <a:spcPts val="20"/>
              </a:spcBef>
            </a:pPr>
            <a:r>
              <a:rPr lang="en-GB" sz="2800"/>
              <a:t>Insurance</a:t>
            </a:r>
          </a:p>
          <a:p>
            <a:pPr>
              <a:spcBef>
                <a:spcPts val="20"/>
              </a:spcBef>
            </a:pPr>
            <a:r>
              <a:rPr lang="en-GB" sz="2800"/>
              <a:t>Payroll (moving to Head of People)</a:t>
            </a:r>
          </a:p>
          <a:p>
            <a:pPr>
              <a:spcBef>
                <a:spcPts val="20"/>
              </a:spcBef>
            </a:pPr>
            <a:r>
              <a:rPr lang="en-GB" sz="2800"/>
              <a:t>Pension Fund</a:t>
            </a:r>
          </a:p>
          <a:p>
            <a:pPr>
              <a:spcBef>
                <a:spcPts val="20"/>
              </a:spcBef>
            </a:pPr>
            <a:r>
              <a:rPr lang="en-GB" sz="2800">
                <a:cs typeface="Calibri"/>
              </a:rPr>
              <a:t>Procurement (via CPSS)</a:t>
            </a:r>
          </a:p>
          <a:p>
            <a:pPr marL="0" indent="0">
              <a:spcBef>
                <a:spcPts val="20"/>
              </a:spcBef>
              <a:buNone/>
            </a:pPr>
            <a:endParaRPr lang="en-GB" sz="2800">
              <a:cs typeface="Calibri"/>
            </a:endParaRPr>
          </a:p>
          <a:p>
            <a:pPr marL="514350" lvl="1" indent="0">
              <a:buNone/>
            </a:pPr>
            <a:endParaRPr lang="en-GB">
              <a:cs typeface="Calibri"/>
            </a:endParaRPr>
          </a:p>
          <a:p>
            <a:endParaRPr lang="en-GB"/>
          </a:p>
          <a:p>
            <a:endParaRPr lang="en-GB">
              <a:cs typeface="Calibri"/>
            </a:endParaRPr>
          </a:p>
        </p:txBody>
      </p:sp>
    </p:spTree>
    <p:extLst>
      <p:ext uri="{BB962C8B-B14F-4D97-AF65-F5344CB8AC3E}">
        <p14:creationId xmlns:p14="http://schemas.microsoft.com/office/powerpoint/2010/main" val="297200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CIPFA FM Code</a:t>
            </a:r>
            <a:endParaRPr lang="en-GB" sz="3200"/>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400"/>
              <a:t>The CIPFA Financial Management Code is designed to support good practice in financial management and to assist local authorities in demonstrating their financial sustainability.</a:t>
            </a:r>
            <a:endParaRPr lang="en-GB" sz="2400">
              <a:cs typeface="Calibri"/>
            </a:endParaRPr>
          </a:p>
          <a:p>
            <a:pPr marL="0" indent="0">
              <a:spcBef>
                <a:spcPts val="20"/>
              </a:spcBef>
              <a:buNone/>
            </a:pPr>
            <a:endParaRPr lang="en-GB" sz="2400">
              <a:cs typeface="Calibri"/>
            </a:endParaRPr>
          </a:p>
          <a:p>
            <a:pPr marL="0" indent="0">
              <a:spcBef>
                <a:spcPts val="20"/>
              </a:spcBef>
              <a:buNone/>
            </a:pPr>
            <a:r>
              <a:rPr lang="en-GB" sz="2400">
                <a:cs typeface="Calibri"/>
              </a:rPr>
              <a:t>Demonstrating compliance with the FM Code is a collective responsibility of elected members, the chief finance officer (CFO) and their professional colleagues in the leadership team. It is for all the senior management team to work with elected members in ensuring compliance with the FM Code and so demonstrate the standard of financial management to be expected of a local authority.</a:t>
            </a:r>
            <a:endParaRPr lang="en-GB" sz="2400"/>
          </a:p>
          <a:p>
            <a:endParaRPr lang="en-GB"/>
          </a:p>
          <a:p>
            <a:endParaRPr lang="en-GB">
              <a:cs typeface="Calibri"/>
            </a:endParaRPr>
          </a:p>
        </p:txBody>
      </p:sp>
    </p:spTree>
    <p:extLst>
      <p:ext uri="{BB962C8B-B14F-4D97-AF65-F5344CB8AC3E}">
        <p14:creationId xmlns:p14="http://schemas.microsoft.com/office/powerpoint/2010/main" val="428404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CIPFA FM Code- Underlying principles</a:t>
            </a:r>
            <a:endParaRPr lang="en-GB" sz="3200"/>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a:spcBef>
                <a:spcPts val="20"/>
              </a:spcBef>
            </a:pPr>
            <a:r>
              <a:rPr lang="en-GB" sz="2400">
                <a:cs typeface="Calibri"/>
              </a:rPr>
              <a:t>Leadership</a:t>
            </a:r>
          </a:p>
          <a:p>
            <a:pPr>
              <a:spcBef>
                <a:spcPts val="20"/>
              </a:spcBef>
            </a:pPr>
            <a:r>
              <a:rPr lang="en-GB" sz="2400">
                <a:cs typeface="Calibri"/>
              </a:rPr>
              <a:t>Accountability</a:t>
            </a:r>
          </a:p>
          <a:p>
            <a:pPr>
              <a:spcBef>
                <a:spcPts val="20"/>
              </a:spcBef>
            </a:pPr>
            <a:r>
              <a:rPr lang="en-GB" sz="2400">
                <a:cs typeface="Calibri"/>
              </a:rPr>
              <a:t>Transparency</a:t>
            </a:r>
          </a:p>
          <a:p>
            <a:pPr>
              <a:spcBef>
                <a:spcPts val="20"/>
              </a:spcBef>
            </a:pPr>
            <a:r>
              <a:rPr lang="en-GB" sz="2400">
                <a:cs typeface="Calibri"/>
              </a:rPr>
              <a:t>Adherence to professional standards</a:t>
            </a:r>
          </a:p>
          <a:p>
            <a:pPr>
              <a:spcBef>
                <a:spcPts val="20"/>
              </a:spcBef>
            </a:pPr>
            <a:r>
              <a:rPr lang="en-GB" sz="2400">
                <a:cs typeface="Calibri"/>
              </a:rPr>
              <a:t>Assurance</a:t>
            </a:r>
          </a:p>
          <a:p>
            <a:pPr>
              <a:spcBef>
                <a:spcPts val="20"/>
              </a:spcBef>
            </a:pPr>
            <a:r>
              <a:rPr lang="en-GB" sz="2400">
                <a:cs typeface="Calibri"/>
              </a:rPr>
              <a:t>Sustainability</a:t>
            </a:r>
          </a:p>
          <a:p>
            <a:endParaRPr lang="en-GB">
              <a:cs typeface="Calibri"/>
            </a:endParaRPr>
          </a:p>
          <a:p>
            <a:endParaRPr lang="en-GB">
              <a:cs typeface="Calibri"/>
            </a:endParaRPr>
          </a:p>
        </p:txBody>
      </p:sp>
    </p:spTree>
    <p:extLst>
      <p:ext uri="{BB962C8B-B14F-4D97-AF65-F5344CB8AC3E}">
        <p14:creationId xmlns:p14="http://schemas.microsoft.com/office/powerpoint/2010/main" val="12694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CIPFA FM Code- 7 sections</a:t>
            </a:r>
            <a:endParaRPr lang="en-GB" sz="3200"/>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457200" indent="-457200">
              <a:spcBef>
                <a:spcPts val="20"/>
              </a:spcBef>
              <a:buAutoNum type="arabicPeriod"/>
            </a:pPr>
            <a:r>
              <a:rPr lang="en-GB" sz="2400">
                <a:cs typeface="Calibri"/>
              </a:rPr>
              <a:t>The responsibilities of the chief finance officer and leadership team</a:t>
            </a:r>
          </a:p>
          <a:p>
            <a:pPr marL="457200" indent="-457200">
              <a:spcBef>
                <a:spcPts val="20"/>
              </a:spcBef>
              <a:buAutoNum type="arabicPeriod"/>
            </a:pPr>
            <a:r>
              <a:rPr lang="en-GB" sz="2400">
                <a:cs typeface="Calibri"/>
              </a:rPr>
              <a:t>Governance and financial management style</a:t>
            </a:r>
          </a:p>
          <a:p>
            <a:pPr marL="457200" indent="-457200">
              <a:spcBef>
                <a:spcPts val="20"/>
              </a:spcBef>
              <a:buAutoNum type="arabicPeriod"/>
            </a:pPr>
            <a:r>
              <a:rPr lang="en-GB" sz="2400">
                <a:cs typeface="Calibri"/>
              </a:rPr>
              <a:t>Long to medium-term financial management</a:t>
            </a:r>
          </a:p>
          <a:p>
            <a:pPr marL="457200" indent="-457200">
              <a:spcBef>
                <a:spcPts val="20"/>
              </a:spcBef>
              <a:buAutoNum type="arabicPeriod"/>
            </a:pPr>
            <a:r>
              <a:rPr lang="en-GB" sz="2400">
                <a:cs typeface="Calibri"/>
              </a:rPr>
              <a:t>The annual budget</a:t>
            </a:r>
          </a:p>
          <a:p>
            <a:pPr marL="457200" indent="-457200">
              <a:spcBef>
                <a:spcPts val="20"/>
              </a:spcBef>
              <a:buAutoNum type="arabicPeriod"/>
            </a:pPr>
            <a:r>
              <a:rPr lang="en-GB" sz="2400">
                <a:cs typeface="Calibri"/>
              </a:rPr>
              <a:t>Stakeholder engagement and business plans</a:t>
            </a:r>
          </a:p>
          <a:p>
            <a:pPr marL="457200" indent="-457200">
              <a:spcBef>
                <a:spcPts val="20"/>
              </a:spcBef>
              <a:buAutoNum type="arabicPeriod"/>
            </a:pPr>
            <a:r>
              <a:rPr lang="en-GB" sz="2400">
                <a:cs typeface="Calibri"/>
              </a:rPr>
              <a:t>Monitoring financial performance</a:t>
            </a:r>
          </a:p>
          <a:p>
            <a:pPr marL="457200" indent="-457200">
              <a:spcBef>
                <a:spcPts val="20"/>
              </a:spcBef>
              <a:buAutoNum type="arabicPeriod"/>
            </a:pPr>
            <a:r>
              <a:rPr lang="en-GB" sz="2400">
                <a:cs typeface="Calibri"/>
              </a:rPr>
              <a:t>External financial reporting</a:t>
            </a:r>
          </a:p>
          <a:p>
            <a:pPr marL="457200" indent="-457200">
              <a:spcBef>
                <a:spcPts val="20"/>
              </a:spcBef>
              <a:buAutoNum type="arabicPeriod"/>
            </a:pPr>
            <a:endParaRPr lang="en-GB" sz="2400">
              <a:cs typeface="Calibri"/>
            </a:endParaRPr>
          </a:p>
          <a:p>
            <a:endParaRPr lang="en-GB">
              <a:cs typeface="Calibri"/>
            </a:endParaRPr>
          </a:p>
          <a:p>
            <a:endParaRPr lang="en-GB">
              <a:cs typeface="Calibri"/>
            </a:endParaRPr>
          </a:p>
        </p:txBody>
      </p:sp>
    </p:spTree>
    <p:extLst>
      <p:ext uri="{BB962C8B-B14F-4D97-AF65-F5344CB8AC3E}">
        <p14:creationId xmlns:p14="http://schemas.microsoft.com/office/powerpoint/2010/main" val="122164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899790" y="274638"/>
            <a:ext cx="7920682" cy="1306275"/>
          </a:xfrm>
        </p:spPr>
        <p:txBody>
          <a:bodyPr lIns="91440" tIns="45720" rIns="91440" bIns="45720" anchor="t"/>
          <a:lstStyle/>
          <a:p>
            <a:r>
              <a:rPr lang="en-GB" sz="3200">
                <a:latin typeface="Ebrima"/>
                <a:ea typeface="Ebrima"/>
                <a:cs typeface="Ebrima"/>
              </a:rPr>
              <a:t>Elements of finance remit that report to Corporate Resources Committee</a:t>
            </a:r>
            <a:endParaRPr lang="en-GB" sz="3200" err="1"/>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800"/>
              <a:t>The following items are reported directly to the Corporate Resources Committee:</a:t>
            </a:r>
            <a:endParaRPr lang="en-GB" sz="2800">
              <a:cs typeface="Calibri"/>
            </a:endParaRPr>
          </a:p>
          <a:p>
            <a:pPr>
              <a:spcBef>
                <a:spcPts val="20"/>
              </a:spcBef>
            </a:pPr>
            <a:r>
              <a:rPr lang="en-GB" sz="2800"/>
              <a:t>Current year corporate revenue budget monitoring (quarterly)</a:t>
            </a:r>
          </a:p>
          <a:p>
            <a:pPr>
              <a:spcBef>
                <a:spcPts val="20"/>
              </a:spcBef>
            </a:pPr>
            <a:r>
              <a:rPr lang="en-GB" sz="2800"/>
              <a:t>Current year corporate capital budget monitoring (quarterly)</a:t>
            </a:r>
            <a:endParaRPr lang="en-GB" sz="2800">
              <a:cs typeface="Calibri"/>
            </a:endParaRPr>
          </a:p>
          <a:p>
            <a:r>
              <a:rPr lang="en-GB" sz="2800">
                <a:cs typeface="Calibri"/>
              </a:rPr>
              <a:t>All treasury-related items (quarterly transactions report, annual treasury management strategy statement, mid-year report, annual review)</a:t>
            </a:r>
          </a:p>
          <a:p>
            <a:pPr marL="514350" lvl="1" indent="0">
              <a:buNone/>
            </a:pPr>
            <a:endParaRPr lang="en-GB"/>
          </a:p>
          <a:p>
            <a:endParaRPr lang="en-GB"/>
          </a:p>
          <a:p>
            <a:endParaRPr lang="en-GB"/>
          </a:p>
        </p:txBody>
      </p:sp>
    </p:spTree>
    <p:extLst>
      <p:ext uri="{BB962C8B-B14F-4D97-AF65-F5344CB8AC3E}">
        <p14:creationId xmlns:p14="http://schemas.microsoft.com/office/powerpoint/2010/main" val="264028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1306275"/>
          </a:xfrm>
        </p:spPr>
        <p:txBody>
          <a:bodyPr lIns="91440" tIns="45720" rIns="91440" bIns="45720" anchor="t"/>
          <a:lstStyle/>
          <a:p>
            <a:r>
              <a:rPr lang="en-GB">
                <a:latin typeface="Ebrima"/>
                <a:ea typeface="Ebrima"/>
                <a:cs typeface="Ebrima"/>
              </a:rPr>
              <a:t>Elements of finance remit that report elsewhere</a:t>
            </a:r>
            <a:endParaRPr lang="en-GB" err="1"/>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pPr marL="0" indent="0">
              <a:spcBef>
                <a:spcPts val="20"/>
              </a:spcBef>
              <a:buNone/>
            </a:pPr>
            <a:r>
              <a:rPr lang="en-GB" sz="2800"/>
              <a:t>Many of the service functions do not report directly to the Corporate Resources Committee:</a:t>
            </a:r>
            <a:endParaRPr lang="en-GB" sz="2800">
              <a:cs typeface="Calibri"/>
            </a:endParaRPr>
          </a:p>
          <a:p>
            <a:pPr>
              <a:spcBef>
                <a:spcPts val="20"/>
              </a:spcBef>
            </a:pPr>
            <a:r>
              <a:rPr lang="en-GB" sz="2800"/>
              <a:t>Annual accounts to Council (June) and A&amp;S committee (September)</a:t>
            </a:r>
          </a:p>
          <a:p>
            <a:pPr>
              <a:spcBef>
                <a:spcPts val="20"/>
              </a:spcBef>
            </a:pPr>
            <a:r>
              <a:rPr lang="en-GB" sz="2800"/>
              <a:t>Revenue and Capital budgets to Council</a:t>
            </a:r>
          </a:p>
          <a:p>
            <a:r>
              <a:rPr lang="en-GB" sz="2800"/>
              <a:t>Pensions- related items to Pensions Committee (and Investment Sub-committee)</a:t>
            </a:r>
            <a:endParaRPr lang="en-GB"/>
          </a:p>
          <a:p>
            <a:pPr marL="514350" lvl="1" indent="0">
              <a:buNone/>
            </a:pPr>
            <a:endParaRPr lang="en-GB"/>
          </a:p>
          <a:p>
            <a:endParaRPr lang="en-GB"/>
          </a:p>
          <a:p>
            <a:endParaRPr lang="en-GB"/>
          </a:p>
        </p:txBody>
      </p:sp>
    </p:spTree>
    <p:extLst>
      <p:ext uri="{BB962C8B-B14F-4D97-AF65-F5344CB8AC3E}">
        <p14:creationId xmlns:p14="http://schemas.microsoft.com/office/powerpoint/2010/main" val="296914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201702"/>
            <a:ext cx="6984255" cy="3016210"/>
          </a:xfrm>
          <a:prstGeom prst="rect">
            <a:avLst/>
          </a:prstGeom>
        </p:spPr>
        <p:txBody>
          <a:bodyPr wrap="square">
            <a:spAutoFit/>
          </a:bodyPr>
          <a:lstStyle/>
          <a:p>
            <a:pPr>
              <a:defRPr/>
            </a:pPr>
            <a:endParaRPr lang="en-GB" sz="2800">
              <a:latin typeface="Ebrima" panose="02000000000000000000" pitchFamily="2" charset="0"/>
              <a:ea typeface="Ebrima" panose="02000000000000000000" pitchFamily="2" charset="0"/>
              <a:cs typeface="Ebrima" panose="02000000000000000000" pitchFamily="2" charset="0"/>
            </a:endParaRPr>
          </a:p>
          <a:p>
            <a:pPr algn="just">
              <a:defRPr/>
            </a:pPr>
            <a:r>
              <a:rPr lang="en-GB">
                <a:latin typeface="Ebrima" panose="02000000000000000000" pitchFamily="2" charset="0"/>
                <a:ea typeface="Ebrima" panose="02000000000000000000" pitchFamily="2" charset="0"/>
                <a:cs typeface="Ebrima" panose="02000000000000000000" pitchFamily="2" charset="0"/>
              </a:rPr>
              <a:t>Specific legal duties placed on Councillors includes ensuring that your Council is:</a:t>
            </a:r>
          </a:p>
          <a:p>
            <a:pPr algn="just">
              <a:defRPr/>
            </a:pPr>
            <a:endParaRPr lang="en-GB">
              <a:latin typeface="Ebrima" panose="02000000000000000000" pitchFamily="2" charset="0"/>
              <a:ea typeface="Ebrima" panose="02000000000000000000" pitchFamily="2" charset="0"/>
              <a:cs typeface="Ebrima" panose="02000000000000000000" pitchFamily="2" charset="0"/>
            </a:endParaRPr>
          </a:p>
          <a:p>
            <a:pPr marL="457200" indent="-457200" algn="just">
              <a:buFont typeface="Arial" panose="020B0604020202020204" pitchFamily="34" charset="0"/>
              <a:buChar char="•"/>
              <a:defRPr/>
            </a:pPr>
            <a:r>
              <a:rPr lang="en-GB">
                <a:latin typeface="Ebrima" panose="02000000000000000000" pitchFamily="2" charset="0"/>
                <a:ea typeface="Ebrima" panose="02000000000000000000" pitchFamily="2" charset="0"/>
                <a:cs typeface="Ebrima" panose="02000000000000000000" pitchFamily="2" charset="0"/>
              </a:rPr>
              <a:t>Well governed;</a:t>
            </a:r>
          </a:p>
          <a:p>
            <a:pPr marL="457200" indent="-457200" algn="just">
              <a:buFont typeface="Arial" panose="020B0604020202020204" pitchFamily="34" charset="0"/>
              <a:buChar char="•"/>
              <a:defRPr/>
            </a:pPr>
            <a:r>
              <a:rPr lang="en-GB">
                <a:latin typeface="Ebrima" panose="02000000000000000000" pitchFamily="2" charset="0"/>
                <a:ea typeface="Ebrima" panose="02000000000000000000" pitchFamily="2" charset="0"/>
                <a:cs typeface="Ebrima" panose="02000000000000000000" pitchFamily="2" charset="0"/>
              </a:rPr>
              <a:t>Produces Best Value services;</a:t>
            </a:r>
          </a:p>
          <a:p>
            <a:pPr marL="457200" indent="-457200" algn="just">
              <a:buFont typeface="Arial" panose="020B0604020202020204" pitchFamily="34" charset="0"/>
              <a:buChar char="•"/>
              <a:defRPr/>
            </a:pPr>
            <a:r>
              <a:rPr lang="en-GB">
                <a:latin typeface="Ebrima" panose="02000000000000000000" pitchFamily="2" charset="0"/>
                <a:ea typeface="Ebrima" panose="02000000000000000000" pitchFamily="2" charset="0"/>
                <a:cs typeface="Ebrima" panose="02000000000000000000" pitchFamily="2" charset="0"/>
              </a:rPr>
              <a:t>Adopts sustainable policies and practices .</a:t>
            </a:r>
          </a:p>
          <a:p>
            <a:pPr marL="457200" indent="-457200" algn="just">
              <a:buFont typeface="Arial" panose="020B0604020202020204" pitchFamily="34" charset="0"/>
              <a:buChar char="•"/>
              <a:defRPr/>
            </a:pPr>
            <a:endParaRPr lang="en-GB">
              <a:latin typeface="Ebrima" panose="02000000000000000000" pitchFamily="2" charset="0"/>
              <a:ea typeface="Ebrima" panose="02000000000000000000" pitchFamily="2" charset="0"/>
              <a:cs typeface="Ebrima" panose="02000000000000000000" pitchFamily="2" charset="0"/>
            </a:endParaRPr>
          </a:p>
          <a:p>
            <a:pPr>
              <a:defRPr/>
            </a:pPr>
            <a:r>
              <a:rPr lang="en-GB">
                <a:latin typeface="Ebrima" panose="02000000000000000000" pitchFamily="2" charset="0"/>
                <a:ea typeface="Ebrima" panose="02000000000000000000" pitchFamily="2" charset="0"/>
                <a:cs typeface="Ebrima" panose="02000000000000000000" pitchFamily="2" charset="0"/>
              </a:rPr>
              <a:t>Achieving these duties can supported through  effective scrutiny and performance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Introduction to </a:t>
            </a:r>
            <a:br>
              <a:rPr lang="en-GB"/>
            </a:br>
            <a:r>
              <a:rPr lang="en-GB"/>
              <a:t>People Service  </a:t>
            </a:r>
          </a:p>
        </p:txBody>
      </p:sp>
      <p:sp>
        <p:nvSpPr>
          <p:cNvPr id="5" name="Subtitle 4"/>
          <p:cNvSpPr>
            <a:spLocks noGrp="1"/>
          </p:cNvSpPr>
          <p:nvPr>
            <p:ph type="subTitle" idx="1"/>
          </p:nvPr>
        </p:nvSpPr>
        <p:spPr>
          <a:xfrm>
            <a:off x="612000" y="3789040"/>
            <a:ext cx="7920000" cy="1569660"/>
          </a:xfrm>
        </p:spPr>
        <p:txBody>
          <a:bodyPr/>
          <a:lstStyle/>
          <a:p>
            <a:r>
              <a:rPr lang="en-GB"/>
              <a:t>Elaine Barrie, Head of People Services </a:t>
            </a:r>
          </a:p>
        </p:txBody>
      </p:sp>
    </p:spTree>
    <p:extLst>
      <p:ext uri="{BB962C8B-B14F-4D97-AF65-F5344CB8AC3E}">
        <p14:creationId xmlns:p14="http://schemas.microsoft.com/office/powerpoint/2010/main" val="3417988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E688-6246-4A1D-8C3F-01C6D8AFECB7}"/>
              </a:ext>
            </a:extLst>
          </p:cNvPr>
          <p:cNvSpPr>
            <a:spLocks noGrp="1"/>
          </p:cNvSpPr>
          <p:nvPr>
            <p:ph type="title"/>
          </p:nvPr>
        </p:nvSpPr>
        <p:spPr/>
        <p:txBody>
          <a:bodyPr/>
          <a:lstStyle/>
          <a:p>
            <a:r>
              <a:rPr lang="en-GB"/>
              <a:t>    Council Staffing information and Statistics</a:t>
            </a:r>
          </a:p>
        </p:txBody>
      </p:sp>
      <p:sp>
        <p:nvSpPr>
          <p:cNvPr id="3" name="Content Placeholder 2">
            <a:extLst>
              <a:ext uri="{FF2B5EF4-FFF2-40B4-BE49-F238E27FC236}">
                <a16:creationId xmlns:a16="http://schemas.microsoft.com/office/drawing/2014/main" id="{CA8A5005-B7A1-4D8C-93AA-1BC5A2D39481}"/>
              </a:ext>
            </a:extLst>
          </p:cNvPr>
          <p:cNvSpPr>
            <a:spLocks noGrp="1"/>
          </p:cNvSpPr>
          <p:nvPr>
            <p:ph idx="1"/>
          </p:nvPr>
        </p:nvSpPr>
        <p:spPr/>
        <p:txBody>
          <a:bodyPr/>
          <a:lstStyle/>
          <a:p>
            <a:pPr marL="0" indent="0">
              <a:buNone/>
            </a:pPr>
            <a:r>
              <a:rPr lang="en-GB"/>
              <a:t>	</a:t>
            </a:r>
          </a:p>
          <a:p>
            <a:r>
              <a:rPr lang="en-GB"/>
              <a:t>Total Council head count – 10,568</a:t>
            </a:r>
          </a:p>
          <a:p>
            <a:r>
              <a:rPr lang="en-GB"/>
              <a:t>25.7% Male 	74.3% Female</a:t>
            </a:r>
          </a:p>
          <a:p>
            <a:r>
              <a:rPr lang="en-GB"/>
              <a:t>Total salary costs £378.5m 2021/22</a:t>
            </a:r>
          </a:p>
          <a:p>
            <a:r>
              <a:rPr lang="en-GB"/>
              <a:t>Turnover  -  11.4%  2021/22 (</a:t>
            </a:r>
            <a:r>
              <a:rPr lang="en-GB" err="1"/>
              <a:t>Avg</a:t>
            </a:r>
            <a:r>
              <a:rPr lang="en-GB"/>
              <a:t> 8-10%)</a:t>
            </a:r>
          </a:p>
          <a:p>
            <a:pPr marL="0" indent="0">
              <a:buNone/>
            </a:pPr>
            <a:endParaRPr lang="en-GB"/>
          </a:p>
          <a:p>
            <a:pPr marL="2286000" lvl="5" indent="0">
              <a:buNone/>
            </a:pPr>
            <a:r>
              <a:rPr lang="en-GB"/>
              <a:t>			</a:t>
            </a:r>
          </a:p>
          <a:p>
            <a:pPr marL="0" indent="0">
              <a:buNone/>
            </a:pPr>
            <a:r>
              <a:rPr lang="en-GB"/>
              <a:t>					</a:t>
            </a:r>
          </a:p>
        </p:txBody>
      </p:sp>
      <p:pic>
        <p:nvPicPr>
          <p:cNvPr id="4" name="Picture 3">
            <a:extLst>
              <a:ext uri="{FF2B5EF4-FFF2-40B4-BE49-F238E27FC236}">
                <a16:creationId xmlns:a16="http://schemas.microsoft.com/office/drawing/2014/main" id="{0F1F8F02-46CD-4CAD-9E33-4759913954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97152"/>
            <a:ext cx="2143125" cy="952500"/>
          </a:xfrm>
          <a:prstGeom prst="rect">
            <a:avLst/>
          </a:prstGeom>
          <a:noFill/>
          <a:ln>
            <a:noFill/>
          </a:ln>
        </p:spPr>
      </p:pic>
      <p:pic>
        <p:nvPicPr>
          <p:cNvPr id="14" name="Picture 13" descr="A picture containing table&#10;&#10;Description automatically generated">
            <a:extLst>
              <a:ext uri="{FF2B5EF4-FFF2-40B4-BE49-F238E27FC236}">
                <a16:creationId xmlns:a16="http://schemas.microsoft.com/office/drawing/2014/main" id="{24B54E4F-3D10-45FE-BDF4-D36D5636E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365104"/>
            <a:ext cx="1368152" cy="2088232"/>
          </a:xfrm>
          <a:prstGeom prst="rect">
            <a:avLst/>
          </a:prstGeom>
        </p:spPr>
      </p:pic>
      <p:pic>
        <p:nvPicPr>
          <p:cNvPr id="18" name="Picture 17" descr="Diagram&#10;&#10;Description automatically generated">
            <a:extLst>
              <a:ext uri="{FF2B5EF4-FFF2-40B4-BE49-F238E27FC236}">
                <a16:creationId xmlns:a16="http://schemas.microsoft.com/office/drawing/2014/main" id="{80EF9588-7D86-4F39-8031-D867553F8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4376860"/>
            <a:ext cx="2359149" cy="2232248"/>
          </a:xfrm>
          <a:prstGeom prst="rect">
            <a:avLst/>
          </a:prstGeom>
        </p:spPr>
      </p:pic>
    </p:spTree>
    <p:extLst>
      <p:ext uri="{BB962C8B-B14F-4D97-AF65-F5344CB8AC3E}">
        <p14:creationId xmlns:p14="http://schemas.microsoft.com/office/powerpoint/2010/main" val="305372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9E7C-5F91-46A6-A0D5-0C9E172FF8FD}"/>
              </a:ext>
            </a:extLst>
          </p:cNvPr>
          <p:cNvSpPr>
            <a:spLocks noGrp="1"/>
          </p:cNvSpPr>
          <p:nvPr>
            <p:ph type="title"/>
          </p:nvPr>
        </p:nvSpPr>
        <p:spPr/>
        <p:txBody>
          <a:bodyPr/>
          <a:lstStyle/>
          <a:p>
            <a:r>
              <a:rPr lang="en-GB"/>
              <a:t>People Service</a:t>
            </a:r>
          </a:p>
        </p:txBody>
      </p:sp>
      <p:sp>
        <p:nvSpPr>
          <p:cNvPr id="3" name="Content Placeholder 2">
            <a:extLst>
              <a:ext uri="{FF2B5EF4-FFF2-40B4-BE49-F238E27FC236}">
                <a16:creationId xmlns:a16="http://schemas.microsoft.com/office/drawing/2014/main" id="{07CED547-0F93-4BFE-A1E1-F4A258B5B4A0}"/>
              </a:ext>
            </a:extLst>
          </p:cNvPr>
          <p:cNvSpPr>
            <a:spLocks noGrp="1"/>
          </p:cNvSpPr>
          <p:nvPr>
            <p:ph idx="1"/>
          </p:nvPr>
        </p:nvSpPr>
        <p:spPr>
          <a:xfrm>
            <a:off x="457200" y="2253567"/>
            <a:ext cx="7632848" cy="4286100"/>
          </a:xfrm>
        </p:spPr>
        <p:txBody>
          <a:bodyPr/>
          <a:lstStyle/>
          <a:p>
            <a:pPr marL="0" indent="0" algn="ctr">
              <a:buNone/>
            </a:pPr>
            <a:endParaRPr lang="en-GB"/>
          </a:p>
          <a:p>
            <a:pPr marL="0" indent="0" algn="ctr">
              <a:buNone/>
            </a:pPr>
            <a:endParaRPr lang="en-GB"/>
          </a:p>
          <a:p>
            <a:pPr marL="0" indent="0" algn="ctr">
              <a:buNone/>
            </a:pPr>
            <a:endParaRPr lang="en-GB"/>
          </a:p>
          <a:p>
            <a:pPr marL="0" indent="0">
              <a:buNone/>
            </a:pPr>
            <a:endParaRPr lang="en-GB"/>
          </a:p>
        </p:txBody>
      </p:sp>
      <p:graphicFrame>
        <p:nvGraphicFramePr>
          <p:cNvPr id="4" name="Diagram 3">
            <a:extLst>
              <a:ext uri="{FF2B5EF4-FFF2-40B4-BE49-F238E27FC236}">
                <a16:creationId xmlns:a16="http://schemas.microsoft.com/office/drawing/2014/main" id="{29F1EBB9-19AA-4DAE-9F60-31A887318D09}"/>
              </a:ext>
            </a:extLst>
          </p:cNvPr>
          <p:cNvGraphicFramePr/>
          <p:nvPr/>
        </p:nvGraphicFramePr>
        <p:xfrm>
          <a:off x="1524000" y="2060848"/>
          <a:ext cx="6096000" cy="458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peech Bubble: Oval 11">
            <a:extLst>
              <a:ext uri="{FF2B5EF4-FFF2-40B4-BE49-F238E27FC236}">
                <a16:creationId xmlns:a16="http://schemas.microsoft.com/office/drawing/2014/main" id="{7750FC2D-DB7E-407D-B944-F6DDF3DADD87}"/>
              </a:ext>
            </a:extLst>
          </p:cNvPr>
          <p:cNvSpPr/>
          <p:nvPr/>
        </p:nvSpPr>
        <p:spPr>
          <a:xfrm rot="10800000" flipV="1">
            <a:off x="158110" y="2451246"/>
            <a:ext cx="2592285" cy="1224136"/>
          </a:xfrm>
          <a:prstGeom prst="wedgeEllipseCallout">
            <a:avLst>
              <a:gd name="adj1" fmla="val -52892"/>
              <a:gd name="adj2" fmla="val 364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95% of people budget is made up of staffing costs</a:t>
            </a:r>
          </a:p>
        </p:txBody>
      </p:sp>
      <p:sp>
        <p:nvSpPr>
          <p:cNvPr id="13" name="Speech Bubble: Oval 12">
            <a:extLst>
              <a:ext uri="{FF2B5EF4-FFF2-40B4-BE49-F238E27FC236}">
                <a16:creationId xmlns:a16="http://schemas.microsoft.com/office/drawing/2014/main" id="{9E74B6DB-C4D0-4ED9-B655-BC1A9222F720}"/>
              </a:ext>
            </a:extLst>
          </p:cNvPr>
          <p:cNvSpPr/>
          <p:nvPr/>
        </p:nvSpPr>
        <p:spPr>
          <a:xfrm>
            <a:off x="1711490" y="1761291"/>
            <a:ext cx="2592288" cy="758276"/>
          </a:xfrm>
          <a:prstGeom prst="wedgeEllipseCallout">
            <a:avLst>
              <a:gd name="adj1" fmla="val 40468"/>
              <a:gd name="adj2" fmla="val 533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a:p>
            <a:pPr algn="ctr"/>
            <a:r>
              <a:rPr lang="en-GB"/>
              <a:t>Corporate Support Service</a:t>
            </a:r>
          </a:p>
          <a:p>
            <a:pPr algn="ctr"/>
            <a:endParaRPr lang="en-GB"/>
          </a:p>
        </p:txBody>
      </p:sp>
      <p:sp>
        <p:nvSpPr>
          <p:cNvPr id="15" name="Speech Bubble: Oval 14">
            <a:extLst>
              <a:ext uri="{FF2B5EF4-FFF2-40B4-BE49-F238E27FC236}">
                <a16:creationId xmlns:a16="http://schemas.microsoft.com/office/drawing/2014/main" id="{5DAAC1AA-7C05-4FE0-BBB7-0794D68F8780}"/>
              </a:ext>
            </a:extLst>
          </p:cNvPr>
          <p:cNvSpPr/>
          <p:nvPr/>
        </p:nvSpPr>
        <p:spPr>
          <a:xfrm>
            <a:off x="5622919" y="1777390"/>
            <a:ext cx="2688732" cy="1107745"/>
          </a:xfrm>
          <a:prstGeom prst="wedgeEllipseCallout">
            <a:avLst>
              <a:gd name="adj1" fmla="val -54365"/>
              <a:gd name="adj2" fmla="val 354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Total service team 49.5 FTE </a:t>
            </a:r>
          </a:p>
          <a:p>
            <a:pPr algn="ctr"/>
            <a:endParaRPr lang="en-GB"/>
          </a:p>
        </p:txBody>
      </p:sp>
      <p:sp>
        <p:nvSpPr>
          <p:cNvPr id="16" name="Speech Bubble: Oval 15">
            <a:extLst>
              <a:ext uri="{FF2B5EF4-FFF2-40B4-BE49-F238E27FC236}">
                <a16:creationId xmlns:a16="http://schemas.microsoft.com/office/drawing/2014/main" id="{E26AFFC3-84C5-423E-91D8-C75536E7B329}"/>
              </a:ext>
            </a:extLst>
          </p:cNvPr>
          <p:cNvSpPr/>
          <p:nvPr/>
        </p:nvSpPr>
        <p:spPr>
          <a:xfrm>
            <a:off x="6558883" y="3033725"/>
            <a:ext cx="2127917" cy="2075930"/>
          </a:xfrm>
          <a:prstGeom prst="wedgeEllipseCallout">
            <a:avLst>
              <a:gd name="adj1" fmla="val -67527"/>
              <a:gd name="adj2" fmla="val -3044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Equalities and Health, Safety &amp; Wellbeing bedded in everything we do</a:t>
            </a:r>
          </a:p>
        </p:txBody>
      </p:sp>
      <p:sp>
        <p:nvSpPr>
          <p:cNvPr id="17" name="Speech Bubble: Oval 16">
            <a:extLst>
              <a:ext uri="{FF2B5EF4-FFF2-40B4-BE49-F238E27FC236}">
                <a16:creationId xmlns:a16="http://schemas.microsoft.com/office/drawing/2014/main" id="{966D8BE8-C891-4E0E-AE23-18957D900CB0}"/>
              </a:ext>
            </a:extLst>
          </p:cNvPr>
          <p:cNvSpPr/>
          <p:nvPr/>
        </p:nvSpPr>
        <p:spPr>
          <a:xfrm>
            <a:off x="141401" y="3950021"/>
            <a:ext cx="2274912" cy="1378622"/>
          </a:xfrm>
          <a:prstGeom prst="wedgeEllipseCallout">
            <a:avLst>
              <a:gd name="adj1" fmla="val 43641"/>
              <a:gd name="adj2" fmla="val 2318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Hybrid Working linked to Asset Management*</a:t>
            </a:r>
          </a:p>
        </p:txBody>
      </p:sp>
      <p:sp>
        <p:nvSpPr>
          <p:cNvPr id="5" name="Oval 4">
            <a:extLst>
              <a:ext uri="{FF2B5EF4-FFF2-40B4-BE49-F238E27FC236}">
                <a16:creationId xmlns:a16="http://schemas.microsoft.com/office/drawing/2014/main" id="{FC1742CA-5786-494E-87A1-750FA0D9970C}"/>
              </a:ext>
            </a:extLst>
          </p:cNvPr>
          <p:cNvSpPr/>
          <p:nvPr/>
        </p:nvSpPr>
        <p:spPr>
          <a:xfrm>
            <a:off x="6050160" y="5269034"/>
            <a:ext cx="2274912" cy="137862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Vacancy Freeze/Budget Controls* </a:t>
            </a:r>
          </a:p>
        </p:txBody>
      </p:sp>
      <p:sp>
        <p:nvSpPr>
          <p:cNvPr id="6" name="Oval 5">
            <a:extLst>
              <a:ext uri="{FF2B5EF4-FFF2-40B4-BE49-F238E27FC236}">
                <a16:creationId xmlns:a16="http://schemas.microsoft.com/office/drawing/2014/main" id="{C6E4932E-57F7-4576-A3E7-FFAB38FB3A6A}"/>
              </a:ext>
            </a:extLst>
          </p:cNvPr>
          <p:cNvSpPr/>
          <p:nvPr/>
        </p:nvSpPr>
        <p:spPr>
          <a:xfrm>
            <a:off x="141401" y="5517232"/>
            <a:ext cx="2592285" cy="10661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a:t>People &amp; Finance Systems Programme*</a:t>
            </a:r>
          </a:p>
        </p:txBody>
      </p:sp>
      <p:sp>
        <p:nvSpPr>
          <p:cNvPr id="8" name="Rectangle 7">
            <a:extLst>
              <a:ext uri="{FF2B5EF4-FFF2-40B4-BE49-F238E27FC236}">
                <a16:creationId xmlns:a16="http://schemas.microsoft.com/office/drawing/2014/main" id="{49064ECD-74F5-4201-BB20-F7B13F829C2A}"/>
              </a:ext>
            </a:extLst>
          </p:cNvPr>
          <p:cNvSpPr/>
          <p:nvPr/>
        </p:nvSpPr>
        <p:spPr>
          <a:xfrm>
            <a:off x="2750395" y="6417591"/>
            <a:ext cx="1166371" cy="3743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a:t>* Projects</a:t>
            </a:r>
          </a:p>
        </p:txBody>
      </p:sp>
    </p:spTree>
    <p:extLst>
      <p:ext uri="{BB962C8B-B14F-4D97-AF65-F5344CB8AC3E}">
        <p14:creationId xmlns:p14="http://schemas.microsoft.com/office/powerpoint/2010/main" val="1037414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F2F6-2B3E-437C-81C8-97627D29B9E4}"/>
              </a:ext>
            </a:extLst>
          </p:cNvPr>
          <p:cNvSpPr>
            <a:spLocks noGrp="1"/>
          </p:cNvSpPr>
          <p:nvPr>
            <p:ph type="title"/>
          </p:nvPr>
        </p:nvSpPr>
        <p:spPr/>
        <p:txBody>
          <a:bodyPr/>
          <a:lstStyle/>
          <a:p>
            <a:r>
              <a:rPr lang="en-GB"/>
              <a:t>    Occupational Health Safety and Wellbeing</a:t>
            </a:r>
          </a:p>
        </p:txBody>
      </p:sp>
      <p:sp>
        <p:nvSpPr>
          <p:cNvPr id="3" name="Content Placeholder 2">
            <a:extLst>
              <a:ext uri="{FF2B5EF4-FFF2-40B4-BE49-F238E27FC236}">
                <a16:creationId xmlns:a16="http://schemas.microsoft.com/office/drawing/2014/main" id="{23EC9577-1BF0-4C70-9631-24ED7E02F4D3}"/>
              </a:ext>
            </a:extLst>
          </p:cNvPr>
          <p:cNvSpPr>
            <a:spLocks noGrp="1"/>
          </p:cNvSpPr>
          <p:nvPr>
            <p:ph idx="1"/>
          </p:nvPr>
        </p:nvSpPr>
        <p:spPr>
          <a:xfrm>
            <a:off x="755576" y="1772816"/>
            <a:ext cx="7632848" cy="4968552"/>
          </a:xfrm>
        </p:spPr>
        <p:txBody>
          <a:bodyPr/>
          <a:lstStyle/>
          <a:p>
            <a:pPr marL="0" indent="0" algn="ctr">
              <a:buNone/>
            </a:pPr>
            <a:r>
              <a:rPr lang="en-GB" b="1"/>
              <a:t>H&amp;S</a:t>
            </a:r>
          </a:p>
          <a:p>
            <a:r>
              <a:rPr lang="en-GB"/>
              <a:t>H&amp;S Partnership Agreement (TU reps)</a:t>
            </a:r>
          </a:p>
          <a:p>
            <a:r>
              <a:rPr lang="en-GB"/>
              <a:t>Central Safety Committee – 1/4rly</a:t>
            </a:r>
          </a:p>
          <a:p>
            <a:r>
              <a:rPr lang="en-GB"/>
              <a:t>Service H&amp;S Meetings – 1/4rly</a:t>
            </a:r>
          </a:p>
          <a:p>
            <a:r>
              <a:rPr lang="en-GB"/>
              <a:t>Area H&amp;S Meetings – 1/4rly</a:t>
            </a:r>
          </a:p>
          <a:p>
            <a:pPr marL="0" indent="0" algn="ctr">
              <a:buNone/>
            </a:pPr>
            <a:r>
              <a:rPr lang="en-GB" b="1"/>
              <a:t>Wellbeing</a:t>
            </a:r>
          </a:p>
          <a:p>
            <a:r>
              <a:rPr lang="en-GB"/>
              <a:t>OH Provider</a:t>
            </a:r>
          </a:p>
          <a:p>
            <a:r>
              <a:rPr lang="en-GB"/>
              <a:t>Mental Health Reps – over 100</a:t>
            </a:r>
          </a:p>
          <a:p>
            <a:r>
              <a:rPr lang="en-GB"/>
              <a:t>Employee Assistance Programme 0808 196 2016</a:t>
            </a:r>
          </a:p>
          <a:p>
            <a:endParaRPr lang="en-GB"/>
          </a:p>
          <a:p>
            <a:endParaRPr lang="en-GB"/>
          </a:p>
        </p:txBody>
      </p:sp>
      <p:pic>
        <p:nvPicPr>
          <p:cNvPr id="5" name="Picture 4" descr="Logo, company name&#10;&#10;Description automatically generated">
            <a:extLst>
              <a:ext uri="{FF2B5EF4-FFF2-40B4-BE49-F238E27FC236}">
                <a16:creationId xmlns:a16="http://schemas.microsoft.com/office/drawing/2014/main" id="{23223E5B-B5BC-4509-80C6-78836C9724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56176" y="2671961"/>
            <a:ext cx="2906316" cy="1514078"/>
          </a:xfrm>
          <a:prstGeom prst="rect">
            <a:avLst/>
          </a:prstGeom>
        </p:spPr>
      </p:pic>
      <p:pic>
        <p:nvPicPr>
          <p:cNvPr id="8" name="Picture 7" descr="Text&#10;&#10;Description automatically generated">
            <a:extLst>
              <a:ext uri="{FF2B5EF4-FFF2-40B4-BE49-F238E27FC236}">
                <a16:creationId xmlns:a16="http://schemas.microsoft.com/office/drawing/2014/main" id="{B26046ED-9CA8-49CF-9EB3-8BF72012607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652120" y="4334421"/>
            <a:ext cx="3275856" cy="1514079"/>
          </a:xfrm>
          <a:prstGeom prst="rect">
            <a:avLst/>
          </a:prstGeom>
        </p:spPr>
      </p:pic>
    </p:spTree>
    <p:extLst>
      <p:ext uri="{BB962C8B-B14F-4D97-AF65-F5344CB8AC3E}">
        <p14:creationId xmlns:p14="http://schemas.microsoft.com/office/powerpoint/2010/main" val="100305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5726-5AE3-485D-AA6B-5630A2F0F3FD}"/>
              </a:ext>
            </a:extLst>
          </p:cNvPr>
          <p:cNvSpPr>
            <a:spLocks noGrp="1"/>
          </p:cNvSpPr>
          <p:nvPr>
            <p:ph type="title"/>
          </p:nvPr>
        </p:nvSpPr>
        <p:spPr/>
        <p:txBody>
          <a:bodyPr/>
          <a:lstStyle/>
          <a:p>
            <a:r>
              <a:rPr lang="en-GB"/>
              <a:t>Human Resources</a:t>
            </a:r>
            <a:br>
              <a:rPr lang="en-GB"/>
            </a:br>
            <a:endParaRPr lang="en-GB"/>
          </a:p>
        </p:txBody>
      </p:sp>
      <p:sp>
        <p:nvSpPr>
          <p:cNvPr id="3" name="Content Placeholder 2">
            <a:extLst>
              <a:ext uri="{FF2B5EF4-FFF2-40B4-BE49-F238E27FC236}">
                <a16:creationId xmlns:a16="http://schemas.microsoft.com/office/drawing/2014/main" id="{9C1B921E-C737-4EF8-BB29-11133B2A33DC}"/>
              </a:ext>
            </a:extLst>
          </p:cNvPr>
          <p:cNvSpPr>
            <a:spLocks noGrp="1"/>
          </p:cNvSpPr>
          <p:nvPr>
            <p:ph idx="1"/>
          </p:nvPr>
        </p:nvSpPr>
        <p:spPr/>
        <p:txBody>
          <a:bodyPr/>
          <a:lstStyle/>
          <a:p>
            <a:endParaRPr lang="en-GB"/>
          </a:p>
          <a:p>
            <a:endParaRPr lang="en-GB"/>
          </a:p>
          <a:p>
            <a:r>
              <a:rPr lang="en-GB"/>
              <a:t>Core HR </a:t>
            </a:r>
          </a:p>
          <a:p>
            <a:r>
              <a:rPr lang="en-GB"/>
              <a:t>Talent </a:t>
            </a:r>
            <a:r>
              <a:rPr lang="en-GB" err="1"/>
              <a:t>Mgt</a:t>
            </a:r>
            <a:endParaRPr lang="en-GB"/>
          </a:p>
          <a:p>
            <a:r>
              <a:rPr lang="en-GB"/>
              <a:t>Business Partners (Strategic HR)</a:t>
            </a:r>
          </a:p>
          <a:p>
            <a:r>
              <a:rPr lang="en-GB"/>
              <a:t>System, Policy &amp; Engagement (includes Data and Attendance Support Team) </a:t>
            </a:r>
          </a:p>
          <a:p>
            <a:r>
              <a:rPr lang="en-GB"/>
              <a:t>Staff Partnership with our TU colleagues</a:t>
            </a:r>
          </a:p>
          <a:p>
            <a:r>
              <a:rPr lang="en-GB" b="1"/>
              <a:t>Member involvement </a:t>
            </a:r>
            <a:r>
              <a:rPr lang="en-GB"/>
              <a:t>- Appeals Panel and Recruitment Panel.  Members don’t get involved in operational staffing matters</a:t>
            </a:r>
          </a:p>
          <a:p>
            <a:endParaRPr lang="en-GB"/>
          </a:p>
          <a:p>
            <a:pPr marL="0" indent="0">
              <a:buNone/>
            </a:pPr>
            <a:endParaRPr lang="en-GB"/>
          </a:p>
        </p:txBody>
      </p:sp>
      <p:pic>
        <p:nvPicPr>
          <p:cNvPr id="5" name="Picture 4" descr="Text&#10;&#10;Description automatically generated">
            <a:extLst>
              <a:ext uri="{FF2B5EF4-FFF2-40B4-BE49-F238E27FC236}">
                <a16:creationId xmlns:a16="http://schemas.microsoft.com/office/drawing/2014/main" id="{06F3D0B6-17C5-40BD-AA9F-77DED2801F4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32040" y="1412776"/>
            <a:ext cx="3600400" cy="1800200"/>
          </a:xfrm>
          <a:prstGeom prst="rect">
            <a:avLst/>
          </a:prstGeom>
        </p:spPr>
      </p:pic>
    </p:spTree>
    <p:extLst>
      <p:ext uri="{BB962C8B-B14F-4D97-AF65-F5344CB8AC3E}">
        <p14:creationId xmlns:p14="http://schemas.microsoft.com/office/powerpoint/2010/main" val="353635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1ED0F-86A3-4D30-8BC9-AE024CD5EFBD}"/>
              </a:ext>
            </a:extLst>
          </p:cNvPr>
          <p:cNvSpPr>
            <a:spLocks noGrp="1"/>
          </p:cNvSpPr>
          <p:nvPr>
            <p:ph type="title"/>
          </p:nvPr>
        </p:nvSpPr>
        <p:spPr/>
        <p:txBody>
          <a:bodyPr/>
          <a:lstStyle/>
          <a:p>
            <a:r>
              <a:rPr lang="en-GB"/>
              <a:t>People Development</a:t>
            </a:r>
          </a:p>
        </p:txBody>
      </p:sp>
      <p:sp>
        <p:nvSpPr>
          <p:cNvPr id="3" name="Content Placeholder 2">
            <a:extLst>
              <a:ext uri="{FF2B5EF4-FFF2-40B4-BE49-F238E27FC236}">
                <a16:creationId xmlns:a16="http://schemas.microsoft.com/office/drawing/2014/main" id="{65A63428-198B-4E50-AF04-9503BBE8F820}"/>
              </a:ext>
            </a:extLst>
          </p:cNvPr>
          <p:cNvSpPr>
            <a:spLocks noGrp="1"/>
          </p:cNvSpPr>
          <p:nvPr>
            <p:ph idx="1"/>
          </p:nvPr>
        </p:nvSpPr>
        <p:spPr/>
        <p:txBody>
          <a:bodyPr/>
          <a:lstStyle/>
          <a:p>
            <a:r>
              <a:rPr lang="en-GB"/>
              <a:t>Core People &amp; Dev</a:t>
            </a:r>
          </a:p>
          <a:p>
            <a:r>
              <a:rPr lang="en-GB"/>
              <a:t>MA </a:t>
            </a:r>
          </a:p>
          <a:p>
            <a:r>
              <a:rPr lang="en-GB"/>
              <a:t>SVQ </a:t>
            </a:r>
          </a:p>
          <a:p>
            <a:pPr marL="0" indent="0">
              <a:buNone/>
            </a:pPr>
            <a:r>
              <a:rPr lang="en-GB"/>
              <a:t>Members training </a:t>
            </a:r>
          </a:p>
          <a:p>
            <a:r>
              <a:rPr lang="en-GB"/>
              <a:t>Learning Management System</a:t>
            </a:r>
          </a:p>
          <a:p>
            <a:r>
              <a:rPr lang="en-GB"/>
              <a:t>External Appeals and Recruitment Panel Training</a:t>
            </a:r>
          </a:p>
          <a:p>
            <a:r>
              <a:rPr lang="en-GB"/>
              <a:t>Members Development Programme:</a:t>
            </a:r>
          </a:p>
          <a:p>
            <a:pPr marL="457200" lvl="1" indent="0">
              <a:buNone/>
            </a:pPr>
            <a:r>
              <a:rPr lang="en-GB"/>
              <a:t>Induction; Ongoing development; IS Trauma Informed; Equalities and use of non discriminatory language.  </a:t>
            </a:r>
          </a:p>
        </p:txBody>
      </p:sp>
      <p:pic>
        <p:nvPicPr>
          <p:cNvPr id="5" name="Picture 4" descr="A picture containing diagram&#10;&#10;Description automatically generated">
            <a:extLst>
              <a:ext uri="{FF2B5EF4-FFF2-40B4-BE49-F238E27FC236}">
                <a16:creationId xmlns:a16="http://schemas.microsoft.com/office/drawing/2014/main" id="{26E287A3-9001-4C05-A22D-B50DFAAF1E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21696" y="1780028"/>
            <a:ext cx="3466728" cy="2153028"/>
          </a:xfrm>
          <a:prstGeom prst="rect">
            <a:avLst/>
          </a:prstGeom>
        </p:spPr>
      </p:pic>
    </p:spTree>
    <p:extLst>
      <p:ext uri="{BB962C8B-B14F-4D97-AF65-F5344CB8AC3E}">
        <p14:creationId xmlns:p14="http://schemas.microsoft.com/office/powerpoint/2010/main" val="3026154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7A50-7429-4AAF-BC03-D1B8EE6DF8DB}"/>
              </a:ext>
            </a:extLst>
          </p:cNvPr>
          <p:cNvSpPr>
            <a:spLocks noGrp="1"/>
          </p:cNvSpPr>
          <p:nvPr>
            <p:ph type="title"/>
          </p:nvPr>
        </p:nvSpPr>
        <p:spPr/>
        <p:txBody>
          <a:bodyPr/>
          <a:lstStyle/>
          <a:p>
            <a:r>
              <a:rPr lang="en-GB">
                <a:solidFill>
                  <a:srgbClr val="7030A0"/>
                </a:solidFill>
              </a:rPr>
              <a:t>People Strategy – 8 Elements</a:t>
            </a:r>
          </a:p>
        </p:txBody>
      </p:sp>
      <p:sp>
        <p:nvSpPr>
          <p:cNvPr id="18" name="Hexagon 17">
            <a:extLst>
              <a:ext uri="{FF2B5EF4-FFF2-40B4-BE49-F238E27FC236}">
                <a16:creationId xmlns:a16="http://schemas.microsoft.com/office/drawing/2014/main" id="{E66B68DF-3EE6-4C1D-94C6-EECE89CB3756}"/>
              </a:ext>
            </a:extLst>
          </p:cNvPr>
          <p:cNvSpPr/>
          <p:nvPr/>
        </p:nvSpPr>
        <p:spPr>
          <a:xfrm>
            <a:off x="3062364" y="2515251"/>
            <a:ext cx="2743200" cy="188676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t>People</a:t>
            </a:r>
          </a:p>
        </p:txBody>
      </p:sp>
      <p:sp>
        <p:nvSpPr>
          <p:cNvPr id="29" name="Speech Bubble: Rectangle with Corners Rounded 28">
            <a:extLst>
              <a:ext uri="{FF2B5EF4-FFF2-40B4-BE49-F238E27FC236}">
                <a16:creationId xmlns:a16="http://schemas.microsoft.com/office/drawing/2014/main" id="{7CACE357-A7C6-4623-A479-BD32C21827DA}"/>
              </a:ext>
            </a:extLst>
          </p:cNvPr>
          <p:cNvSpPr/>
          <p:nvPr/>
        </p:nvSpPr>
        <p:spPr>
          <a:xfrm>
            <a:off x="3362325" y="1253845"/>
            <a:ext cx="2143278" cy="917448"/>
          </a:xfrm>
          <a:prstGeom prst="wedgeRoundRectCallout">
            <a:avLst>
              <a:gd name="adj1" fmla="val 54"/>
              <a:gd name="adj2" fmla="val 1054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Staff Engagement</a:t>
            </a:r>
          </a:p>
        </p:txBody>
      </p:sp>
      <p:sp>
        <p:nvSpPr>
          <p:cNvPr id="31" name="Speech Bubble: Rectangle with Corners Rounded 30">
            <a:extLst>
              <a:ext uri="{FF2B5EF4-FFF2-40B4-BE49-F238E27FC236}">
                <a16:creationId xmlns:a16="http://schemas.microsoft.com/office/drawing/2014/main" id="{2A309E24-6851-4B95-A162-CB3333CEB8F9}"/>
              </a:ext>
            </a:extLst>
          </p:cNvPr>
          <p:cNvSpPr/>
          <p:nvPr/>
        </p:nvSpPr>
        <p:spPr>
          <a:xfrm>
            <a:off x="5705628" y="1322264"/>
            <a:ext cx="2743200" cy="917448"/>
          </a:xfrm>
          <a:prstGeom prst="wedgeRoundRectCallout">
            <a:avLst>
              <a:gd name="adj1" fmla="val -51498"/>
              <a:gd name="adj2" fmla="val 141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Health, Safety and Wellbeing</a:t>
            </a:r>
          </a:p>
        </p:txBody>
      </p:sp>
      <p:sp>
        <p:nvSpPr>
          <p:cNvPr id="32" name="Speech Bubble: Rectangle with Corners Rounded 31">
            <a:extLst>
              <a:ext uri="{FF2B5EF4-FFF2-40B4-BE49-F238E27FC236}">
                <a16:creationId xmlns:a16="http://schemas.microsoft.com/office/drawing/2014/main" id="{E941131E-D8AB-4DED-877A-43F31C82D318}"/>
              </a:ext>
            </a:extLst>
          </p:cNvPr>
          <p:cNvSpPr/>
          <p:nvPr/>
        </p:nvSpPr>
        <p:spPr>
          <a:xfrm>
            <a:off x="561975" y="1353261"/>
            <a:ext cx="2600325" cy="917448"/>
          </a:xfrm>
          <a:prstGeom prst="wedgeRoundRectCallout">
            <a:avLst>
              <a:gd name="adj1" fmla="val 60939"/>
              <a:gd name="adj2" fmla="val 1386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Equality, Diversity and Inclusion</a:t>
            </a:r>
          </a:p>
        </p:txBody>
      </p:sp>
      <p:sp>
        <p:nvSpPr>
          <p:cNvPr id="33" name="Speech Bubble: Rectangle with Corners Rounded 32">
            <a:extLst>
              <a:ext uri="{FF2B5EF4-FFF2-40B4-BE49-F238E27FC236}">
                <a16:creationId xmlns:a16="http://schemas.microsoft.com/office/drawing/2014/main" id="{E3E7461E-BB18-444E-9471-CBE50F2F0FA3}"/>
              </a:ext>
            </a:extLst>
          </p:cNvPr>
          <p:cNvSpPr/>
          <p:nvPr/>
        </p:nvSpPr>
        <p:spPr>
          <a:xfrm>
            <a:off x="319240" y="2828836"/>
            <a:ext cx="2143278" cy="917448"/>
          </a:xfrm>
          <a:prstGeom prst="wedgeRoundRectCallout">
            <a:avLst>
              <a:gd name="adj1" fmla="val 87159"/>
              <a:gd name="adj2" fmla="val 420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Workforce Planning</a:t>
            </a:r>
          </a:p>
        </p:txBody>
      </p:sp>
      <p:sp>
        <p:nvSpPr>
          <p:cNvPr id="34" name="Speech Bubble: Rectangle with Corners Rounded 33">
            <a:extLst>
              <a:ext uri="{FF2B5EF4-FFF2-40B4-BE49-F238E27FC236}">
                <a16:creationId xmlns:a16="http://schemas.microsoft.com/office/drawing/2014/main" id="{BD58462C-0989-406B-8E7D-DCF6BB5CB15D}"/>
              </a:ext>
            </a:extLst>
          </p:cNvPr>
          <p:cNvSpPr/>
          <p:nvPr/>
        </p:nvSpPr>
        <p:spPr>
          <a:xfrm>
            <a:off x="6438747" y="2844927"/>
            <a:ext cx="2448078" cy="917448"/>
          </a:xfrm>
          <a:prstGeom prst="wedgeRoundRectCallout">
            <a:avLst>
              <a:gd name="adj1" fmla="val -86606"/>
              <a:gd name="adj2" fmla="val 45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Reward and Conditions</a:t>
            </a:r>
          </a:p>
        </p:txBody>
      </p:sp>
      <p:sp>
        <p:nvSpPr>
          <p:cNvPr id="35" name="Speech Bubble: Rectangle with Corners Rounded 34">
            <a:extLst>
              <a:ext uri="{FF2B5EF4-FFF2-40B4-BE49-F238E27FC236}">
                <a16:creationId xmlns:a16="http://schemas.microsoft.com/office/drawing/2014/main" id="{B30ACB71-E548-440E-8000-B0B4066299AA}"/>
              </a:ext>
            </a:extLst>
          </p:cNvPr>
          <p:cNvSpPr/>
          <p:nvPr/>
        </p:nvSpPr>
        <p:spPr>
          <a:xfrm>
            <a:off x="433234" y="4310659"/>
            <a:ext cx="2410131" cy="1168147"/>
          </a:xfrm>
          <a:prstGeom prst="wedgeRoundRectCallout">
            <a:avLst>
              <a:gd name="adj1" fmla="val 76049"/>
              <a:gd name="adj2" fmla="val -710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People Data and Processes</a:t>
            </a:r>
          </a:p>
        </p:txBody>
      </p:sp>
      <p:sp>
        <p:nvSpPr>
          <p:cNvPr id="36" name="Speech Bubble: Rectangle with Corners Rounded 35">
            <a:extLst>
              <a:ext uri="{FF2B5EF4-FFF2-40B4-BE49-F238E27FC236}">
                <a16:creationId xmlns:a16="http://schemas.microsoft.com/office/drawing/2014/main" id="{B38C3F15-952D-4DDF-90EB-2460F1D5563B}"/>
              </a:ext>
            </a:extLst>
          </p:cNvPr>
          <p:cNvSpPr/>
          <p:nvPr/>
        </p:nvSpPr>
        <p:spPr>
          <a:xfrm>
            <a:off x="6405410" y="4310659"/>
            <a:ext cx="2305356" cy="917448"/>
          </a:xfrm>
          <a:prstGeom prst="wedgeRoundRectCallout">
            <a:avLst>
              <a:gd name="adj1" fmla="val -96383"/>
              <a:gd name="adj2" fmla="val -658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Talent Management</a:t>
            </a:r>
          </a:p>
        </p:txBody>
      </p:sp>
      <p:sp>
        <p:nvSpPr>
          <p:cNvPr id="37" name="Speech Bubble: Rectangle with Corners Rounded 36">
            <a:extLst>
              <a:ext uri="{FF2B5EF4-FFF2-40B4-BE49-F238E27FC236}">
                <a16:creationId xmlns:a16="http://schemas.microsoft.com/office/drawing/2014/main" id="{01A29341-C7DF-4CCD-A331-0D24841A4185}"/>
              </a:ext>
            </a:extLst>
          </p:cNvPr>
          <p:cNvSpPr/>
          <p:nvPr/>
        </p:nvSpPr>
        <p:spPr>
          <a:xfrm>
            <a:off x="3362325" y="4894733"/>
            <a:ext cx="2143278" cy="917448"/>
          </a:xfrm>
          <a:prstGeom prst="wedgeRoundRectCallout">
            <a:avLst>
              <a:gd name="adj1" fmla="val -835"/>
              <a:gd name="adj2" fmla="val -1250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People Development</a:t>
            </a:r>
          </a:p>
        </p:txBody>
      </p:sp>
      <p:sp>
        <p:nvSpPr>
          <p:cNvPr id="39" name="Rectangle 38">
            <a:extLst>
              <a:ext uri="{FF2B5EF4-FFF2-40B4-BE49-F238E27FC236}">
                <a16:creationId xmlns:a16="http://schemas.microsoft.com/office/drawing/2014/main" id="{1B061A52-30D9-4E47-B541-25B4A483A616}"/>
              </a:ext>
            </a:extLst>
          </p:cNvPr>
          <p:cNvSpPr/>
          <p:nvPr/>
        </p:nvSpPr>
        <p:spPr>
          <a:xfrm>
            <a:off x="319240" y="5934670"/>
            <a:ext cx="7816231" cy="646331"/>
          </a:xfrm>
          <a:prstGeom prst="rect">
            <a:avLst/>
          </a:prstGeom>
        </p:spPr>
        <p:txBody>
          <a:bodyPr wrap="square">
            <a:spAutoFit/>
          </a:bodyPr>
          <a:lstStyle/>
          <a:p>
            <a:r>
              <a:rPr lang="en-GB"/>
              <a:t>‘Our leaders should not only inspire and be engaging, they empower their staff to make decisions and take responsibility for individual and team performance.’</a:t>
            </a:r>
          </a:p>
        </p:txBody>
      </p:sp>
    </p:spTree>
    <p:extLst>
      <p:ext uri="{BB962C8B-B14F-4D97-AF65-F5344CB8AC3E}">
        <p14:creationId xmlns:p14="http://schemas.microsoft.com/office/powerpoint/2010/main" val="519812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DA93-2BE7-42EA-ACC3-C3D1B104AB5E}"/>
              </a:ext>
            </a:extLst>
          </p:cNvPr>
          <p:cNvSpPr>
            <a:spLocks noGrp="1"/>
          </p:cNvSpPr>
          <p:nvPr>
            <p:ph type="title"/>
          </p:nvPr>
        </p:nvSpPr>
        <p:spPr/>
        <p:txBody>
          <a:bodyPr/>
          <a:lstStyle/>
          <a:p>
            <a:r>
              <a:rPr lang="en-GB"/>
              <a:t>Contact Details</a:t>
            </a:r>
          </a:p>
        </p:txBody>
      </p:sp>
      <p:sp>
        <p:nvSpPr>
          <p:cNvPr id="3" name="Content Placeholder 2">
            <a:extLst>
              <a:ext uri="{FF2B5EF4-FFF2-40B4-BE49-F238E27FC236}">
                <a16:creationId xmlns:a16="http://schemas.microsoft.com/office/drawing/2014/main" id="{7294AFD2-B44A-490C-B72F-AC1DCA61F50C}"/>
              </a:ext>
            </a:extLst>
          </p:cNvPr>
          <p:cNvSpPr>
            <a:spLocks noGrp="1"/>
          </p:cNvSpPr>
          <p:nvPr>
            <p:ph idx="1"/>
          </p:nvPr>
        </p:nvSpPr>
        <p:spPr>
          <a:xfrm>
            <a:off x="899592" y="1631707"/>
            <a:ext cx="7787208" cy="4680520"/>
          </a:xfrm>
        </p:spPr>
        <p:txBody>
          <a:bodyPr/>
          <a:lstStyle/>
          <a:p>
            <a:pPr marL="0" indent="0">
              <a:buNone/>
            </a:pPr>
            <a:r>
              <a:rPr lang="en-GB" sz="2000"/>
              <a:t>Elaine Barrie (Head of People) – </a:t>
            </a:r>
            <a:r>
              <a:rPr lang="en-GB" sz="2000">
                <a:hlinkClick r:id="rId2"/>
              </a:rPr>
              <a:t>elaine.barrie@highland.gov.uk</a:t>
            </a:r>
            <a:endParaRPr lang="en-GB" sz="2000"/>
          </a:p>
          <a:p>
            <a:pPr marL="0" indent="0">
              <a:buNone/>
            </a:pPr>
            <a:r>
              <a:rPr lang="en-GB" sz="2000"/>
              <a:t>Contact: 01463 702003 or 07872382214</a:t>
            </a:r>
          </a:p>
          <a:p>
            <a:pPr marL="0" indent="0">
              <a:buNone/>
            </a:pPr>
            <a:endParaRPr lang="en-GB" sz="2000"/>
          </a:p>
          <a:p>
            <a:pPr marL="0" indent="0">
              <a:buNone/>
            </a:pPr>
            <a:r>
              <a:rPr lang="en-GB" sz="2000"/>
              <a:t>Gena Falconer (OHSW </a:t>
            </a:r>
            <a:r>
              <a:rPr lang="en-GB" sz="2000" err="1"/>
              <a:t>Mgr</a:t>
            </a:r>
            <a:r>
              <a:rPr lang="en-GB" sz="2000"/>
              <a:t>) – </a:t>
            </a:r>
            <a:r>
              <a:rPr lang="en-GB" sz="2000">
                <a:hlinkClick r:id="rId3"/>
              </a:rPr>
              <a:t>gena.falconer@highland.gov.uk</a:t>
            </a:r>
            <a:endParaRPr lang="en-GB" sz="2000"/>
          </a:p>
          <a:p>
            <a:pPr marL="0" indent="0">
              <a:buNone/>
            </a:pPr>
            <a:r>
              <a:rPr lang="en-GB" sz="2000"/>
              <a:t>Contact: 01463 644001 or 07771937138</a:t>
            </a:r>
          </a:p>
          <a:p>
            <a:pPr marL="0" indent="0">
              <a:buNone/>
            </a:pPr>
            <a:endParaRPr lang="en-GB" sz="2000"/>
          </a:p>
          <a:p>
            <a:pPr marL="0" indent="0">
              <a:buNone/>
            </a:pPr>
            <a:r>
              <a:rPr lang="en-GB" sz="2000"/>
              <a:t>Louise McGunnigle (HR </a:t>
            </a:r>
            <a:r>
              <a:rPr lang="en-GB" sz="2000" err="1"/>
              <a:t>Mgr</a:t>
            </a:r>
            <a:r>
              <a:rPr lang="en-GB" sz="2000"/>
              <a:t>) – </a:t>
            </a:r>
            <a:r>
              <a:rPr lang="en-GB" sz="2000">
                <a:hlinkClick r:id="rId4"/>
              </a:rPr>
              <a:t>louise.mcgunnigle@highland.gov.uk</a:t>
            </a:r>
            <a:endParaRPr lang="en-GB" sz="2000"/>
          </a:p>
          <a:p>
            <a:pPr marL="0" indent="0">
              <a:buNone/>
            </a:pPr>
            <a:r>
              <a:rPr lang="en-GB" sz="2000"/>
              <a:t>Contact: 01463 702054</a:t>
            </a:r>
          </a:p>
          <a:p>
            <a:pPr marL="0" indent="0">
              <a:buNone/>
            </a:pPr>
            <a:endParaRPr lang="en-GB" sz="2000"/>
          </a:p>
          <a:p>
            <a:pPr marL="0" indent="0">
              <a:buNone/>
            </a:pPr>
            <a:r>
              <a:rPr lang="en-GB" sz="2000"/>
              <a:t>People Development Manager - </a:t>
            </a:r>
            <a:r>
              <a:rPr lang="en-GB" sz="2000">
                <a:hlinkClick r:id="rId5"/>
              </a:rPr>
              <a:t>Nicky.MacLennan@highland.gov.uk</a:t>
            </a:r>
            <a:endParaRPr lang="en-GB" sz="2000"/>
          </a:p>
          <a:p>
            <a:pPr marL="0" indent="0">
              <a:buNone/>
            </a:pPr>
            <a:endParaRPr lang="en-GB" sz="2000"/>
          </a:p>
          <a:p>
            <a:pPr marL="0" indent="0">
              <a:buNone/>
            </a:pPr>
            <a:r>
              <a:rPr lang="en-GB" sz="2000"/>
              <a:t>John Robertson (People and Finance System Programme </a:t>
            </a:r>
            <a:r>
              <a:rPr lang="en-GB" sz="2000" err="1"/>
              <a:t>Mgr</a:t>
            </a:r>
            <a:r>
              <a:rPr lang="en-GB" sz="2000"/>
              <a:t>) – </a:t>
            </a:r>
            <a:r>
              <a:rPr lang="en-GB" sz="2000">
                <a:hlinkClick r:id="rId6"/>
              </a:rPr>
              <a:t>john.robertson@highland.gov.uk</a:t>
            </a:r>
            <a:endParaRPr lang="en-GB" sz="2000"/>
          </a:p>
          <a:p>
            <a:pPr marL="0" indent="0">
              <a:buNone/>
            </a:pPr>
            <a:endParaRPr lang="en-GB" sz="2400"/>
          </a:p>
          <a:p>
            <a:pPr marL="0" indent="0">
              <a:buNone/>
            </a:pPr>
            <a:endParaRPr lang="en-GB"/>
          </a:p>
          <a:p>
            <a:pPr marL="0" indent="0">
              <a:buNone/>
            </a:pPr>
            <a:r>
              <a:rPr lang="en-GB"/>
              <a:t> </a:t>
            </a:r>
          </a:p>
        </p:txBody>
      </p:sp>
    </p:spTree>
    <p:extLst>
      <p:ext uri="{BB962C8B-B14F-4D97-AF65-F5344CB8AC3E}">
        <p14:creationId xmlns:p14="http://schemas.microsoft.com/office/powerpoint/2010/main" val="4156934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611560" y="188640"/>
            <a:ext cx="8229600" cy="1224136"/>
          </a:xfrm>
        </p:spPr>
        <p:txBody>
          <a:bodyPr/>
          <a:lstStyle/>
          <a:p>
            <a:r>
              <a:rPr lang="en-GB"/>
              <a:t>ICT and Digital</a:t>
            </a:r>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052736"/>
            <a:ext cx="8435280" cy="55446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3600" b="1"/>
              <a:t>Definitions</a:t>
            </a:r>
          </a:p>
          <a:p>
            <a:pPr marL="0" indent="0" algn="ctr">
              <a:buNone/>
            </a:pPr>
            <a:endParaRPr lang="en-GB" sz="2000" b="1"/>
          </a:p>
          <a:p>
            <a:r>
              <a:rPr lang="en-GB" sz="3600" b="1"/>
              <a:t>ICT</a:t>
            </a:r>
            <a:r>
              <a:rPr lang="en-GB" sz="3600"/>
              <a:t> – </a:t>
            </a:r>
            <a:r>
              <a:rPr lang="en-GB" sz="3600" i="1"/>
              <a:t>the day-to-day provision of technology to allow Council services to be delivered</a:t>
            </a:r>
            <a:br>
              <a:rPr lang="en-GB" sz="3600"/>
            </a:br>
            <a:endParaRPr lang="en-GB" sz="3600"/>
          </a:p>
          <a:p>
            <a:r>
              <a:rPr lang="en-GB" sz="3600" b="1"/>
              <a:t>Digital</a:t>
            </a:r>
            <a:r>
              <a:rPr lang="en-GB" sz="3600"/>
              <a:t> – </a:t>
            </a:r>
            <a:r>
              <a:rPr lang="en-GB" sz="3600" i="1"/>
              <a:t>the use of technology to modernise and transform the way services are delivered</a:t>
            </a:r>
            <a:br>
              <a:rPr lang="en-GB"/>
            </a:br>
            <a:endParaRPr lang="en-GB"/>
          </a:p>
          <a:p>
            <a:pPr lvl="1"/>
            <a:endParaRPr lang="en-GB" sz="2200"/>
          </a:p>
          <a:p>
            <a:pPr lvl="1"/>
            <a:endParaRPr lang="en-GB" sz="2200"/>
          </a:p>
          <a:p>
            <a:pPr lvl="2"/>
            <a:endParaRPr lang="en-GB" sz="1800"/>
          </a:p>
          <a:p>
            <a:pPr marL="914400" lvl="2" indent="0">
              <a:buNone/>
            </a:pPr>
            <a:endParaRPr lang="en-GB"/>
          </a:p>
          <a:p>
            <a:pPr lvl="2"/>
            <a:endParaRPr lang="en-GB"/>
          </a:p>
          <a:p>
            <a:endParaRPr lang="en-GB"/>
          </a:p>
          <a:p>
            <a:endParaRPr lang="en-GB"/>
          </a:p>
        </p:txBody>
      </p:sp>
    </p:spTree>
    <p:extLst>
      <p:ext uri="{BB962C8B-B14F-4D97-AF65-F5344CB8AC3E}">
        <p14:creationId xmlns:p14="http://schemas.microsoft.com/office/powerpoint/2010/main" val="1314979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706090"/>
          </a:xfrm>
        </p:spPr>
        <p:txBody>
          <a:bodyPr/>
          <a:lstStyle/>
          <a:p>
            <a:r>
              <a:rPr lang="en-GB"/>
              <a:t>How We Deliver ICT &amp; Digital</a:t>
            </a:r>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251520" y="1412776"/>
            <a:ext cx="8435280" cy="54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a:p>
          <a:p>
            <a:r>
              <a:rPr lang="en-GB" sz="2800"/>
              <a:t>Largely outsourced from 1998 up to April 2022.</a:t>
            </a:r>
          </a:p>
          <a:p>
            <a:r>
              <a:rPr lang="en-GB" sz="2800"/>
              <a:t>Now a combination of in-house team with supporting contracts, </a:t>
            </a:r>
            <a:r>
              <a:rPr lang="en-GB" sz="2800" err="1"/>
              <a:t>e.g</a:t>
            </a:r>
            <a:r>
              <a:rPr lang="en-GB" sz="2800"/>
              <a:t> data centre management, networks, software systems.</a:t>
            </a:r>
          </a:p>
          <a:p>
            <a:r>
              <a:rPr lang="en-GB" sz="2800"/>
              <a:t>In-house ICT Services team – currently 131 people with some vacancies still to fill.</a:t>
            </a:r>
          </a:p>
          <a:p>
            <a:r>
              <a:rPr lang="en-GB" sz="2800"/>
              <a:t>Centralised ICT budgets 2022/23:</a:t>
            </a:r>
          </a:p>
          <a:p>
            <a:pPr lvl="1"/>
            <a:r>
              <a:rPr lang="en-GB" sz="2400"/>
              <a:t>Revenue 		£10.79m</a:t>
            </a:r>
          </a:p>
          <a:p>
            <a:pPr lvl="1"/>
            <a:r>
              <a:rPr lang="en-GB" sz="2400"/>
              <a:t>Capital			£4.17m</a:t>
            </a:r>
          </a:p>
          <a:p>
            <a:pPr marL="514350" lvl="1" indent="0">
              <a:buNone/>
            </a:pPr>
            <a:endParaRPr lang="en-GB"/>
          </a:p>
          <a:p>
            <a:endParaRPr lang="en-GB"/>
          </a:p>
          <a:p>
            <a:endParaRPr lang="en-GB"/>
          </a:p>
        </p:txBody>
      </p:sp>
    </p:spTree>
    <p:extLst>
      <p:ext uri="{BB962C8B-B14F-4D97-AF65-F5344CB8AC3E}">
        <p14:creationId xmlns:p14="http://schemas.microsoft.com/office/powerpoint/2010/main" val="363708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340768"/>
            <a:ext cx="7704856" cy="3170099"/>
          </a:xfrm>
          <a:prstGeom prst="rect">
            <a:avLst/>
          </a:prstGeom>
          <a:noFill/>
        </p:spPr>
        <p:txBody>
          <a:bodyPr wrap="square" rtlCol="0">
            <a:spAutoFit/>
          </a:bodyPr>
          <a:lstStyle/>
          <a:p>
            <a:r>
              <a:rPr lang="en-GB" b="1">
                <a:latin typeface="Ebrima" panose="02000000000000000000" pitchFamily="2" charset="0"/>
                <a:ea typeface="Ebrima" panose="02000000000000000000" pitchFamily="2" charset="0"/>
                <a:cs typeface="Ebrima" panose="02000000000000000000" pitchFamily="2" charset="0"/>
              </a:rPr>
              <a:t>Best Value</a:t>
            </a: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Best Value is the legal duty on councils to deliver continuous improvement in what they do.</a:t>
            </a:r>
          </a:p>
          <a:p>
            <a:endParaRPr lang="en-GB" sz="1000">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Core question in Best Value: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Have options for service delivery been appraised?</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Is the balance between cost and quality right in service delivery?</a:t>
            </a:r>
          </a:p>
          <a:p>
            <a:endParaRPr lang="en-GB" sz="1000">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External Audit Activity:</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Annual Financial Audit;</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Annual wider scope audit of Best Value.</a:t>
            </a:r>
          </a:p>
        </p:txBody>
      </p:sp>
    </p:spTree>
    <p:extLst>
      <p:ext uri="{BB962C8B-B14F-4D97-AF65-F5344CB8AC3E}">
        <p14:creationId xmlns:p14="http://schemas.microsoft.com/office/powerpoint/2010/main" val="104319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416824" cy="5632311"/>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ICT service improvement, rolling refresh of kit, review of key applications, review of ICT finances, cybersecurity</a:t>
            </a:r>
          </a:p>
          <a:p>
            <a:pPr marL="91440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Delivery of ICT Strategy</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Resilience/cybersecurity</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Reduce data centre reliance</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New network design</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Cloud first approach to software applications</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Flexibility for end user devices and software</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“Follow-me” printing</a:t>
            </a:r>
          </a:p>
          <a:p>
            <a:pPr marL="131445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Modern telephony</a:t>
            </a:r>
          </a:p>
          <a:p>
            <a:pPr marL="97155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a:ln>
                  <a:noFill/>
                </a:ln>
                <a:solidFill>
                  <a:prstClr val="black"/>
                </a:solidFill>
                <a:effectLst/>
                <a:uLnTx/>
                <a:uFillTx/>
                <a:latin typeface="Calibri"/>
                <a:ea typeface="+mn-ea"/>
                <a:cs typeface="+mn-cs"/>
              </a:rPr>
              <a:t>Delivery of Digital Strategy</a:t>
            </a:r>
          </a:p>
          <a:p>
            <a:pPr marL="137160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Digital Foundations – Digital Hub, Digital Champions, service planning, engagement, digital skills.</a:t>
            </a:r>
          </a:p>
          <a:p>
            <a:pPr marL="1371600" marR="0" lvl="2" indent="-45720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mn-cs"/>
              </a:rPr>
              <a:t>Digital projects – Connected Customers, Health &amp; Social Care, short term lets, roads &amp; transport.</a:t>
            </a:r>
            <a:endParaRPr lang="en-GB" sz="2000"/>
          </a:p>
          <a:p>
            <a:pPr marL="342900" indent="-342900">
              <a:buFont typeface="Arial" panose="020B0604020202020204" pitchFamily="34" charset="0"/>
              <a:buChar char="•"/>
            </a:pPr>
            <a:endParaRPr lang="en-GB" sz="2000"/>
          </a:p>
        </p:txBody>
      </p:sp>
      <p:sp>
        <p:nvSpPr>
          <p:cNvPr id="3" name="Title 1">
            <a:extLst>
              <a:ext uri="{FF2B5EF4-FFF2-40B4-BE49-F238E27FC236}">
                <a16:creationId xmlns:a16="http://schemas.microsoft.com/office/drawing/2014/main" id="{A3828A7F-0664-479B-A762-768010950B54}"/>
              </a:ext>
            </a:extLst>
          </p:cNvPr>
          <p:cNvSpPr txBox="1">
            <a:spLocks/>
          </p:cNvSpPr>
          <p:nvPr/>
        </p:nvSpPr>
        <p:spPr>
          <a:xfrm>
            <a:off x="590872" y="274638"/>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GB" sz="4000" b="1" i="0" u="none" strike="noStrike" kern="1200" cap="none" spc="0" normalizeH="0" baseline="0" noProof="0">
                <a:ln>
                  <a:noFill/>
                </a:ln>
                <a:solidFill>
                  <a:srgbClr val="492F92"/>
                </a:solidFill>
                <a:effectLst/>
                <a:uLnTx/>
                <a:uFillTx/>
                <a:latin typeface="Ebrima" panose="02000000000000000000" pitchFamily="2" charset="0"/>
                <a:ea typeface="Ebrima" panose="02000000000000000000" pitchFamily="2" charset="0"/>
                <a:cs typeface="Ebrima" panose="02000000000000000000" pitchFamily="2" charset="0"/>
              </a:rPr>
              <a:t>Key Initiatives</a:t>
            </a:r>
            <a:endParaRPr lang="en-GB"/>
          </a:p>
        </p:txBody>
      </p:sp>
    </p:spTree>
    <p:extLst>
      <p:ext uri="{BB962C8B-B14F-4D97-AF65-F5344CB8AC3E}">
        <p14:creationId xmlns:p14="http://schemas.microsoft.com/office/powerpoint/2010/main" val="174463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416824" cy="51398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Quarterly revenue and performance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New ICT KPIs to be developed. How do we measure the new service in a meaningful way?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Service Plan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ICT and Digital actions identified and tracked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ICT and Digital Strategies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Approval of strategies with regular reviews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Tracking of progress to deliver the strategies.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ICT Policies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a:ea typeface="+mn-ea"/>
                <a:cs typeface="+mn-cs"/>
              </a:rPr>
              <a:t>- Key policies taken for approval as appropriate.</a:t>
            </a:r>
          </a:p>
          <a:p>
            <a:endParaRPr lang="en-GB" sz="2000"/>
          </a:p>
        </p:txBody>
      </p:sp>
      <p:sp>
        <p:nvSpPr>
          <p:cNvPr id="3" name="Title 1">
            <a:extLst>
              <a:ext uri="{FF2B5EF4-FFF2-40B4-BE49-F238E27FC236}">
                <a16:creationId xmlns:a16="http://schemas.microsoft.com/office/drawing/2014/main" id="{A3828A7F-0664-479B-A762-768010950B54}"/>
              </a:ext>
            </a:extLst>
          </p:cNvPr>
          <p:cNvSpPr txBox="1">
            <a:spLocks/>
          </p:cNvSpPr>
          <p:nvPr/>
        </p:nvSpPr>
        <p:spPr>
          <a:xfrm>
            <a:off x="590872" y="274638"/>
            <a:ext cx="8229600" cy="70609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0" lang="en-GB" sz="4000" b="1" i="0" u="none" strike="noStrike" kern="1200" cap="none" spc="0" normalizeH="0" baseline="0" noProof="0">
                <a:ln>
                  <a:noFill/>
                </a:ln>
                <a:solidFill>
                  <a:srgbClr val="492F92"/>
                </a:solidFill>
                <a:effectLst/>
                <a:uLnTx/>
                <a:uFillTx/>
                <a:latin typeface="Ebrima" panose="02000000000000000000" pitchFamily="2" charset="0"/>
                <a:ea typeface="Ebrima" panose="02000000000000000000" pitchFamily="2" charset="0"/>
                <a:cs typeface="Ebrima" panose="02000000000000000000" pitchFamily="2" charset="0"/>
              </a:rPr>
              <a:t>Committee Reporting</a:t>
            </a:r>
            <a:endParaRPr lang="en-GB"/>
          </a:p>
        </p:txBody>
      </p:sp>
    </p:spTree>
    <p:extLst>
      <p:ext uri="{BB962C8B-B14F-4D97-AF65-F5344CB8AC3E}">
        <p14:creationId xmlns:p14="http://schemas.microsoft.com/office/powerpoint/2010/main" val="261329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13AC89B-531D-4F48-A2AD-824974E1C137}"/>
              </a:ext>
            </a:extLst>
          </p:cNvPr>
          <p:cNvSpPr>
            <a:spLocks noGrp="1"/>
          </p:cNvSpPr>
          <p:nvPr>
            <p:ph type="title"/>
          </p:nvPr>
        </p:nvSpPr>
        <p:spPr>
          <a:xfrm>
            <a:off x="590872" y="274638"/>
            <a:ext cx="8229600" cy="706090"/>
          </a:xfrm>
        </p:spPr>
        <p:txBody>
          <a:bodyPr/>
          <a:lstStyle/>
          <a:p>
            <a:r>
              <a:rPr lang="en-GB"/>
              <a:t>ICT Issues?</a:t>
            </a:r>
          </a:p>
        </p:txBody>
      </p:sp>
      <p:sp>
        <p:nvSpPr>
          <p:cNvPr id="4" name="Content Placeholder 2">
            <a:extLst>
              <a:ext uri="{FF2B5EF4-FFF2-40B4-BE49-F238E27FC236}">
                <a16:creationId xmlns:a16="http://schemas.microsoft.com/office/drawing/2014/main" id="{AB363538-2E5C-41BA-9BAC-732D579435BB}"/>
              </a:ext>
            </a:extLst>
          </p:cNvPr>
          <p:cNvSpPr txBox="1">
            <a:spLocks/>
          </p:cNvSpPr>
          <p:nvPr/>
        </p:nvSpPr>
        <p:spPr>
          <a:xfrm>
            <a:off x="971600" y="1196752"/>
            <a:ext cx="7715200" cy="53866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p>
          <a:p>
            <a:pPr marL="0" indent="0">
              <a:buNone/>
            </a:pPr>
            <a:r>
              <a:rPr lang="en-GB"/>
              <a:t>Contact Leigh Drummond’s team at</a:t>
            </a:r>
          </a:p>
          <a:p>
            <a:endParaRPr lang="en-GB" sz="1100"/>
          </a:p>
          <a:p>
            <a:pPr marL="0" indent="0">
              <a:buNone/>
            </a:pPr>
            <a:r>
              <a:rPr lang="en-GB">
                <a:hlinkClick r:id="rId3"/>
              </a:rPr>
              <a:t>ICTMemberSupport@highland.gov.uk</a:t>
            </a:r>
            <a:endParaRPr lang="en-GB"/>
          </a:p>
          <a:p>
            <a:pPr marL="0" indent="0">
              <a:buNone/>
            </a:pPr>
            <a:endParaRPr lang="en-GB" sz="1050"/>
          </a:p>
          <a:p>
            <a:pPr marL="0" indent="0">
              <a:buNone/>
            </a:pPr>
            <a:r>
              <a:rPr lang="en-GB"/>
              <a:t>Or phone</a:t>
            </a:r>
          </a:p>
          <a:p>
            <a:pPr marL="0" indent="0" algn="ctr">
              <a:buNone/>
            </a:pPr>
            <a:r>
              <a:rPr lang="en-GB"/>
              <a:t>01463 644 994</a:t>
            </a:r>
          </a:p>
          <a:p>
            <a:pPr marL="0" indent="0">
              <a:buNone/>
            </a:pPr>
            <a:endParaRPr lang="en-GB"/>
          </a:p>
          <a:p>
            <a:pPr marL="0" indent="0">
              <a:buNone/>
            </a:pPr>
            <a:r>
              <a:rPr lang="en-GB"/>
              <a:t>You can also contact the ICT Service Desk</a:t>
            </a:r>
          </a:p>
          <a:p>
            <a:pPr marL="0" indent="0" algn="ctr">
              <a:buNone/>
            </a:pPr>
            <a:r>
              <a:rPr lang="en-GB"/>
              <a:t>01463 383810</a:t>
            </a:r>
          </a:p>
          <a:p>
            <a:endParaRPr lang="en-GB"/>
          </a:p>
        </p:txBody>
      </p:sp>
    </p:spTree>
    <p:extLst>
      <p:ext uri="{BB962C8B-B14F-4D97-AF65-F5344CB8AC3E}">
        <p14:creationId xmlns:p14="http://schemas.microsoft.com/office/powerpoint/2010/main" val="309050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Introduction to </a:t>
            </a:r>
            <a:br>
              <a:rPr lang="en-GB"/>
            </a:br>
            <a:r>
              <a:rPr lang="en-GB"/>
              <a:t>Procurement</a:t>
            </a:r>
          </a:p>
        </p:txBody>
      </p:sp>
      <p:sp>
        <p:nvSpPr>
          <p:cNvPr id="5" name="Subtitle 4"/>
          <p:cNvSpPr>
            <a:spLocks noGrp="1"/>
          </p:cNvSpPr>
          <p:nvPr>
            <p:ph type="subTitle" idx="1"/>
          </p:nvPr>
        </p:nvSpPr>
        <p:spPr>
          <a:xfrm>
            <a:off x="612000" y="3789040"/>
            <a:ext cx="7920000" cy="904863"/>
          </a:xfrm>
        </p:spPr>
        <p:txBody>
          <a:bodyPr/>
          <a:lstStyle/>
          <a:p>
            <a:r>
              <a:rPr lang="en-GB" sz="2400"/>
              <a:t>Mel Mackenzie, Strategic Commercial Manager</a:t>
            </a:r>
          </a:p>
          <a:p>
            <a:r>
              <a:rPr lang="en-GB" sz="2400"/>
              <a:t>Commercial &amp; Procurement Shared Service</a:t>
            </a:r>
          </a:p>
        </p:txBody>
      </p:sp>
    </p:spTree>
    <p:extLst>
      <p:ext uri="{BB962C8B-B14F-4D97-AF65-F5344CB8AC3E}">
        <p14:creationId xmlns:p14="http://schemas.microsoft.com/office/powerpoint/2010/main" val="3544661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E688-6246-4A1D-8C3F-01C6D8AFECB7}"/>
              </a:ext>
            </a:extLst>
          </p:cNvPr>
          <p:cNvSpPr>
            <a:spLocks noGrp="1"/>
          </p:cNvSpPr>
          <p:nvPr>
            <p:ph type="title"/>
          </p:nvPr>
        </p:nvSpPr>
        <p:spPr>
          <a:xfrm>
            <a:off x="457200" y="274638"/>
            <a:ext cx="8229600" cy="706090"/>
          </a:xfrm>
        </p:spPr>
        <p:txBody>
          <a:bodyPr>
            <a:normAutofit/>
          </a:bodyPr>
          <a:lstStyle/>
          <a:p>
            <a:r>
              <a:rPr lang="en-GB"/>
              <a:t>    Public Procurement</a:t>
            </a:r>
          </a:p>
        </p:txBody>
      </p:sp>
      <p:sp>
        <p:nvSpPr>
          <p:cNvPr id="3" name="Content Placeholder 2">
            <a:extLst>
              <a:ext uri="{FF2B5EF4-FFF2-40B4-BE49-F238E27FC236}">
                <a16:creationId xmlns:a16="http://schemas.microsoft.com/office/drawing/2014/main" id="{CA8A5005-B7A1-4D8C-93AA-1BC5A2D39481}"/>
              </a:ext>
            </a:extLst>
          </p:cNvPr>
          <p:cNvSpPr>
            <a:spLocks noGrp="1"/>
          </p:cNvSpPr>
          <p:nvPr>
            <p:ph idx="1"/>
          </p:nvPr>
        </p:nvSpPr>
        <p:spPr>
          <a:xfrm>
            <a:off x="755576" y="1772816"/>
            <a:ext cx="7632848" cy="4680520"/>
          </a:xfrm>
        </p:spPr>
        <p:txBody>
          <a:bodyPr>
            <a:normAutofit/>
          </a:bodyPr>
          <a:lstStyle/>
          <a:p>
            <a:pPr>
              <a:lnSpc>
                <a:spcPct val="90000"/>
              </a:lnSpc>
              <a:buFont typeface="Wingdings" panose="05000000000000000000" pitchFamily="2" charset="2"/>
              <a:buChar char="Ø"/>
            </a:pPr>
            <a:r>
              <a:rPr lang="en-GB" sz="2400"/>
              <a:t>Public procurement refers to the process by which public authorities, such as local authorities, purchase works, goods or services from suppliers.</a:t>
            </a:r>
          </a:p>
          <a:p>
            <a:pPr>
              <a:lnSpc>
                <a:spcPct val="90000"/>
              </a:lnSpc>
              <a:buFont typeface="Wingdings" panose="05000000000000000000" pitchFamily="2" charset="2"/>
              <a:buChar char="Ø"/>
            </a:pPr>
            <a:endParaRPr lang="en-GB" sz="2400"/>
          </a:p>
          <a:p>
            <a:pPr>
              <a:lnSpc>
                <a:spcPct val="90000"/>
              </a:lnSpc>
              <a:buFont typeface="Wingdings" panose="05000000000000000000" pitchFamily="2" charset="2"/>
              <a:buChar char="Ø"/>
            </a:pPr>
            <a:r>
              <a:rPr lang="en-GB" sz="2400"/>
              <a:t>A local authority can use procurement to deliver best value, boost jobs, growth and investment, and to create a local economy that is more innovative, resource and energy efficient, and socially-inclusive. High quality public services depend on modern, well-managed and efficient procurement.</a:t>
            </a:r>
          </a:p>
          <a:p>
            <a:pPr marL="2286000" lvl="5" indent="0">
              <a:lnSpc>
                <a:spcPct val="90000"/>
              </a:lnSpc>
              <a:buNone/>
            </a:pPr>
            <a:r>
              <a:rPr lang="en-GB" sz="2400"/>
              <a:t>			</a:t>
            </a:r>
          </a:p>
          <a:p>
            <a:pPr marL="0" indent="0">
              <a:lnSpc>
                <a:spcPct val="90000"/>
              </a:lnSpc>
              <a:buNone/>
            </a:pPr>
            <a:r>
              <a:rPr lang="en-GB" sz="2400"/>
              <a:t>					</a:t>
            </a:r>
          </a:p>
        </p:txBody>
      </p:sp>
    </p:spTree>
    <p:extLst>
      <p:ext uri="{BB962C8B-B14F-4D97-AF65-F5344CB8AC3E}">
        <p14:creationId xmlns:p14="http://schemas.microsoft.com/office/powerpoint/2010/main" val="3063942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89E7C-5F91-46A6-A0D5-0C9E172FF8FD}"/>
              </a:ext>
            </a:extLst>
          </p:cNvPr>
          <p:cNvSpPr>
            <a:spLocks noGrp="1"/>
          </p:cNvSpPr>
          <p:nvPr>
            <p:ph type="title"/>
          </p:nvPr>
        </p:nvSpPr>
        <p:spPr/>
        <p:txBody>
          <a:bodyPr/>
          <a:lstStyle/>
          <a:p>
            <a:r>
              <a:rPr lang="en-GB"/>
              <a:t>Legislative Framework</a:t>
            </a:r>
          </a:p>
        </p:txBody>
      </p:sp>
      <p:graphicFrame>
        <p:nvGraphicFramePr>
          <p:cNvPr id="14" name="Diagram 13">
            <a:extLst>
              <a:ext uri="{FF2B5EF4-FFF2-40B4-BE49-F238E27FC236}">
                <a16:creationId xmlns:a16="http://schemas.microsoft.com/office/drawing/2014/main" id="{C92C2232-C231-41C0-8027-5924B44C514D}"/>
              </a:ext>
            </a:extLst>
          </p:cNvPr>
          <p:cNvGraphicFramePr/>
          <p:nvPr/>
        </p:nvGraphicFramePr>
        <p:xfrm>
          <a:off x="1001861" y="1772816"/>
          <a:ext cx="7140277" cy="432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951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D562-ED48-4FD5-A9E0-4037FD11BBF6}"/>
              </a:ext>
            </a:extLst>
          </p:cNvPr>
          <p:cNvSpPr>
            <a:spLocks noGrp="1"/>
          </p:cNvSpPr>
          <p:nvPr>
            <p:ph type="title"/>
          </p:nvPr>
        </p:nvSpPr>
        <p:spPr>
          <a:xfrm>
            <a:off x="1043608" y="476672"/>
            <a:ext cx="7641695" cy="820993"/>
          </a:xfrm>
        </p:spPr>
        <p:txBody>
          <a:bodyPr/>
          <a:lstStyle/>
          <a:p>
            <a:r>
              <a:rPr lang="en-GB" sz="4000" b="1">
                <a:solidFill>
                  <a:srgbClr val="492F92"/>
                </a:solidFill>
                <a:latin typeface="Ebrima" panose="02000000000000000000" pitchFamily="2" charset="0"/>
                <a:ea typeface="Ebrima" panose="02000000000000000000" pitchFamily="2" charset="0"/>
                <a:cs typeface="Ebrima" panose="02000000000000000000" pitchFamily="2" charset="0"/>
              </a:rPr>
              <a:t>Procurement Delivery Model</a:t>
            </a:r>
          </a:p>
        </p:txBody>
      </p:sp>
      <p:graphicFrame>
        <p:nvGraphicFramePr>
          <p:cNvPr id="3" name="Diagram 2">
            <a:extLst>
              <a:ext uri="{FF2B5EF4-FFF2-40B4-BE49-F238E27FC236}">
                <a16:creationId xmlns:a16="http://schemas.microsoft.com/office/drawing/2014/main" id="{D2FACCC5-C08A-4923-9E85-3180627CF52C}"/>
              </a:ext>
            </a:extLst>
          </p:cNvPr>
          <p:cNvGraphicFramePr/>
          <p:nvPr/>
        </p:nvGraphicFramePr>
        <p:xfrm>
          <a:off x="1259632" y="1772816"/>
          <a:ext cx="820891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DCDD33F-A983-4FF6-A480-56315EBB8000}"/>
              </a:ext>
            </a:extLst>
          </p:cNvPr>
          <p:cNvSpPr txBox="1"/>
          <p:nvPr/>
        </p:nvSpPr>
        <p:spPr>
          <a:xfrm>
            <a:off x="1547664" y="3688574"/>
            <a:ext cx="1584176" cy="369332"/>
          </a:xfrm>
          <a:prstGeom prst="rect">
            <a:avLst/>
          </a:prstGeom>
          <a:noFill/>
        </p:spPr>
        <p:txBody>
          <a:bodyPr wrap="square" rtlCol="0">
            <a:spAutoFit/>
          </a:bodyPr>
          <a:lstStyle/>
          <a:p>
            <a:r>
              <a:rPr lang="en-US" b="1">
                <a:solidFill>
                  <a:schemeClr val="accent3"/>
                </a:solidFill>
              </a:rPr>
              <a:t>Shared Service</a:t>
            </a:r>
            <a:endParaRPr lang="en-GB" b="1">
              <a:solidFill>
                <a:schemeClr val="accent3"/>
              </a:solidFill>
            </a:endParaRPr>
          </a:p>
        </p:txBody>
      </p:sp>
    </p:spTree>
    <p:extLst>
      <p:ext uri="{BB962C8B-B14F-4D97-AF65-F5344CB8AC3E}">
        <p14:creationId xmlns:p14="http://schemas.microsoft.com/office/powerpoint/2010/main" val="875648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E1D7A34-224D-46CF-8CE6-9681C6E73440}"/>
              </a:ext>
            </a:extLst>
          </p:cNvPr>
          <p:cNvGraphicFramePr>
            <a:graphicFrameLocks noGrp="1"/>
          </p:cNvGraphicFramePr>
          <p:nvPr>
            <p:ph idx="1"/>
          </p:nvPr>
        </p:nvGraphicFramePr>
        <p:xfrm>
          <a:off x="447964" y="2205221"/>
          <a:ext cx="8248071"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Left 1">
            <a:extLst>
              <a:ext uri="{FF2B5EF4-FFF2-40B4-BE49-F238E27FC236}">
                <a16:creationId xmlns:a16="http://schemas.microsoft.com/office/drawing/2014/main" id="{156DD3E2-89A6-47D9-B19D-77659449E5C5}"/>
              </a:ext>
            </a:extLst>
          </p:cNvPr>
          <p:cNvSpPr/>
          <p:nvPr/>
        </p:nvSpPr>
        <p:spPr>
          <a:xfrm>
            <a:off x="708175" y="1484784"/>
            <a:ext cx="3863825" cy="720437"/>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a:t>Mandatory (Procurement Reform (Scotland) Act 2014</a:t>
            </a:r>
            <a:endParaRPr lang="en-GB" sz="1200"/>
          </a:p>
        </p:txBody>
      </p:sp>
      <p:sp>
        <p:nvSpPr>
          <p:cNvPr id="3" name="Arrow: Right 2">
            <a:extLst>
              <a:ext uri="{FF2B5EF4-FFF2-40B4-BE49-F238E27FC236}">
                <a16:creationId xmlns:a16="http://schemas.microsoft.com/office/drawing/2014/main" id="{98DBC753-35C4-49CD-BC1C-4946456BE564}"/>
              </a:ext>
            </a:extLst>
          </p:cNvPr>
          <p:cNvSpPr/>
          <p:nvPr/>
        </p:nvSpPr>
        <p:spPr>
          <a:xfrm>
            <a:off x="4780683" y="1484784"/>
            <a:ext cx="3817794" cy="7204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50"/>
              <a:t>Proposed additional elements</a:t>
            </a:r>
            <a:endParaRPr lang="en-GB" sz="1350"/>
          </a:p>
        </p:txBody>
      </p:sp>
      <p:sp>
        <p:nvSpPr>
          <p:cNvPr id="10" name="Title 1">
            <a:extLst>
              <a:ext uri="{FF2B5EF4-FFF2-40B4-BE49-F238E27FC236}">
                <a16:creationId xmlns:a16="http://schemas.microsoft.com/office/drawing/2014/main" id="{0A4E1AD7-5E8C-66A8-28CC-7FCF412AFF52}"/>
              </a:ext>
            </a:extLst>
          </p:cNvPr>
          <p:cNvSpPr>
            <a:spLocks noGrp="1"/>
          </p:cNvSpPr>
          <p:nvPr>
            <p:ph type="title"/>
          </p:nvPr>
        </p:nvSpPr>
        <p:spPr>
          <a:xfrm>
            <a:off x="1979712" y="226292"/>
            <a:ext cx="5523346" cy="825035"/>
          </a:xfrm>
        </p:spPr>
        <p:txBody>
          <a:bodyPr>
            <a:normAutofit fontScale="90000"/>
          </a:bodyPr>
          <a:lstStyle/>
          <a:p>
            <a:r>
              <a:rPr lang="en-GB" b="1">
                <a:solidFill>
                  <a:srgbClr val="492F92"/>
                </a:solidFill>
                <a:latin typeface="Ebrima" panose="02000000000000000000" pitchFamily="2" charset="0"/>
                <a:ea typeface="Ebrima" panose="02000000000000000000" pitchFamily="2" charset="0"/>
                <a:cs typeface="Ebrima" panose="02000000000000000000" pitchFamily="2" charset="0"/>
              </a:rPr>
              <a:t>Joint Procurement</a:t>
            </a:r>
            <a:r>
              <a:rPr lang="en-GB">
                <a:solidFill>
                  <a:schemeClr val="tx1"/>
                </a:solidFill>
              </a:rPr>
              <a:t> </a:t>
            </a:r>
            <a:r>
              <a:rPr lang="en-GB" b="1">
                <a:solidFill>
                  <a:srgbClr val="492F92"/>
                </a:solidFill>
                <a:latin typeface="Ebrima" panose="02000000000000000000" pitchFamily="2" charset="0"/>
                <a:ea typeface="Ebrima" panose="02000000000000000000" pitchFamily="2" charset="0"/>
                <a:cs typeface="Ebrima" panose="02000000000000000000" pitchFamily="2" charset="0"/>
              </a:rPr>
              <a:t>Strategy Outline</a:t>
            </a:r>
          </a:p>
        </p:txBody>
      </p:sp>
    </p:spTree>
    <p:extLst>
      <p:ext uri="{BB962C8B-B14F-4D97-AF65-F5344CB8AC3E}">
        <p14:creationId xmlns:p14="http://schemas.microsoft.com/office/powerpoint/2010/main" val="2433221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E71F6-8199-4207-813E-F4EB2D7C313A}"/>
              </a:ext>
            </a:extLst>
          </p:cNvPr>
          <p:cNvSpPr>
            <a:spLocks noGrp="1"/>
          </p:cNvSpPr>
          <p:nvPr>
            <p:ph type="title"/>
          </p:nvPr>
        </p:nvSpPr>
        <p:spPr>
          <a:xfrm>
            <a:off x="457200" y="274638"/>
            <a:ext cx="8229600" cy="706090"/>
          </a:xfrm>
        </p:spPr>
        <p:txBody>
          <a:bodyPr>
            <a:normAutofit/>
          </a:bodyPr>
          <a:lstStyle/>
          <a:p>
            <a:r>
              <a:rPr lang="en-GB"/>
              <a:t>Annual Procurement Report</a:t>
            </a:r>
          </a:p>
        </p:txBody>
      </p:sp>
      <p:graphicFrame>
        <p:nvGraphicFramePr>
          <p:cNvPr id="13" name="Content Placeholder 2">
            <a:extLst>
              <a:ext uri="{FF2B5EF4-FFF2-40B4-BE49-F238E27FC236}">
                <a16:creationId xmlns:a16="http://schemas.microsoft.com/office/drawing/2014/main" id="{0BC0C24E-F63C-1FCC-871B-25B86153EEBB}"/>
              </a:ext>
            </a:extLst>
          </p:cNvPr>
          <p:cNvGraphicFramePr>
            <a:graphicFrameLocks noGrp="1"/>
          </p:cNvGraphicFramePr>
          <p:nvPr>
            <p:ph idx="1"/>
          </p:nvPr>
        </p:nvGraphicFramePr>
        <p:xfrm>
          <a:off x="760748" y="1484784"/>
          <a:ext cx="741165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1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704856" cy="3139321"/>
          </a:xfrm>
          <a:prstGeom prst="rect">
            <a:avLst/>
          </a:prstGeom>
          <a:noFill/>
        </p:spPr>
        <p:txBody>
          <a:bodyPr wrap="square" rtlCol="0">
            <a:spAutoFit/>
          </a:bodyPr>
          <a:lstStyle/>
          <a:p>
            <a:r>
              <a:rPr lang="en-GB" b="1" u="sng">
                <a:latin typeface="Ebrima" panose="02000000000000000000" pitchFamily="2" charset="0"/>
                <a:ea typeface="Ebrima" panose="02000000000000000000" pitchFamily="2" charset="0"/>
                <a:cs typeface="Ebrima" panose="02000000000000000000" pitchFamily="2" charset="0"/>
              </a:rPr>
              <a:t>Statutory Duty – Public Performance Reporting</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Annual Direction from Audit Scotland on requirements;</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Focuses evidence on continuous improvement, partnership, community empowerment and benchmarking performance;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Required set of national benchmarked Statutory Performance Indicators (SPI);</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Flexibility to add locally relevant indicators (LPI);</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Flexibility to determine qualitative approach e.g. committee reports, web pages, newsletters, social media.</a:t>
            </a:r>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417419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552" y="1412776"/>
            <a:ext cx="7920880" cy="3724096"/>
          </a:xfrm>
          <a:prstGeom prst="rect">
            <a:avLst/>
          </a:prstGeom>
        </p:spPr>
        <p:txBody>
          <a:bodyPr wrap="square">
            <a:spAutoFit/>
          </a:bodyPr>
          <a:lstStyle/>
          <a:p>
            <a:r>
              <a:rPr lang="en-GB" b="1">
                <a:latin typeface="Ebrima" panose="02000000000000000000" pitchFamily="2" charset="0"/>
                <a:ea typeface="Ebrima" panose="02000000000000000000" pitchFamily="2" charset="0"/>
                <a:cs typeface="Ebrima" panose="02000000000000000000" pitchFamily="2" charset="0"/>
              </a:rPr>
              <a:t>What is performance management?</a:t>
            </a:r>
          </a:p>
          <a:p>
            <a:endParaRPr lang="en-GB">
              <a:latin typeface="Ebrima" panose="02000000000000000000" pitchFamily="2" charset="0"/>
              <a:ea typeface="Ebrima" panose="02000000000000000000" pitchFamily="2" charset="0"/>
              <a:cs typeface="Ebrima" panose="02000000000000000000" pitchFamily="2" charset="0"/>
            </a:endParaRPr>
          </a:p>
          <a:p>
            <a:r>
              <a:rPr lang="en-GB" sz="2000">
                <a:latin typeface="Ebrima" panose="02000000000000000000" pitchFamily="2" charset="0"/>
                <a:ea typeface="Ebrima" panose="02000000000000000000" pitchFamily="2" charset="0"/>
                <a:cs typeface="Ebrima" panose="02000000000000000000" pitchFamily="2" charset="0"/>
              </a:rPr>
              <a:t>“</a:t>
            </a:r>
            <a:r>
              <a:rPr lang="en-GB" sz="2000" i="1">
                <a:latin typeface="Ebrima" panose="02000000000000000000" pitchFamily="2" charset="0"/>
                <a:ea typeface="Ebrima" panose="02000000000000000000" pitchFamily="2" charset="0"/>
                <a:cs typeface="Ebrima" panose="02000000000000000000" pitchFamily="2" charset="0"/>
              </a:rPr>
              <a:t>Managing performance is essentially about planning what an organisation wants to achieve, doing the work, reviewing what has been done and assessing whether it has the desired impact”.</a:t>
            </a:r>
          </a:p>
          <a:p>
            <a:endParaRPr lang="en-GB" sz="2000">
              <a:latin typeface="Ebrima" panose="02000000000000000000" pitchFamily="2" charset="0"/>
              <a:ea typeface="Ebrima" panose="02000000000000000000" pitchFamily="2" charset="0"/>
              <a:cs typeface="Ebrima" panose="02000000000000000000" pitchFamily="2" charset="0"/>
            </a:endParaRPr>
          </a:p>
          <a:p>
            <a:r>
              <a:rPr lang="en-GB" sz="2000">
                <a:latin typeface="Ebrima" panose="02000000000000000000" pitchFamily="2" charset="0"/>
                <a:ea typeface="Ebrima" panose="02000000000000000000" pitchFamily="2" charset="0"/>
                <a:cs typeface="Ebrima" panose="02000000000000000000" pitchFamily="2" charset="0"/>
              </a:rPr>
              <a:t>“</a:t>
            </a:r>
            <a:r>
              <a:rPr lang="en-GB" sz="2000" i="1">
                <a:latin typeface="Ebrima" panose="02000000000000000000" pitchFamily="2" charset="0"/>
                <a:ea typeface="Ebrima" panose="02000000000000000000" pitchFamily="2" charset="0"/>
                <a:cs typeface="Ebrima" panose="02000000000000000000" pitchFamily="2" charset="0"/>
              </a:rPr>
              <a:t>Performance management involves gathering, analysing and acting on performance information to improve services and the quality of people’s lives in the local community. Managing performance is a continuous part of the day-to-day role of Councillors and all staff”.</a:t>
            </a:r>
          </a:p>
          <a:p>
            <a:endParaRPr lang="en-GB" sz="2000">
              <a:latin typeface="Ebrima" panose="02000000000000000000" pitchFamily="2" charset="0"/>
              <a:ea typeface="Ebrima" panose="02000000000000000000" pitchFamily="2" charset="0"/>
              <a:cs typeface="Ebrima" panose="02000000000000000000" pitchFamily="2" charset="0"/>
            </a:endParaRPr>
          </a:p>
          <a:p>
            <a:r>
              <a:rPr lang="en-GB" sz="2000">
                <a:latin typeface="Ebrima" panose="02000000000000000000" pitchFamily="2" charset="0"/>
                <a:ea typeface="Ebrima" panose="02000000000000000000" pitchFamily="2" charset="0"/>
                <a:cs typeface="Ebrima" panose="02000000000000000000" pitchFamily="2" charset="0"/>
              </a:rPr>
              <a:t>Source: Audit Scotland, 2012</a:t>
            </a:r>
          </a:p>
        </p:txBody>
      </p:sp>
    </p:spTree>
    <p:extLst>
      <p:ext uri="{BB962C8B-B14F-4D97-AF65-F5344CB8AC3E}">
        <p14:creationId xmlns:p14="http://schemas.microsoft.com/office/powerpoint/2010/main" val="274581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2220" y="1340768"/>
            <a:ext cx="7344816" cy="2585323"/>
          </a:xfrm>
          <a:prstGeom prst="rect">
            <a:avLst/>
          </a:prstGeom>
        </p:spPr>
        <p:txBody>
          <a:bodyPr wrap="square">
            <a:spAutoFit/>
          </a:bodyPr>
          <a:lstStyle/>
          <a:p>
            <a:r>
              <a:rPr lang="en-GB" b="1">
                <a:latin typeface="Ebrima" panose="02000000000000000000" pitchFamily="2" charset="0"/>
                <a:ea typeface="Ebrima" panose="02000000000000000000" pitchFamily="2" charset="0"/>
                <a:cs typeface="Ebrima" panose="02000000000000000000" pitchFamily="2" charset="0"/>
              </a:rPr>
              <a:t>Your role is to:</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Understand local conditions and reflect community voice;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Promote joint working to secure better outcomes and best value;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Provide strategic leadership in order to influence service delivery;</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Support continuous improvement by providing constructive challenge.</a:t>
            </a:r>
          </a:p>
          <a:p>
            <a:endParaRPr lang="en-GB">
              <a:latin typeface="Ebrima" panose="02000000000000000000" pitchFamily="2" charset="0"/>
              <a:ea typeface="Ebrima" panose="02000000000000000000" pitchFamily="2" charset="0"/>
              <a:cs typeface="Ebrima" panose="02000000000000000000" pitchFamily="2" charset="0"/>
            </a:endParaRPr>
          </a:p>
          <a:p>
            <a:r>
              <a:rPr lang="en-GB">
                <a:latin typeface="Ebrima" panose="02000000000000000000" pitchFamily="2" charset="0"/>
                <a:ea typeface="Ebrima" panose="02000000000000000000" pitchFamily="2" charset="0"/>
                <a:cs typeface="Ebrima" panose="02000000000000000000" pitchFamily="2" charset="0"/>
              </a:rPr>
              <a:t>Complements the code of conduct for members.</a:t>
            </a:r>
          </a:p>
        </p:txBody>
      </p:sp>
    </p:spTree>
    <p:extLst>
      <p:ext uri="{BB962C8B-B14F-4D97-AF65-F5344CB8AC3E}">
        <p14:creationId xmlns:p14="http://schemas.microsoft.com/office/powerpoint/2010/main" val="58428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96752"/>
            <a:ext cx="7416824" cy="2923877"/>
          </a:xfrm>
          <a:prstGeom prst="rect">
            <a:avLst/>
          </a:prstGeom>
          <a:noFill/>
        </p:spPr>
        <p:txBody>
          <a:bodyPr wrap="square" rtlCol="0">
            <a:spAutoFit/>
          </a:bodyPr>
          <a:lstStyle/>
          <a:p>
            <a:r>
              <a:rPr lang="en-GB" b="1">
                <a:latin typeface="Ebrima" panose="02000000000000000000" pitchFamily="2" charset="0"/>
                <a:ea typeface="Ebrima" panose="02000000000000000000" pitchFamily="2" charset="0"/>
                <a:cs typeface="Ebrima" panose="02000000000000000000" pitchFamily="2" charset="0"/>
              </a:rPr>
              <a:t>Your role continued:</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Being clear about priorities and appropriate measurement of performance;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Actively scrutinise performance and act on information received;</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Promote a positive performance management culture;</a:t>
            </a:r>
          </a:p>
          <a:p>
            <a:pPr marL="342900" indent="-342900">
              <a:buFont typeface="Arial" panose="020B0604020202020204" pitchFamily="34" charset="0"/>
              <a:buChar char="•"/>
            </a:pPr>
            <a:r>
              <a:rPr lang="en-GB">
                <a:latin typeface="Ebrima" panose="02000000000000000000" pitchFamily="2" charset="0"/>
                <a:ea typeface="Ebrima" panose="02000000000000000000" pitchFamily="2" charset="0"/>
                <a:cs typeface="Ebrima" panose="02000000000000000000" pitchFamily="2" charset="0"/>
              </a:rPr>
              <a:t>Demonstrate a good understanding of performance and share this across the Council.</a:t>
            </a:r>
          </a:p>
          <a:p>
            <a:pPr marL="342900" indent="-342900">
              <a:buFont typeface="Arial" panose="020B0604020202020204" pitchFamily="34" charset="0"/>
              <a:buChar char="•"/>
            </a:pPr>
            <a:endParaRPr lang="en-GB" sz="2000"/>
          </a:p>
          <a:p>
            <a:pPr marL="342900" indent="-342900">
              <a:buFont typeface="Arial" panose="020B0604020202020204" pitchFamily="34" charset="0"/>
              <a:buChar char="•"/>
            </a:pPr>
            <a:endParaRPr lang="en-GB" sz="2000"/>
          </a:p>
        </p:txBody>
      </p:sp>
    </p:spTree>
    <p:extLst>
      <p:ext uri="{BB962C8B-B14F-4D97-AF65-F5344CB8AC3E}">
        <p14:creationId xmlns:p14="http://schemas.microsoft.com/office/powerpoint/2010/main" val="209248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268760"/>
            <a:ext cx="7488832" cy="4770537"/>
          </a:xfrm>
          <a:prstGeom prst="rect">
            <a:avLst/>
          </a:prstGeom>
          <a:noFill/>
        </p:spPr>
        <p:txBody>
          <a:bodyPr wrap="square" rtlCol="0">
            <a:spAutoFit/>
          </a:bodyPr>
          <a:lstStyle/>
          <a:p>
            <a:r>
              <a:rPr lang="en-GB" b="1">
                <a:latin typeface="Ebrima" panose="02000000000000000000" pitchFamily="2" charset="0"/>
                <a:ea typeface="Ebrima" panose="02000000000000000000" pitchFamily="2" charset="0"/>
                <a:cs typeface="Ebrima" panose="02000000000000000000" pitchFamily="2" charset="0"/>
              </a:rPr>
              <a:t>Scrutiny opportunities</a:t>
            </a:r>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Highland Council (Council Programme, annual performance report, annual survey of public opinion, Statutory Performance Indicators including benchmarking data);</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Strategic Committees (range of reports on performance, priorities and audits);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Board Membership – e.g. within the Council (Redesign, Pensions) and external organisations (Valuation, High Life Highland, Eden Court);</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Area Committees – local priorities and performance</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Community Planning – strategic partnership priorities, outcomes and performance – focus on inequality</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Community Partnerships – local priorities and performance – focus on most disadvantaged communities and inequality</a:t>
            </a:r>
          </a:p>
          <a:p>
            <a:endParaRPr lang="en-GB" sz="2000"/>
          </a:p>
        </p:txBody>
      </p:sp>
    </p:spTree>
    <p:extLst>
      <p:ext uri="{BB962C8B-B14F-4D97-AF65-F5344CB8AC3E}">
        <p14:creationId xmlns:p14="http://schemas.microsoft.com/office/powerpoint/2010/main" val="303960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704856" cy="4031873"/>
          </a:xfrm>
          <a:prstGeom prst="rect">
            <a:avLst/>
          </a:prstGeom>
          <a:noFill/>
        </p:spPr>
        <p:txBody>
          <a:bodyPr wrap="square" rtlCol="0">
            <a:spAutoFit/>
          </a:bodyPr>
          <a:lstStyle/>
          <a:p>
            <a:r>
              <a:rPr lang="en-GB">
                <a:latin typeface="Ebrima" panose="02000000000000000000" pitchFamily="2" charset="0"/>
                <a:ea typeface="Ebrima" panose="02000000000000000000" pitchFamily="2" charset="0"/>
                <a:cs typeface="Ebrima" panose="02000000000000000000" pitchFamily="2" charset="0"/>
              </a:rPr>
              <a:t>Members Scrutiny Role - key questions:</a:t>
            </a:r>
          </a:p>
          <a:p>
            <a:endParaRPr lang="en-GB">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How open is the Council to scrutiny?  Is this encouraged as a means to improve services and make better decisions?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actively engage in scrutiny and ask constructive and challenging questions?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get the answers you seek in a timely manner?</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feel able to ask candid questions, for example about risks?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To what extent does scrutiny take into account service user and community views?</a:t>
            </a:r>
          </a:p>
          <a:p>
            <a:pPr marL="342900" indent="-342900">
              <a:buFont typeface="Arial" panose="020B0604020202020204" pitchFamily="34" charset="0"/>
              <a:buChar char="•"/>
            </a:pPr>
            <a:r>
              <a:rPr lang="en-GB" sz="2000">
                <a:latin typeface="Ebrima" panose="02000000000000000000" pitchFamily="2" charset="0"/>
                <a:ea typeface="Ebrima" panose="02000000000000000000" pitchFamily="2" charset="0"/>
                <a:cs typeface="Ebrima" panose="02000000000000000000" pitchFamily="2" charset="0"/>
              </a:rPr>
              <a:t>Do you get sufficient information to make balanced decisions, for example on the best options for delivering services?</a:t>
            </a:r>
          </a:p>
        </p:txBody>
      </p:sp>
    </p:spTree>
    <p:extLst>
      <p:ext uri="{BB962C8B-B14F-4D97-AF65-F5344CB8AC3E}">
        <p14:creationId xmlns:p14="http://schemas.microsoft.com/office/powerpoint/2010/main" val="3357779853"/>
      </p:ext>
    </p:extLst>
  </p:cSld>
  <p:clrMapOvr>
    <a:masterClrMapping/>
  </p:clrMapOvr>
</p:sld>
</file>

<file path=ppt/theme/theme1.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D37954255D1C40B349B8C80F42E237" ma:contentTypeVersion="3" ma:contentTypeDescription="Create a new document." ma:contentTypeScope="" ma:versionID="01d833911c71a043b6e985ec39193488">
  <xsd:schema xmlns:xsd="http://www.w3.org/2001/XMLSchema" xmlns:xs="http://www.w3.org/2001/XMLSchema" xmlns:p="http://schemas.microsoft.com/office/2006/metadata/properties" xmlns:ns2="a80db072-40f0-4239-af7d-3e708e1bbca3" targetNamespace="http://schemas.microsoft.com/office/2006/metadata/properties" ma:root="true" ma:fieldsID="b117883d90964a8965680618b63bcee9" ns2:_="">
    <xsd:import namespace="a80db072-40f0-4239-af7d-3e708e1bbc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db072-40f0-4239-af7d-3e708e1bb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B8CF93-A960-49CC-BEE3-84526166234C}">
  <ds:schemaRefs>
    <ds:schemaRef ds:uri="http://schemas.microsoft.com/sharepoint/v3/contenttype/forms"/>
  </ds:schemaRefs>
</ds:datastoreItem>
</file>

<file path=customXml/itemProps2.xml><?xml version="1.0" encoding="utf-8"?>
<ds:datastoreItem xmlns:ds="http://schemas.openxmlformats.org/officeDocument/2006/customXml" ds:itemID="{1F4D823F-7F6B-4EF5-B88F-2785DC1629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38BEFA3-9CAD-445C-8069-07B93A2F6427}"/>
</file>

<file path=docProps/app.xml><?xml version="1.0" encoding="utf-8"?>
<Properties xmlns="http://schemas.openxmlformats.org/officeDocument/2006/extended-properties" xmlns:vt="http://schemas.openxmlformats.org/officeDocument/2006/docPropsVTypes">
  <Template>HC_Corporate_Template__new_edits (3)</Template>
  <Application>Microsoft Office PowerPoint</Application>
  <PresentationFormat>On-screen Show (4:3)</PresentationFormat>
  <Slides>38</Slides>
  <Notes>25</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Text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Finance Service and Financial aspects of Corporate Resources Committee remit</vt:lpstr>
      <vt:lpstr>Finance Service remit</vt:lpstr>
      <vt:lpstr>CIPFA FM Code</vt:lpstr>
      <vt:lpstr>CIPFA FM Code- Underlying principles</vt:lpstr>
      <vt:lpstr>CIPFA FM Code- 7 sections</vt:lpstr>
      <vt:lpstr>Elements of finance remit that report to Corporate Resources Committee</vt:lpstr>
      <vt:lpstr>Elements of finance remit that report elsewhere</vt:lpstr>
      <vt:lpstr>Introduction to  People Service  </vt:lpstr>
      <vt:lpstr>    Council Staffing information and Statistics</vt:lpstr>
      <vt:lpstr>People Service</vt:lpstr>
      <vt:lpstr>    Occupational Health Safety and Wellbeing</vt:lpstr>
      <vt:lpstr>Human Resources </vt:lpstr>
      <vt:lpstr>People Development</vt:lpstr>
      <vt:lpstr>People Strategy – 8 Elements</vt:lpstr>
      <vt:lpstr>Contact Details</vt:lpstr>
      <vt:lpstr>ICT and Digital</vt:lpstr>
      <vt:lpstr>How We Deliver ICT &amp; Digital</vt:lpstr>
      <vt:lpstr>PowerPoint Presentation</vt:lpstr>
      <vt:lpstr>PowerPoint Presentation</vt:lpstr>
      <vt:lpstr>ICT Issues?</vt:lpstr>
      <vt:lpstr>Introduction to  Procurement</vt:lpstr>
      <vt:lpstr>    Public Procurement</vt:lpstr>
      <vt:lpstr>Legislative Framework</vt:lpstr>
      <vt:lpstr>Procurement Delivery Model</vt:lpstr>
      <vt:lpstr>Joint Procurement Strategy Outline</vt:lpstr>
      <vt:lpstr>Annual Procurement Report</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People Service</dc:title>
  <dc:creator>Elaine Barrie (HR)</dc:creator>
  <cp:revision>1</cp:revision>
  <cp:lastPrinted>2022-05-09T07:41:34Z</cp:lastPrinted>
  <dcterms:created xsi:type="dcterms:W3CDTF">2022-05-08T18:09:27Z</dcterms:created>
  <dcterms:modified xsi:type="dcterms:W3CDTF">2022-12-01T09:11:16Z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a57e0011-4d92-40e2-893e-f4c1b165f48a</vt:lpwstr>
  </property>
  <property fmtid="{D5CDD505-2E9C-101B-9397-08002B2CF9AE}" pid="3" name="TITUS">
    <vt:lpwstr>&lt;div style="text-align: center;"&gt;&lt;span style="font-family: Arial; font-weight: bold; font-size: large;"&gt;OFFICIAL&lt;/span&gt;&lt;/div&gt;</vt:lpwstr>
  </property>
  <property fmtid="{D5CDD505-2E9C-101B-9397-08002B2CF9AE}" pid="4" name="HCClassification">
    <vt:lpwstr>OFFICIAL</vt:lpwstr>
  </property>
  <property fmtid="{D5CDD505-2E9C-101B-9397-08002B2CF9AE}" pid="5" name="HCMarking">
    <vt:lpwstr>Enable Marking</vt:lpwstr>
  </property>
  <property fmtid="{D5CDD505-2E9C-101B-9397-08002B2CF9AE}" pid="6" name="ContentTypeId">
    <vt:lpwstr>0x01010073D37954255D1C40B349B8C80F42E237</vt:lpwstr>
  </property>
</Properties>
</file>