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74" r:id="rId4"/>
    <p:sldId id="277" r:id="rId5"/>
    <p:sldId id="276" r:id="rId6"/>
    <p:sldId id="262" r:id="rId7"/>
    <p:sldId id="263" r:id="rId8"/>
    <p:sldId id="264" r:id="rId9"/>
    <p:sldId id="265" r:id="rId10"/>
    <p:sldId id="266" r:id="rId11"/>
    <p:sldId id="260" r:id="rId12"/>
    <p:sldId id="273" r:id="rId13"/>
    <p:sldId id="267" r:id="rId14"/>
    <p:sldId id="268" r:id="rId15"/>
    <p:sldId id="269" r:id="rId16"/>
    <p:sldId id="270" r:id="rId17"/>
    <p:sldId id="271" r:id="rId18"/>
    <p:sldId id="272"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5D9E8D-5527-48E7-A4C2-3EE035EC647C}" v="10" dt="2022-06-20T14:42:13.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67" d="100"/>
          <a:sy n="67" d="100"/>
        </p:scale>
        <p:origin x="7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Stones (Education)" userId="ae73e529-db09-4906-863a-7293baaaa37c" providerId="ADAL" clId="{515D9E8D-5527-48E7-A4C2-3EE035EC647C}"/>
    <pc:docChg chg="custSel delSld modSld sldOrd modMainMaster">
      <pc:chgData name="Tina Stones (Education)" userId="ae73e529-db09-4906-863a-7293baaaa37c" providerId="ADAL" clId="{515D9E8D-5527-48E7-A4C2-3EE035EC647C}" dt="2022-06-20T14:43:37.923" v="1005" actId="47"/>
      <pc:docMkLst>
        <pc:docMk/>
      </pc:docMkLst>
      <pc:sldChg chg="setBg">
        <pc:chgData name="Tina Stones (Education)" userId="ae73e529-db09-4906-863a-7293baaaa37c" providerId="ADAL" clId="{515D9E8D-5527-48E7-A4C2-3EE035EC647C}" dt="2022-06-20T13:22:33.561" v="348"/>
        <pc:sldMkLst>
          <pc:docMk/>
          <pc:sldMk cId="723982414" sldId="256"/>
        </pc:sldMkLst>
      </pc:sldChg>
      <pc:sldChg chg="setBg">
        <pc:chgData name="Tina Stones (Education)" userId="ae73e529-db09-4906-863a-7293baaaa37c" providerId="ADAL" clId="{515D9E8D-5527-48E7-A4C2-3EE035EC647C}" dt="2022-06-20T13:22:23.711" v="346"/>
        <pc:sldMkLst>
          <pc:docMk/>
          <pc:sldMk cId="731183756" sldId="258"/>
        </pc:sldMkLst>
      </pc:sldChg>
      <pc:sldChg chg="setBg">
        <pc:chgData name="Tina Stones (Education)" userId="ae73e529-db09-4906-863a-7293baaaa37c" providerId="ADAL" clId="{515D9E8D-5527-48E7-A4C2-3EE035EC647C}" dt="2022-06-20T13:22:23.711" v="346"/>
        <pc:sldMkLst>
          <pc:docMk/>
          <pc:sldMk cId="2036185822" sldId="260"/>
        </pc:sldMkLst>
      </pc:sldChg>
      <pc:sldChg chg="setBg">
        <pc:chgData name="Tina Stones (Education)" userId="ae73e529-db09-4906-863a-7293baaaa37c" providerId="ADAL" clId="{515D9E8D-5527-48E7-A4C2-3EE035EC647C}" dt="2022-06-20T13:22:23.711" v="346"/>
        <pc:sldMkLst>
          <pc:docMk/>
          <pc:sldMk cId="108107315" sldId="262"/>
        </pc:sldMkLst>
      </pc:sldChg>
      <pc:sldChg chg="setBg">
        <pc:chgData name="Tina Stones (Education)" userId="ae73e529-db09-4906-863a-7293baaaa37c" providerId="ADAL" clId="{515D9E8D-5527-48E7-A4C2-3EE035EC647C}" dt="2022-06-20T13:22:23.711" v="346"/>
        <pc:sldMkLst>
          <pc:docMk/>
          <pc:sldMk cId="352063408" sldId="263"/>
        </pc:sldMkLst>
      </pc:sldChg>
      <pc:sldChg chg="setBg">
        <pc:chgData name="Tina Stones (Education)" userId="ae73e529-db09-4906-863a-7293baaaa37c" providerId="ADAL" clId="{515D9E8D-5527-48E7-A4C2-3EE035EC647C}" dt="2022-06-20T13:22:23.711" v="346"/>
        <pc:sldMkLst>
          <pc:docMk/>
          <pc:sldMk cId="597657823" sldId="264"/>
        </pc:sldMkLst>
      </pc:sldChg>
      <pc:sldChg chg="setBg">
        <pc:chgData name="Tina Stones (Education)" userId="ae73e529-db09-4906-863a-7293baaaa37c" providerId="ADAL" clId="{515D9E8D-5527-48E7-A4C2-3EE035EC647C}" dt="2022-06-20T13:22:23.711" v="346"/>
        <pc:sldMkLst>
          <pc:docMk/>
          <pc:sldMk cId="4025681724" sldId="265"/>
        </pc:sldMkLst>
      </pc:sldChg>
      <pc:sldChg chg="setBg">
        <pc:chgData name="Tina Stones (Education)" userId="ae73e529-db09-4906-863a-7293baaaa37c" providerId="ADAL" clId="{515D9E8D-5527-48E7-A4C2-3EE035EC647C}" dt="2022-06-20T13:22:23.711" v="346"/>
        <pc:sldMkLst>
          <pc:docMk/>
          <pc:sldMk cId="869407654" sldId="266"/>
        </pc:sldMkLst>
      </pc:sldChg>
      <pc:sldChg chg="setBg">
        <pc:chgData name="Tina Stones (Education)" userId="ae73e529-db09-4906-863a-7293baaaa37c" providerId="ADAL" clId="{515D9E8D-5527-48E7-A4C2-3EE035EC647C}" dt="2022-06-20T13:22:23.711" v="346"/>
        <pc:sldMkLst>
          <pc:docMk/>
          <pc:sldMk cId="2463532944" sldId="267"/>
        </pc:sldMkLst>
      </pc:sldChg>
      <pc:sldChg chg="setBg">
        <pc:chgData name="Tina Stones (Education)" userId="ae73e529-db09-4906-863a-7293baaaa37c" providerId="ADAL" clId="{515D9E8D-5527-48E7-A4C2-3EE035EC647C}" dt="2022-06-20T13:22:23.711" v="346"/>
        <pc:sldMkLst>
          <pc:docMk/>
          <pc:sldMk cId="2420976872" sldId="268"/>
        </pc:sldMkLst>
      </pc:sldChg>
      <pc:sldChg chg="setBg">
        <pc:chgData name="Tina Stones (Education)" userId="ae73e529-db09-4906-863a-7293baaaa37c" providerId="ADAL" clId="{515D9E8D-5527-48E7-A4C2-3EE035EC647C}" dt="2022-06-20T13:22:23.711" v="346"/>
        <pc:sldMkLst>
          <pc:docMk/>
          <pc:sldMk cId="804325290" sldId="269"/>
        </pc:sldMkLst>
      </pc:sldChg>
      <pc:sldChg chg="setBg">
        <pc:chgData name="Tina Stones (Education)" userId="ae73e529-db09-4906-863a-7293baaaa37c" providerId="ADAL" clId="{515D9E8D-5527-48E7-A4C2-3EE035EC647C}" dt="2022-06-20T13:22:23.711" v="346"/>
        <pc:sldMkLst>
          <pc:docMk/>
          <pc:sldMk cId="1005918904" sldId="270"/>
        </pc:sldMkLst>
      </pc:sldChg>
      <pc:sldChg chg="setBg">
        <pc:chgData name="Tina Stones (Education)" userId="ae73e529-db09-4906-863a-7293baaaa37c" providerId="ADAL" clId="{515D9E8D-5527-48E7-A4C2-3EE035EC647C}" dt="2022-06-20T13:22:23.711" v="346"/>
        <pc:sldMkLst>
          <pc:docMk/>
          <pc:sldMk cId="847772011" sldId="273"/>
        </pc:sldMkLst>
      </pc:sldChg>
      <pc:sldChg chg="addSp modSp mod setBg">
        <pc:chgData name="Tina Stones (Education)" userId="ae73e529-db09-4906-863a-7293baaaa37c" providerId="ADAL" clId="{515D9E8D-5527-48E7-A4C2-3EE035EC647C}" dt="2022-06-20T13:56:58.360" v="772" actId="20577"/>
        <pc:sldMkLst>
          <pc:docMk/>
          <pc:sldMk cId="3025562224" sldId="274"/>
        </pc:sldMkLst>
        <pc:spChg chg="add mod">
          <ac:chgData name="Tina Stones (Education)" userId="ae73e529-db09-4906-863a-7293baaaa37c" providerId="ADAL" clId="{515D9E8D-5527-48E7-A4C2-3EE035EC647C}" dt="2022-06-20T13:56:58.360" v="772" actId="20577"/>
          <ac:spMkLst>
            <pc:docMk/>
            <pc:sldMk cId="3025562224" sldId="274"/>
            <ac:spMk id="7" creationId="{D45D426B-9A1F-4D70-986A-4DD066C7BE76}"/>
          </ac:spMkLst>
        </pc:spChg>
      </pc:sldChg>
      <pc:sldChg chg="addSp modSp mod ord setBg">
        <pc:chgData name="Tina Stones (Education)" userId="ae73e529-db09-4906-863a-7293baaaa37c" providerId="ADAL" clId="{515D9E8D-5527-48E7-A4C2-3EE035EC647C}" dt="2022-06-20T13:27:30.510" v="758"/>
        <pc:sldMkLst>
          <pc:docMk/>
          <pc:sldMk cId="399658213" sldId="276"/>
        </pc:sldMkLst>
        <pc:spChg chg="add mod">
          <ac:chgData name="Tina Stones (Education)" userId="ae73e529-db09-4906-863a-7293baaaa37c" providerId="ADAL" clId="{515D9E8D-5527-48E7-A4C2-3EE035EC647C}" dt="2022-06-20T13:26:57.805" v="754" actId="14100"/>
          <ac:spMkLst>
            <pc:docMk/>
            <pc:sldMk cId="399658213" sldId="276"/>
            <ac:spMk id="2" creationId="{117D74B3-02C3-4FC8-B99E-145C60ABA188}"/>
          </ac:spMkLst>
        </pc:spChg>
      </pc:sldChg>
      <pc:sldChg chg="addSp modSp mod setBg">
        <pc:chgData name="Tina Stones (Education)" userId="ae73e529-db09-4906-863a-7293baaaa37c" providerId="ADAL" clId="{515D9E8D-5527-48E7-A4C2-3EE035EC647C}" dt="2022-06-20T14:42:02.708" v="1002" actId="20577"/>
        <pc:sldMkLst>
          <pc:docMk/>
          <pc:sldMk cId="2789893978" sldId="277"/>
        </pc:sldMkLst>
        <pc:spChg chg="add mod">
          <ac:chgData name="Tina Stones (Education)" userId="ae73e529-db09-4906-863a-7293baaaa37c" providerId="ADAL" clId="{515D9E8D-5527-48E7-A4C2-3EE035EC647C}" dt="2022-06-20T14:42:02.708" v="1002" actId="20577"/>
          <ac:spMkLst>
            <pc:docMk/>
            <pc:sldMk cId="2789893978" sldId="277"/>
            <ac:spMk id="2" creationId="{DE9FF553-34D5-4ECE-91F9-5D1BB432044E}"/>
          </ac:spMkLst>
        </pc:spChg>
      </pc:sldChg>
      <pc:sldChg chg="addSp modSp del mod setBg">
        <pc:chgData name="Tina Stones (Education)" userId="ae73e529-db09-4906-863a-7293baaaa37c" providerId="ADAL" clId="{515D9E8D-5527-48E7-A4C2-3EE035EC647C}" dt="2022-06-20T14:43:37.923" v="1005" actId="47"/>
        <pc:sldMkLst>
          <pc:docMk/>
          <pc:sldMk cId="4289325811" sldId="278"/>
        </pc:sldMkLst>
        <pc:spChg chg="add mod">
          <ac:chgData name="Tina Stones (Education)" userId="ae73e529-db09-4906-863a-7293baaaa37c" providerId="ADAL" clId="{515D9E8D-5527-48E7-A4C2-3EE035EC647C}" dt="2022-06-20T14:42:15.960" v="1004" actId="207"/>
          <ac:spMkLst>
            <pc:docMk/>
            <pc:sldMk cId="4289325811" sldId="278"/>
            <ac:spMk id="2" creationId="{9AD363A7-00F6-485C-A0DD-B94FECBFEAB7}"/>
          </ac:spMkLst>
        </pc:spChg>
      </pc:sldChg>
      <pc:sldMasterChg chg="setBg modSldLayout">
        <pc:chgData name="Tina Stones (Education)" userId="ae73e529-db09-4906-863a-7293baaaa37c" providerId="ADAL" clId="{515D9E8D-5527-48E7-A4C2-3EE035EC647C}" dt="2022-06-20T13:22:23.711" v="346"/>
        <pc:sldMasterMkLst>
          <pc:docMk/>
          <pc:sldMasterMk cId="887460296" sldId="2147483648"/>
        </pc:sldMasterMkLst>
        <pc:sldLayoutChg chg="setBg">
          <pc:chgData name="Tina Stones (Education)" userId="ae73e529-db09-4906-863a-7293baaaa37c" providerId="ADAL" clId="{515D9E8D-5527-48E7-A4C2-3EE035EC647C}" dt="2022-06-20T13:22:23.711" v="346"/>
          <pc:sldLayoutMkLst>
            <pc:docMk/>
            <pc:sldMasterMk cId="887460296" sldId="2147483648"/>
            <pc:sldLayoutMk cId="314695977" sldId="2147483652"/>
          </pc:sldLayoutMkLst>
        </pc:sldLayoutChg>
        <pc:sldLayoutChg chg="setBg">
          <pc:chgData name="Tina Stones (Education)" userId="ae73e529-db09-4906-863a-7293baaaa37c" providerId="ADAL" clId="{515D9E8D-5527-48E7-A4C2-3EE035EC647C}" dt="2022-06-20T13:22:23.711" v="346"/>
          <pc:sldLayoutMkLst>
            <pc:docMk/>
            <pc:sldMasterMk cId="887460296" sldId="2147483648"/>
            <pc:sldLayoutMk cId="1182124381" sldId="2147483654"/>
          </pc:sldLayoutMkLst>
        </pc:sldLayoutChg>
        <pc:sldLayoutChg chg="setBg">
          <pc:chgData name="Tina Stones (Education)" userId="ae73e529-db09-4906-863a-7293baaaa37c" providerId="ADAL" clId="{515D9E8D-5527-48E7-A4C2-3EE035EC647C}" dt="2022-06-20T13:22:23.711" v="346"/>
          <pc:sldLayoutMkLst>
            <pc:docMk/>
            <pc:sldMasterMk cId="887460296" sldId="2147483648"/>
            <pc:sldLayoutMk cId="3587206170" sldId="2147483655"/>
          </pc:sldLayoutMkLst>
        </pc:sldLayoutChg>
      </pc:sldMasterChg>
      <pc:sldMasterChg chg="setBg modSldLayout">
        <pc:chgData name="Tina Stones (Education)" userId="ae73e529-db09-4906-863a-7293baaaa37c" providerId="ADAL" clId="{515D9E8D-5527-48E7-A4C2-3EE035EC647C}" dt="2022-06-20T13:22:23.711" v="346"/>
        <pc:sldMasterMkLst>
          <pc:docMk/>
          <pc:sldMasterMk cId="1626347145" sldId="2147483660"/>
        </pc:sldMasterMkLst>
        <pc:sldLayoutChg chg="setBg">
          <pc:chgData name="Tina Stones (Education)" userId="ae73e529-db09-4906-863a-7293baaaa37c" providerId="ADAL" clId="{515D9E8D-5527-48E7-A4C2-3EE035EC647C}" dt="2022-06-20T13:22:23.711" v="346"/>
          <pc:sldLayoutMkLst>
            <pc:docMk/>
            <pc:sldMasterMk cId="1626347145" sldId="2147483660"/>
            <pc:sldLayoutMk cId="3992018138" sldId="2147483649"/>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1799391721" sldId="2147483650"/>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1765408239" sldId="2147483651"/>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2415947375" sldId="2147483653"/>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3719385330" sldId="2147483656"/>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2830819307" sldId="2147483657"/>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808734336" sldId="2147483658"/>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4196686258" sldId="2147483659"/>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367267502" sldId="2147483661"/>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395484010" sldId="2147483662"/>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720490431" sldId="214748366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08B2-E2E8-418B-BE37-D25A68BF4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AC5A68-0CA2-4D4F-9208-D5184BA4C4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DD1F70-8023-4AEA-85C3-AC2307F6A247}"/>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763327B6-1699-4A80-A92E-B00FEBB368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CFBEBE-F5BA-42FA-840A-0322449996CB}"/>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992018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BA76-3613-4758-BA05-249792D039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F4D301-C212-4E24-B9B4-B1DEEC66BA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53327-9DB8-4863-8063-D3827187C74A}"/>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8096C876-F043-4808-9643-66F77681E2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E4586-78B9-4E0F-9D48-567066BEC7F1}"/>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80873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A3CB4-4892-41F1-8952-9081B359AC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533DFF-29A2-433B-B9CD-B5A83711A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CB9550-14A1-45A4-ACC5-EBE494BC1FF5}"/>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3B7593C7-E374-4ED6-B4CC-9BD71869E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24DE47-1758-41BE-868C-FBF5B638E31F}"/>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419668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6948-F30F-4BBA-99CD-CB0BE54B6D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F12303-71DF-4506-944E-F87C31706E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E5CD24-D915-4380-BF97-982D55126D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ECFA1B-21BD-4108-846B-031BF4260E98}"/>
              </a:ext>
            </a:extLst>
          </p:cNvPr>
          <p:cNvSpPr>
            <a:spLocks noGrp="1"/>
          </p:cNvSpPr>
          <p:nvPr>
            <p:ph type="dt" sz="half" idx="10"/>
          </p:nvPr>
        </p:nvSpPr>
        <p:spPr/>
        <p:txBody>
          <a:bodyPr/>
          <a:lstStyle/>
          <a:p>
            <a:fld id="{771DB3D2-3039-4A5E-B32E-8179F8673638}" type="datetimeFigureOut">
              <a:rPr lang="en-GB" smtClean="0"/>
              <a:t>20/06/2022</a:t>
            </a:fld>
            <a:endParaRPr lang="en-GB"/>
          </a:p>
        </p:txBody>
      </p:sp>
      <p:sp>
        <p:nvSpPr>
          <p:cNvPr id="6" name="Footer Placeholder 5">
            <a:extLst>
              <a:ext uri="{FF2B5EF4-FFF2-40B4-BE49-F238E27FC236}">
                <a16:creationId xmlns:a16="http://schemas.microsoft.com/office/drawing/2014/main" id="{8F6C27C7-7921-4AC0-81FE-80A87EA934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916B16-E0FB-4058-B76F-F3A78C949CB1}"/>
              </a:ext>
            </a:extLst>
          </p:cNvPr>
          <p:cNvSpPr>
            <a:spLocks noGrp="1"/>
          </p:cNvSpPr>
          <p:nvPr>
            <p:ph type="sldNum" sz="quarter" idx="12"/>
          </p:nvPr>
        </p:nvSpPr>
        <p:spPr/>
        <p:txBody>
          <a:bodyPr/>
          <a:lstStyle/>
          <a:p>
            <a:fld id="{AC0E8395-ED51-4ADD-A412-87FC2715D563}" type="slidenum">
              <a:rPr lang="en-GB" smtClean="0"/>
              <a:t>‹#›</a:t>
            </a:fld>
            <a:endParaRPr lang="en-GB"/>
          </a:p>
        </p:txBody>
      </p:sp>
    </p:spTree>
    <p:extLst>
      <p:ext uri="{BB962C8B-B14F-4D97-AF65-F5344CB8AC3E}">
        <p14:creationId xmlns:p14="http://schemas.microsoft.com/office/powerpoint/2010/main" val="314695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B684-C6C1-4079-88AA-AA02C0B3FF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4EE3AA-5241-42DF-8358-DBB4F5A8FDB3}"/>
              </a:ext>
            </a:extLst>
          </p:cNvPr>
          <p:cNvSpPr>
            <a:spLocks noGrp="1"/>
          </p:cNvSpPr>
          <p:nvPr>
            <p:ph type="dt" sz="half" idx="10"/>
          </p:nvPr>
        </p:nvSpPr>
        <p:spPr/>
        <p:txBody>
          <a:bodyPr/>
          <a:lstStyle/>
          <a:p>
            <a:fld id="{771DB3D2-3039-4A5E-B32E-8179F8673638}" type="datetimeFigureOut">
              <a:rPr lang="en-GB" smtClean="0"/>
              <a:t>20/06/2022</a:t>
            </a:fld>
            <a:endParaRPr lang="en-GB"/>
          </a:p>
        </p:txBody>
      </p:sp>
      <p:sp>
        <p:nvSpPr>
          <p:cNvPr id="4" name="Footer Placeholder 3">
            <a:extLst>
              <a:ext uri="{FF2B5EF4-FFF2-40B4-BE49-F238E27FC236}">
                <a16:creationId xmlns:a16="http://schemas.microsoft.com/office/drawing/2014/main" id="{FBA582FD-A987-4172-ABC3-01189359A4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8B16BF-B738-4A4A-9E9A-B6D2706FE8D9}"/>
              </a:ext>
            </a:extLst>
          </p:cNvPr>
          <p:cNvSpPr>
            <a:spLocks noGrp="1"/>
          </p:cNvSpPr>
          <p:nvPr>
            <p:ph type="sldNum" sz="quarter" idx="12"/>
          </p:nvPr>
        </p:nvSpPr>
        <p:spPr/>
        <p:txBody>
          <a:bodyPr/>
          <a:lstStyle/>
          <a:p>
            <a:fld id="{AC0E8395-ED51-4ADD-A412-87FC2715D563}" type="slidenum">
              <a:rPr lang="en-GB" smtClean="0"/>
              <a:t>‹#›</a:t>
            </a:fld>
            <a:endParaRPr lang="en-GB"/>
          </a:p>
        </p:txBody>
      </p:sp>
    </p:spTree>
    <p:extLst>
      <p:ext uri="{BB962C8B-B14F-4D97-AF65-F5344CB8AC3E}">
        <p14:creationId xmlns:p14="http://schemas.microsoft.com/office/powerpoint/2010/main" val="118212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57AF5-04B3-4CD1-8ABF-FBA5A262046E}"/>
              </a:ext>
            </a:extLst>
          </p:cNvPr>
          <p:cNvSpPr>
            <a:spLocks noGrp="1"/>
          </p:cNvSpPr>
          <p:nvPr>
            <p:ph type="dt" sz="half" idx="10"/>
          </p:nvPr>
        </p:nvSpPr>
        <p:spPr/>
        <p:txBody>
          <a:bodyPr/>
          <a:lstStyle/>
          <a:p>
            <a:fld id="{771DB3D2-3039-4A5E-B32E-8179F8673638}" type="datetimeFigureOut">
              <a:rPr lang="en-GB" smtClean="0"/>
              <a:t>20/06/2022</a:t>
            </a:fld>
            <a:endParaRPr lang="en-GB"/>
          </a:p>
        </p:txBody>
      </p:sp>
      <p:sp>
        <p:nvSpPr>
          <p:cNvPr id="3" name="Footer Placeholder 2">
            <a:extLst>
              <a:ext uri="{FF2B5EF4-FFF2-40B4-BE49-F238E27FC236}">
                <a16:creationId xmlns:a16="http://schemas.microsoft.com/office/drawing/2014/main" id="{982B6976-FFB2-4D8D-B189-0DAB9487C1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569C5C-7411-4EF4-8EB4-62D6B9377F16}"/>
              </a:ext>
            </a:extLst>
          </p:cNvPr>
          <p:cNvSpPr>
            <a:spLocks noGrp="1"/>
          </p:cNvSpPr>
          <p:nvPr>
            <p:ph type="sldNum" sz="quarter" idx="12"/>
          </p:nvPr>
        </p:nvSpPr>
        <p:spPr/>
        <p:txBody>
          <a:bodyPr/>
          <a:lstStyle/>
          <a:p>
            <a:fld id="{AC0E8395-ED51-4ADD-A412-87FC2715D563}" type="slidenum">
              <a:rPr lang="en-GB" smtClean="0"/>
              <a:t>‹#›</a:t>
            </a:fld>
            <a:endParaRPr lang="en-GB"/>
          </a:p>
        </p:txBody>
      </p:sp>
    </p:spTree>
    <p:extLst>
      <p:ext uri="{BB962C8B-B14F-4D97-AF65-F5344CB8AC3E}">
        <p14:creationId xmlns:p14="http://schemas.microsoft.com/office/powerpoint/2010/main" val="358720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37D4-A7A0-4AE1-8054-59C7C4C009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CC9475-2143-4B64-801A-B5CB0B180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4FEDA-281C-469C-A656-E330E9BE2528}"/>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64839E35-5816-4397-9D32-8FCBAA197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6BEE2A-1884-46BD-9025-C790B780F1F0}"/>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179939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E9B1-2656-4143-866C-060D4FE065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5DABC2-15CA-4788-BDCC-23DC64805D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D229D1-B1A6-40F9-B53A-06279F448465}"/>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782575BC-42F7-4CBD-AFD2-9A9A35C9C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4CF46-F7BD-4C84-8256-F764A90ADF22}"/>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176540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2C5B-A57E-4B15-B4F3-03E38B7428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48EF80-D000-417E-B5F9-DC251E400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75A276-8180-4028-A20C-C6EA0C60FC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957AF1-E2E9-4F0D-ADBF-EED331A1954D}"/>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6" name="Footer Placeholder 5">
            <a:extLst>
              <a:ext uri="{FF2B5EF4-FFF2-40B4-BE49-F238E27FC236}">
                <a16:creationId xmlns:a16="http://schemas.microsoft.com/office/drawing/2014/main" id="{A23B9B7D-A92A-4FE0-AC9E-85BD511CD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58538C-72A0-4C05-9502-188AE04DC3D1}"/>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72049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5CA-5A47-4EBB-8E94-C7AB50FE6C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EAE24E-EE0C-4DE6-A284-2288D52C1F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BE97A4-F7EB-4ED7-A32A-74B6D9EC67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F3616C-DB15-4E69-AE01-2340E4DE8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901701-BD4D-425C-A64C-48D7EB0CAE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5DB0FB-811E-4A7F-B090-A587514C0E10}"/>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8" name="Footer Placeholder 7">
            <a:extLst>
              <a:ext uri="{FF2B5EF4-FFF2-40B4-BE49-F238E27FC236}">
                <a16:creationId xmlns:a16="http://schemas.microsoft.com/office/drawing/2014/main" id="{2FB326E5-FE67-48F7-8705-29F0667498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F6F383-D306-4580-A7A2-B9E687371EF6}"/>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24159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FE69-59B1-4C21-A1F9-760C72044D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4B5FC1-0230-4380-A00C-7F2D8765A773}"/>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4" name="Footer Placeholder 3">
            <a:extLst>
              <a:ext uri="{FF2B5EF4-FFF2-40B4-BE49-F238E27FC236}">
                <a16:creationId xmlns:a16="http://schemas.microsoft.com/office/drawing/2014/main" id="{C92E4D76-079C-425D-A353-FF4C245144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027ED6-3E82-4E83-A7AC-C8F7C14BD9ED}"/>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9548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AEAEE-875B-46B7-9258-D8EE5F7765AC}"/>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3" name="Footer Placeholder 2">
            <a:extLst>
              <a:ext uri="{FF2B5EF4-FFF2-40B4-BE49-F238E27FC236}">
                <a16:creationId xmlns:a16="http://schemas.microsoft.com/office/drawing/2014/main" id="{D1DCB42A-7F86-4D5B-BAF9-3B4ACCDF27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1995C2-2C4B-4C8E-9A8E-C4749992462E}"/>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6726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524A-F435-43E2-A46F-EED555B42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8A4FDA-A972-4FD1-AFB9-758668D32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A23D92-DE5B-4A76-A21D-B0FB84300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0F958-FF87-423D-98BE-9996E6489FCC}"/>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6" name="Footer Placeholder 5">
            <a:extLst>
              <a:ext uri="{FF2B5EF4-FFF2-40B4-BE49-F238E27FC236}">
                <a16:creationId xmlns:a16="http://schemas.microsoft.com/office/drawing/2014/main" id="{20AE4BFD-5CDC-4BF6-A777-AA89D59A4D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F4C5C9-88A2-42E9-94C5-A9908A56CB4C}"/>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71938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70BF-EE92-4532-853C-DC48B1F2B7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14D3D6-5903-42F4-800C-33CF5F682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D31F62-9056-4AA3-B5D4-E060088D9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C02B7-534F-4516-9251-44BA0C9E8F2B}"/>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6" name="Footer Placeholder 5">
            <a:extLst>
              <a:ext uri="{FF2B5EF4-FFF2-40B4-BE49-F238E27FC236}">
                <a16:creationId xmlns:a16="http://schemas.microsoft.com/office/drawing/2014/main" id="{621FBDC7-BA41-41FA-B6A9-E545BC397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4E86AA-B7AB-47FD-B5F7-F9D2AFCBDDF5}"/>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283081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55BE9-A8D2-4086-B5EE-08AE3C3C6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59936D-8D66-4EB5-B043-6AF64C383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92A1D8-FE81-472F-A2F2-2C27CA3AB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422D1BE8-912D-48E2-8D83-0409DB9CE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A7953D-D857-4792-855B-1EB64B1DD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C0154-5010-4EC0-85C7-C7C1720F3BD7}" type="slidenum">
              <a:rPr lang="en-GB" smtClean="0"/>
              <a:t>‹#›</a:t>
            </a:fld>
            <a:endParaRPr lang="en-GB"/>
          </a:p>
        </p:txBody>
      </p:sp>
    </p:spTree>
    <p:extLst>
      <p:ext uri="{BB962C8B-B14F-4D97-AF65-F5344CB8AC3E}">
        <p14:creationId xmlns:p14="http://schemas.microsoft.com/office/powerpoint/2010/main" val="1626347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3" r:id="rId5"/>
    <p:sldLayoutId id="2147483662"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32F82-1A4B-42C5-BCD7-80079DB96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426524-D5B6-41F2-88F3-A678CB0EF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012082-A9E8-4575-9E74-B564B64EC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DB3D2-3039-4A5E-B32E-8179F8673638}" type="datetimeFigureOut">
              <a:rPr lang="en-GB" smtClean="0"/>
              <a:t>20/06/2022</a:t>
            </a:fld>
            <a:endParaRPr lang="en-GB"/>
          </a:p>
        </p:txBody>
      </p:sp>
      <p:sp>
        <p:nvSpPr>
          <p:cNvPr id="5" name="Footer Placeholder 4">
            <a:extLst>
              <a:ext uri="{FF2B5EF4-FFF2-40B4-BE49-F238E27FC236}">
                <a16:creationId xmlns:a16="http://schemas.microsoft.com/office/drawing/2014/main" id="{D82B7C5B-8180-43C1-ACF1-722692A0D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53E701-4A48-43D4-B5B7-AEA5F9EC0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E8395-ED51-4ADD-A412-87FC2715D563}" type="slidenum">
              <a:rPr lang="en-GB" smtClean="0"/>
              <a:t>‹#›</a:t>
            </a:fld>
            <a:endParaRPr lang="en-GB"/>
          </a:p>
        </p:txBody>
      </p:sp>
    </p:spTree>
    <p:extLst>
      <p:ext uri="{BB962C8B-B14F-4D97-AF65-F5344CB8AC3E}">
        <p14:creationId xmlns:p14="http://schemas.microsoft.com/office/powerpoint/2010/main" val="887460296"/>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21"/>
            <a:ext cx="8748712" cy="1742618"/>
          </a:xfrm>
        </p:spPr>
        <p:txBody>
          <a:bodyPr>
            <a:normAutofit/>
          </a:bodyPr>
          <a:lstStyle/>
          <a:p>
            <a:pPr algn="l"/>
            <a:r>
              <a:rPr lang="en-GB" sz="9600" b="1" dirty="0">
                <a:solidFill>
                  <a:schemeClr val="bg1"/>
                </a:solidFill>
              </a:rPr>
              <a:t>Highland Cares</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12914" y="2796988"/>
            <a:ext cx="7866062" cy="1538978"/>
          </a:xfrm>
        </p:spPr>
        <p:txBody>
          <a:bodyPr wrap="square">
            <a:noAutofit/>
          </a:bodyPr>
          <a:lstStyle/>
          <a:p>
            <a:pPr algn="l"/>
            <a:r>
              <a:rPr lang="en-GB" sz="3600" dirty="0">
                <a:solidFill>
                  <a:schemeClr val="bg1"/>
                </a:solidFill>
              </a:rPr>
              <a:t>A Community Learning and Development Approach to Community Mental Health Services for young people aged 5 -24</a:t>
            </a: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239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06D1-B482-4D32-B1DC-33ED719C347A}"/>
              </a:ext>
            </a:extLst>
          </p:cNvPr>
          <p:cNvSpPr>
            <a:spLocks noGrp="1"/>
          </p:cNvSpPr>
          <p:nvPr>
            <p:ph type="title"/>
          </p:nvPr>
        </p:nvSpPr>
        <p:spPr>
          <a:xfrm>
            <a:off x="838200" y="365125"/>
            <a:ext cx="5041776" cy="885485"/>
          </a:xfrm>
        </p:spPr>
        <p:txBody>
          <a:bodyPr>
            <a:normAutofit/>
          </a:bodyPr>
          <a:lstStyle/>
          <a:p>
            <a:r>
              <a:rPr lang="en-GB" dirty="0"/>
              <a:t>      </a:t>
            </a:r>
          </a:p>
        </p:txBody>
      </p:sp>
      <p:pic>
        <p:nvPicPr>
          <p:cNvPr id="3" name="Picture 2" descr="Icon&#10;&#10;Description automatically generated">
            <a:extLst>
              <a:ext uri="{FF2B5EF4-FFF2-40B4-BE49-F238E27FC236}">
                <a16:creationId xmlns:a16="http://schemas.microsoft.com/office/drawing/2014/main" id="{148F37E7-FB4C-446F-85E7-24022CB8A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78" y="73764"/>
            <a:ext cx="893644" cy="869069"/>
          </a:xfrm>
          <a:prstGeom prst="rect">
            <a:avLst/>
          </a:prstGeom>
        </p:spPr>
      </p:pic>
      <p:sp>
        <p:nvSpPr>
          <p:cNvPr id="4" name="TextBox 3">
            <a:extLst>
              <a:ext uri="{FF2B5EF4-FFF2-40B4-BE49-F238E27FC236}">
                <a16:creationId xmlns:a16="http://schemas.microsoft.com/office/drawing/2014/main" id="{26301A2F-10AB-4602-9680-50988A1CB253}"/>
              </a:ext>
            </a:extLst>
          </p:cNvPr>
          <p:cNvSpPr txBox="1"/>
          <p:nvPr/>
        </p:nvSpPr>
        <p:spPr>
          <a:xfrm>
            <a:off x="1739518" y="73764"/>
            <a:ext cx="9145016" cy="307777"/>
          </a:xfrm>
          <a:prstGeom prst="rect">
            <a:avLst/>
          </a:prstGeom>
          <a:solidFill>
            <a:schemeClr val="bg2"/>
          </a:solidFill>
        </p:spPr>
        <p:txBody>
          <a:bodyPr wrap="square" rtlCol="0">
            <a:spAutoFit/>
          </a:bodyPr>
          <a:lstStyle/>
          <a:p>
            <a:pPr algn="ctr"/>
            <a:r>
              <a:rPr lang="en-GB" sz="1400" b="1">
                <a:effectLst/>
                <a:latin typeface="Arial" panose="020B0604020202020204" pitchFamily="34" charset="0"/>
                <a:ea typeface="Calibri" panose="020F0502020204030204" pitchFamily="34" charset="0"/>
                <a:cs typeface="Times New Roman" panose="02020603050405020304" pitchFamily="18" charset="0"/>
              </a:rPr>
              <a:t>The Watermelon Analogy (YP19)</a:t>
            </a:r>
            <a:endParaRPr lang="en-GB" sz="1200" dirty="0"/>
          </a:p>
        </p:txBody>
      </p:sp>
      <p:sp>
        <p:nvSpPr>
          <p:cNvPr id="5" name="Rectangle 4">
            <a:extLst>
              <a:ext uri="{FF2B5EF4-FFF2-40B4-BE49-F238E27FC236}">
                <a16:creationId xmlns:a16="http://schemas.microsoft.com/office/drawing/2014/main" id="{B87E73A3-72FC-4C74-BED3-52569FA34EA8}"/>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5BB0542-708F-4C7E-BE08-C3F27C479DE8}"/>
              </a:ext>
            </a:extLst>
          </p:cNvPr>
          <p:cNvSpPr txBox="1"/>
          <p:nvPr/>
        </p:nvSpPr>
        <p:spPr>
          <a:xfrm>
            <a:off x="11841864" y="6485274"/>
            <a:ext cx="479376" cy="400110"/>
          </a:xfrm>
          <a:prstGeom prst="rect">
            <a:avLst/>
          </a:prstGeom>
          <a:noFill/>
        </p:spPr>
        <p:txBody>
          <a:bodyPr wrap="square" rtlCol="0">
            <a:spAutoFit/>
          </a:bodyPr>
          <a:lstStyle/>
          <a:p>
            <a:r>
              <a:rPr lang="en-GB" sz="2000" b="1" dirty="0">
                <a:solidFill>
                  <a:schemeClr val="bg1"/>
                </a:solidFill>
              </a:rPr>
              <a:t>2</a:t>
            </a:r>
          </a:p>
        </p:txBody>
      </p:sp>
      <p:pic>
        <p:nvPicPr>
          <p:cNvPr id="7" name="Picture 6">
            <a:extLst>
              <a:ext uri="{FF2B5EF4-FFF2-40B4-BE49-F238E27FC236}">
                <a16:creationId xmlns:a16="http://schemas.microsoft.com/office/drawing/2014/main" id="{01B91181-C722-49AE-B42F-E6AE8DDD1838}"/>
              </a:ext>
            </a:extLst>
          </p:cNvPr>
          <p:cNvPicPr>
            <a:picLocks noChangeAspect="1"/>
          </p:cNvPicPr>
          <p:nvPr/>
        </p:nvPicPr>
        <p:blipFill>
          <a:blip r:embed="rId3"/>
          <a:stretch>
            <a:fillRect/>
          </a:stretch>
        </p:blipFill>
        <p:spPr>
          <a:xfrm>
            <a:off x="1421749" y="508298"/>
            <a:ext cx="1012024" cy="1444877"/>
          </a:xfrm>
          <a:prstGeom prst="rect">
            <a:avLst/>
          </a:prstGeom>
        </p:spPr>
      </p:pic>
      <p:sp>
        <p:nvSpPr>
          <p:cNvPr id="9" name="TextBox 8">
            <a:extLst>
              <a:ext uri="{FF2B5EF4-FFF2-40B4-BE49-F238E27FC236}">
                <a16:creationId xmlns:a16="http://schemas.microsoft.com/office/drawing/2014/main" id="{EC700290-2F81-4DBF-BB06-F7EDA4A056DE}"/>
              </a:ext>
            </a:extLst>
          </p:cNvPr>
          <p:cNvSpPr txBox="1"/>
          <p:nvPr/>
        </p:nvSpPr>
        <p:spPr>
          <a:xfrm>
            <a:off x="2433773" y="508298"/>
            <a:ext cx="332575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Watermelons start out as tiny seeds, some might be a little smaller than others, some bigger, some might be pale others are darker depending on the type of melon being grown.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FABC55C-876B-48B2-A8B0-D7B03B9DE56C}"/>
              </a:ext>
            </a:extLst>
          </p:cNvPr>
          <p:cNvPicPr>
            <a:picLocks noChangeAspect="1"/>
          </p:cNvPicPr>
          <p:nvPr/>
        </p:nvPicPr>
        <p:blipFill>
          <a:blip r:embed="rId4"/>
          <a:stretch>
            <a:fillRect/>
          </a:stretch>
        </p:blipFill>
        <p:spPr>
          <a:xfrm>
            <a:off x="5680121" y="559922"/>
            <a:ext cx="1566808" cy="1518036"/>
          </a:xfrm>
          <a:prstGeom prst="rect">
            <a:avLst/>
          </a:prstGeom>
        </p:spPr>
      </p:pic>
      <p:sp>
        <p:nvSpPr>
          <p:cNvPr id="12" name="TextBox 11">
            <a:extLst>
              <a:ext uri="{FF2B5EF4-FFF2-40B4-BE49-F238E27FC236}">
                <a16:creationId xmlns:a16="http://schemas.microsoft.com/office/drawing/2014/main" id="{B695B641-666B-417A-A5B5-A9A31A602CBD}"/>
              </a:ext>
            </a:extLst>
          </p:cNvPr>
          <p:cNvSpPr txBox="1"/>
          <p:nvPr/>
        </p:nvSpPr>
        <p:spPr>
          <a:xfrm>
            <a:off x="7246928" y="532538"/>
            <a:ext cx="483462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Once planted, you can follow the general instructions and they will start to grow and some will grow very well. However, when you simply follow the general instructions some plants start to wither. You can persevere and continue to follow the instructions but eventually these plants give up, and many will die.</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FD171F2-E792-4CB4-BAFD-96A28437CDEA}"/>
              </a:ext>
            </a:extLst>
          </p:cNvPr>
          <p:cNvPicPr>
            <a:picLocks noChangeAspect="1"/>
          </p:cNvPicPr>
          <p:nvPr/>
        </p:nvPicPr>
        <p:blipFill>
          <a:blip r:embed="rId5"/>
          <a:stretch>
            <a:fillRect/>
          </a:stretch>
        </p:blipFill>
        <p:spPr>
          <a:xfrm>
            <a:off x="47427" y="2384031"/>
            <a:ext cx="1237595" cy="1322947"/>
          </a:xfrm>
          <a:prstGeom prst="rect">
            <a:avLst/>
          </a:prstGeom>
        </p:spPr>
      </p:pic>
      <p:sp>
        <p:nvSpPr>
          <p:cNvPr id="15" name="TextBox 14">
            <a:extLst>
              <a:ext uri="{FF2B5EF4-FFF2-40B4-BE49-F238E27FC236}">
                <a16:creationId xmlns:a16="http://schemas.microsoft.com/office/drawing/2014/main" id="{5C1BAFD1-5DE4-4A91-9810-8A9F2FEFE1D5}"/>
              </a:ext>
            </a:extLst>
          </p:cNvPr>
          <p:cNvSpPr txBox="1"/>
          <p:nvPr/>
        </p:nvSpPr>
        <p:spPr>
          <a:xfrm>
            <a:off x="1421749" y="2310634"/>
            <a:ext cx="8019134" cy="139634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However, if they are grown by someone who cares, who ‘listens to them’ and watches what makes them thrive things are very different. Watching their water intake, the temperature, light etc. and ensuring that each individual plant has exactly what it needs, will help them grown healthy and strong. You can also rescue some withering plants this way and they can recover.</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17C49C8A-E5A9-4EED-AAAA-BE2AF835181C}"/>
              </a:ext>
            </a:extLst>
          </p:cNvPr>
          <p:cNvPicPr>
            <a:picLocks noChangeAspect="1"/>
          </p:cNvPicPr>
          <p:nvPr/>
        </p:nvPicPr>
        <p:blipFill>
          <a:blip r:embed="rId6"/>
          <a:stretch>
            <a:fillRect/>
          </a:stretch>
        </p:blipFill>
        <p:spPr>
          <a:xfrm>
            <a:off x="391378" y="4027305"/>
            <a:ext cx="1164437" cy="1322947"/>
          </a:xfrm>
          <a:prstGeom prst="rect">
            <a:avLst/>
          </a:prstGeom>
        </p:spPr>
      </p:pic>
      <p:sp>
        <p:nvSpPr>
          <p:cNvPr id="18" name="TextBox 17">
            <a:extLst>
              <a:ext uri="{FF2B5EF4-FFF2-40B4-BE49-F238E27FC236}">
                <a16:creationId xmlns:a16="http://schemas.microsoft.com/office/drawing/2014/main" id="{1DFF553E-D19C-41ED-BD7B-F4C22B8BDF8A}"/>
              </a:ext>
            </a:extLst>
          </p:cNvPr>
          <p:cNvSpPr txBox="1"/>
          <p:nvPr/>
        </p:nvSpPr>
        <p:spPr>
          <a:xfrm>
            <a:off x="1555815" y="4007051"/>
            <a:ext cx="3586201" cy="1569660"/>
          </a:xfrm>
          <a:prstGeom prst="rect">
            <a:avLst/>
          </a:prstGeom>
          <a:noFill/>
        </p:spPr>
        <p:txBody>
          <a:bodyPr wrap="square">
            <a:spAutoFit/>
          </a:bodyPr>
          <a:lstStyle/>
          <a:p>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 time, with care and attention small fruits will start to appear. These fruits need to be watched closely because as they grow they require further support as they get bigger and heavier</a:t>
            </a:r>
            <a:endParaRPr lang="en-GB" dirty="0"/>
          </a:p>
        </p:txBody>
      </p:sp>
      <p:pic>
        <p:nvPicPr>
          <p:cNvPr id="19" name="Picture 18">
            <a:extLst>
              <a:ext uri="{FF2B5EF4-FFF2-40B4-BE49-F238E27FC236}">
                <a16:creationId xmlns:a16="http://schemas.microsoft.com/office/drawing/2014/main" id="{859B5272-2EB3-4875-990F-A268B306884E}"/>
              </a:ext>
            </a:extLst>
          </p:cNvPr>
          <p:cNvPicPr>
            <a:picLocks noChangeAspect="1"/>
          </p:cNvPicPr>
          <p:nvPr/>
        </p:nvPicPr>
        <p:blipFill>
          <a:blip r:embed="rId7"/>
          <a:stretch>
            <a:fillRect/>
          </a:stretch>
        </p:blipFill>
        <p:spPr>
          <a:xfrm>
            <a:off x="5652253" y="3861766"/>
            <a:ext cx="1249788" cy="1572904"/>
          </a:xfrm>
          <a:prstGeom prst="rect">
            <a:avLst/>
          </a:prstGeom>
        </p:spPr>
      </p:pic>
      <p:sp>
        <p:nvSpPr>
          <p:cNvPr id="21" name="TextBox 20">
            <a:extLst>
              <a:ext uri="{FF2B5EF4-FFF2-40B4-BE49-F238E27FC236}">
                <a16:creationId xmlns:a16="http://schemas.microsoft.com/office/drawing/2014/main" id="{56835B0C-AF16-4006-A8CB-543066B12179}"/>
              </a:ext>
            </a:extLst>
          </p:cNvPr>
          <p:cNvSpPr txBox="1"/>
          <p:nvPr/>
        </p:nvSpPr>
        <p:spPr>
          <a:xfrm>
            <a:off x="6970404" y="3888559"/>
            <a:ext cx="3471462"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As they get bigger and heavier, the more they require more support. It is necessary to take the time to ensure they have the correct external support resources to help them continue to grow</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E6FC3A6-82C0-4CF1-8282-136A19EBE2E5}"/>
              </a:ext>
            </a:extLst>
          </p:cNvPr>
          <p:cNvPicPr>
            <a:picLocks noChangeAspect="1"/>
          </p:cNvPicPr>
          <p:nvPr/>
        </p:nvPicPr>
        <p:blipFill>
          <a:blip r:embed="rId8"/>
          <a:stretch>
            <a:fillRect/>
          </a:stretch>
        </p:blipFill>
        <p:spPr>
          <a:xfrm>
            <a:off x="2258664" y="5767828"/>
            <a:ext cx="2200847" cy="1024217"/>
          </a:xfrm>
          <a:prstGeom prst="rect">
            <a:avLst/>
          </a:prstGeom>
        </p:spPr>
      </p:pic>
      <p:sp>
        <p:nvSpPr>
          <p:cNvPr id="24" name="TextBox 23">
            <a:extLst>
              <a:ext uri="{FF2B5EF4-FFF2-40B4-BE49-F238E27FC236}">
                <a16:creationId xmlns:a16="http://schemas.microsoft.com/office/drawing/2014/main" id="{A5945F40-C148-427E-BC83-9570A2B587C6}"/>
              </a:ext>
            </a:extLst>
          </p:cNvPr>
          <p:cNvSpPr txBox="1"/>
          <p:nvPr/>
        </p:nvSpPr>
        <p:spPr>
          <a:xfrm>
            <a:off x="4721242" y="5521390"/>
            <a:ext cx="6163292" cy="126284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Over time, and at their own pace, they will become fully grown. With careful listening, observation and specific individual attention the tiny seed will produce a large sweet fruit filled with many more seeds.</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18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128471"/>
            <a:ext cx="7866062" cy="2811664"/>
          </a:xfr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Calibri"/>
                <a:ea typeface="+mn-ea"/>
                <a:cs typeface="+mn-cs"/>
              </a:rPr>
              <a:t>From the Stakeholder event, Five Action Plans were drawn up including all responses from the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a:rPr>
              <a:t>Five sub-groups were formed and they met regularly to set up new initiatives and projects to address the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a:rPr>
              <a:t>The five sub groups were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a:rPr>
              <a:t>Education, Youth, Families, Community and Crisis and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12AD36EB-E36D-41A1-8458-1DC810B6761D}"/>
              </a:ext>
            </a:extLst>
          </p:cNvPr>
          <p:cNvSpPr txBox="1"/>
          <p:nvPr/>
        </p:nvSpPr>
        <p:spPr>
          <a:xfrm>
            <a:off x="2873829" y="1455376"/>
            <a:ext cx="6567054" cy="707886"/>
          </a:xfrm>
          <a:prstGeom prst="rect">
            <a:avLst/>
          </a:prstGeom>
          <a:noFill/>
        </p:spPr>
        <p:txBody>
          <a:bodyPr wrap="square" rtlCol="0">
            <a:spAutoFit/>
          </a:bodyPr>
          <a:lstStyle/>
          <a:p>
            <a:r>
              <a:rPr lang="en-GB" sz="4000" dirty="0">
                <a:solidFill>
                  <a:schemeClr val="bg1"/>
                </a:solidFill>
              </a:rPr>
              <a:t>How</a:t>
            </a:r>
          </a:p>
        </p:txBody>
      </p:sp>
    </p:spTree>
    <p:extLst>
      <p:ext uri="{BB962C8B-B14F-4D97-AF65-F5344CB8AC3E}">
        <p14:creationId xmlns:p14="http://schemas.microsoft.com/office/powerpoint/2010/main" val="8477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96877" y="0"/>
            <a:ext cx="11246513" cy="1325563"/>
          </a:xfrm>
        </p:spPr>
        <p:txBody>
          <a:bodyPr>
            <a:normAutofit/>
          </a:bodyPr>
          <a:lstStyle/>
          <a:p>
            <a:pPr algn="ctr"/>
            <a:r>
              <a:rPr lang="en-GB" sz="8000" b="1" dirty="0">
                <a:effectLst>
                  <a:outerShdw blurRad="38100" dist="38100" dir="2700000" algn="tl">
                    <a:srgbClr val="000000">
                      <a:alpha val="43137"/>
                    </a:srgbClr>
                  </a:outerShdw>
                </a:effectLst>
              </a:rPr>
              <a:t>  </a:t>
            </a:r>
            <a:r>
              <a:rPr lang="en-GB" sz="6000" b="1" dirty="0">
                <a:effectLst>
                  <a:outerShdw blurRad="38100" dist="38100" dir="2700000" algn="tl">
                    <a:srgbClr val="000000">
                      <a:alpha val="43137"/>
                    </a:srgbClr>
                  </a:outerShdw>
                </a:effectLst>
              </a:rPr>
              <a:t>Education Sub Group</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244401" y="1319275"/>
            <a:ext cx="4505890" cy="48750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62310" y="1742668"/>
            <a:ext cx="2044792" cy="1583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DYW posts in each high school implemented by the Chamber of Commerce and HLH</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Caithness Cares Mental Health Training </a:t>
            </a:r>
          </a:p>
          <a:p>
            <a:pPr algn="ctr"/>
            <a:r>
              <a:rPr lang="en-GB" sz="1400" dirty="0"/>
              <a:t>16 sessions of Awareness in Mental Health, Suicide Awareness and Trauma Informed</a:t>
            </a:r>
            <a:endParaRPr lang="en-GB" dirty="0"/>
          </a:p>
        </p:txBody>
      </p:sp>
      <p:sp>
        <p:nvSpPr>
          <p:cNvPr id="11" name="Rectangle 10">
            <a:extLst>
              <a:ext uri="{FF2B5EF4-FFF2-40B4-BE49-F238E27FC236}">
                <a16:creationId xmlns:a16="http://schemas.microsoft.com/office/drawing/2014/main" id="{E115F3F6-AA12-4F74-8682-1444C8249BD9}"/>
              </a:ext>
            </a:extLst>
          </p:cNvPr>
          <p:cNvSpPr/>
          <p:nvPr/>
        </p:nvSpPr>
        <p:spPr>
          <a:xfrm>
            <a:off x="407368" y="3789040"/>
            <a:ext cx="2808312" cy="6546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Young people offered employment, apprenticeships and training opportunities </a:t>
            </a:r>
          </a:p>
        </p:txBody>
      </p:sp>
      <p:sp>
        <p:nvSpPr>
          <p:cNvPr id="12" name="Rectangle 11">
            <a:extLst>
              <a:ext uri="{FF2B5EF4-FFF2-40B4-BE49-F238E27FC236}">
                <a16:creationId xmlns:a16="http://schemas.microsoft.com/office/drawing/2014/main" id="{A9882771-6FC8-4F0B-811F-E34032241D5E}"/>
              </a:ext>
            </a:extLst>
          </p:cNvPr>
          <p:cNvSpPr/>
          <p:nvPr/>
        </p:nvSpPr>
        <p:spPr>
          <a:xfrm>
            <a:off x="407368" y="2878785"/>
            <a:ext cx="2808312" cy="7469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Schools and colleges encourage more people to become trained </a:t>
            </a:r>
          </a:p>
          <a:p>
            <a:r>
              <a:rPr lang="en-GB" sz="1400" dirty="0">
                <a:solidFill>
                  <a:schemeClr val="bg1"/>
                </a:solidFill>
              </a:rPr>
              <a:t>in Mental Health Practices</a:t>
            </a:r>
          </a:p>
        </p:txBody>
      </p:sp>
      <p:sp>
        <p:nvSpPr>
          <p:cNvPr id="13" name="Rectangle 12">
            <a:extLst>
              <a:ext uri="{FF2B5EF4-FFF2-40B4-BE49-F238E27FC236}">
                <a16:creationId xmlns:a16="http://schemas.microsoft.com/office/drawing/2014/main" id="{D306093C-53E9-46A1-9CC4-13039342AC3F}"/>
              </a:ext>
            </a:extLst>
          </p:cNvPr>
          <p:cNvSpPr/>
          <p:nvPr/>
        </p:nvSpPr>
        <p:spPr>
          <a:xfrm>
            <a:off x="428769" y="4560466"/>
            <a:ext cx="2794201" cy="8189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Build and expand on the local work </a:t>
            </a:r>
            <a:r>
              <a:rPr lang="en-GB" sz="1200" dirty="0">
                <a:solidFill>
                  <a:schemeClr val="bg1"/>
                </a:solidFill>
              </a:rPr>
              <a:t>being</a:t>
            </a:r>
            <a:r>
              <a:rPr lang="en-GB" sz="1400" dirty="0">
                <a:solidFill>
                  <a:schemeClr val="bg1"/>
                </a:solidFill>
              </a:rPr>
              <a:t> developed in schools by young people in PSE and mentoring</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44792" cy="1343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Wick High school and Thurso High school both registered in  Icelandic model</a:t>
            </a:r>
          </a:p>
        </p:txBody>
      </p:sp>
      <p:sp>
        <p:nvSpPr>
          <p:cNvPr id="15" name="Rectangle 14">
            <a:extLst>
              <a:ext uri="{FF2B5EF4-FFF2-40B4-BE49-F238E27FC236}">
                <a16:creationId xmlns:a16="http://schemas.microsoft.com/office/drawing/2014/main" id="{D4C6B971-1586-4AC6-92DC-E6599400594C}"/>
              </a:ext>
            </a:extLst>
          </p:cNvPr>
          <p:cNvSpPr/>
          <p:nvPr/>
        </p:nvSpPr>
        <p:spPr>
          <a:xfrm>
            <a:off x="561619" y="5466999"/>
            <a:ext cx="1627152" cy="53930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Implement the Icelandic Model</a:t>
            </a:r>
          </a:p>
        </p:txBody>
      </p:sp>
      <p:sp>
        <p:nvSpPr>
          <p:cNvPr id="16" name="Rectangle 15">
            <a:extLst>
              <a:ext uri="{FF2B5EF4-FFF2-40B4-BE49-F238E27FC236}">
                <a16:creationId xmlns:a16="http://schemas.microsoft.com/office/drawing/2014/main" id="{1ADF8627-A05F-444C-BBEF-67B58A9589AC}"/>
              </a:ext>
            </a:extLst>
          </p:cNvPr>
          <p:cNvSpPr/>
          <p:nvPr/>
        </p:nvSpPr>
        <p:spPr>
          <a:xfrm>
            <a:off x="407368" y="1844824"/>
            <a:ext cx="3600400" cy="9361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Develop and promote online programmes for parents, teachers and community volunteers to access. Sessions on The Teenage Brain, Teenage Stress and Anxiety and Mindfulness</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Mental health training programme rolled out to Employers, Parents and community</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MCR Pathways mentoring programme</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 and consultation and development of PSE materials currently taking place in primary schools</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00808"/>
            <a:ext cx="1611278" cy="2478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Who cares Scotland delivering awareness training sessions around the promise to staff and  pupils in </a:t>
            </a:r>
          </a:p>
          <a:p>
            <a:pPr algn="ctr"/>
            <a:r>
              <a:rPr lang="en-GB" sz="1350" dirty="0"/>
              <a:t>PSE</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Caithness Cares Social Media advertising training and local jobs</a:t>
            </a:r>
          </a:p>
        </p:txBody>
      </p:sp>
      <p:sp>
        <p:nvSpPr>
          <p:cNvPr id="24" name="Arrow: Right 23">
            <a:extLst>
              <a:ext uri="{FF2B5EF4-FFF2-40B4-BE49-F238E27FC236}">
                <a16:creationId xmlns:a16="http://schemas.microsoft.com/office/drawing/2014/main" id="{B543CA26-FDCD-4A27-AA74-521F1234BC28}"/>
              </a:ext>
            </a:extLst>
          </p:cNvPr>
          <p:cNvSpPr/>
          <p:nvPr/>
        </p:nvSpPr>
        <p:spPr>
          <a:xfrm>
            <a:off x="4682943" y="3254326"/>
            <a:ext cx="855750" cy="1718692"/>
          </a:xfrm>
          <a:prstGeom prst="rightArrow">
            <a:avLst>
              <a:gd name="adj1" fmla="val 50000"/>
              <a:gd name="adj2" fmla="val 55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Did</a:t>
            </a:r>
          </a:p>
        </p:txBody>
      </p:sp>
      <p:sp>
        <p:nvSpPr>
          <p:cNvPr id="22" name="TextBox 21"/>
          <p:cNvSpPr txBox="1"/>
          <p:nvPr/>
        </p:nvSpPr>
        <p:spPr>
          <a:xfrm>
            <a:off x="928245" y="1313943"/>
            <a:ext cx="3158493" cy="369332"/>
          </a:xfrm>
          <a:prstGeom prst="rect">
            <a:avLst/>
          </a:prstGeom>
          <a:noFill/>
        </p:spPr>
        <p:txBody>
          <a:bodyPr wrap="none" rtlCol="0">
            <a:spAutoFit/>
          </a:bodyPr>
          <a:lstStyle/>
          <a:p>
            <a:r>
              <a:rPr lang="en-US" b="1" dirty="0"/>
              <a:t>Priorities for Stakeholder Event</a:t>
            </a:r>
          </a:p>
        </p:txBody>
      </p:sp>
      <p:sp>
        <p:nvSpPr>
          <p:cNvPr id="23" name="Rectangle 22">
            <a:extLst>
              <a:ext uri="{FF2B5EF4-FFF2-40B4-BE49-F238E27FC236}">
                <a16:creationId xmlns:a16="http://schemas.microsoft.com/office/drawing/2014/main" id="{6A4AA910-0052-4D79-9123-D3F9D3A152D6}"/>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A596708-FF62-4DAC-B780-2BD271AFFF48}"/>
              </a:ext>
            </a:extLst>
          </p:cNvPr>
          <p:cNvSpPr txBox="1"/>
          <p:nvPr/>
        </p:nvSpPr>
        <p:spPr>
          <a:xfrm>
            <a:off x="11841864" y="6485274"/>
            <a:ext cx="479376" cy="400110"/>
          </a:xfrm>
          <a:prstGeom prst="rect">
            <a:avLst/>
          </a:prstGeom>
          <a:noFill/>
        </p:spPr>
        <p:txBody>
          <a:bodyPr wrap="square" rtlCol="0">
            <a:spAutoFit/>
          </a:bodyPr>
          <a:lstStyle/>
          <a:p>
            <a:r>
              <a:rPr lang="en-GB" sz="2000" b="1" dirty="0">
                <a:solidFill>
                  <a:schemeClr val="bg1"/>
                </a:solidFill>
              </a:rPr>
              <a:t>8</a:t>
            </a:r>
          </a:p>
        </p:txBody>
      </p:sp>
      <p:pic>
        <p:nvPicPr>
          <p:cNvPr id="27" name="Picture 26" descr="Icon&#10;&#10;Description automatically generated">
            <a:extLst>
              <a:ext uri="{FF2B5EF4-FFF2-40B4-BE49-F238E27FC236}">
                <a16:creationId xmlns:a16="http://schemas.microsoft.com/office/drawing/2014/main" id="{D249F534-CCF4-4181-909E-995058110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246353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Youth Sub Group</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22365" y="1324656"/>
            <a:ext cx="4505890" cy="49126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03364" y="1757134"/>
            <a:ext cx="2044792" cy="158337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 </a:t>
            </a:r>
            <a:r>
              <a:rPr lang="en-GB" sz="1400" dirty="0">
                <a:solidFill>
                  <a:schemeClr val="tx1"/>
                </a:solidFill>
              </a:rPr>
              <a:t>New Street Work Project to engage with young people</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Engagement with young people to inform construction of new PSE Education Programme</a:t>
            </a:r>
          </a:p>
        </p:txBody>
      </p:sp>
      <p:sp>
        <p:nvSpPr>
          <p:cNvPr id="11" name="Rectangle 10">
            <a:extLst>
              <a:ext uri="{FF2B5EF4-FFF2-40B4-BE49-F238E27FC236}">
                <a16:creationId xmlns:a16="http://schemas.microsoft.com/office/drawing/2014/main" id="{E115F3F6-AA12-4F74-8682-1444C8249BD9}"/>
              </a:ext>
            </a:extLst>
          </p:cNvPr>
          <p:cNvSpPr/>
          <p:nvPr/>
        </p:nvSpPr>
        <p:spPr>
          <a:xfrm>
            <a:off x="551384" y="3573016"/>
            <a:ext cx="2418578" cy="4332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Improve engagement with Young people in Communities</a:t>
            </a:r>
          </a:p>
        </p:txBody>
      </p:sp>
      <p:sp>
        <p:nvSpPr>
          <p:cNvPr id="12" name="Rectangle 11">
            <a:extLst>
              <a:ext uri="{FF2B5EF4-FFF2-40B4-BE49-F238E27FC236}">
                <a16:creationId xmlns:a16="http://schemas.microsoft.com/office/drawing/2014/main" id="{A9882771-6FC8-4F0B-811F-E34032241D5E}"/>
              </a:ext>
            </a:extLst>
          </p:cNvPr>
          <p:cNvSpPr/>
          <p:nvPr/>
        </p:nvSpPr>
        <p:spPr>
          <a:xfrm>
            <a:off x="543134" y="2737987"/>
            <a:ext cx="2952328" cy="7610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Improved level of activities/facilities/drop in centres including community and after school provision </a:t>
            </a:r>
          </a:p>
        </p:txBody>
      </p:sp>
      <p:sp>
        <p:nvSpPr>
          <p:cNvPr id="13" name="Rectangle 12">
            <a:extLst>
              <a:ext uri="{FF2B5EF4-FFF2-40B4-BE49-F238E27FC236}">
                <a16:creationId xmlns:a16="http://schemas.microsoft.com/office/drawing/2014/main" id="{D306093C-53E9-46A1-9CC4-13039342AC3F}"/>
              </a:ext>
            </a:extLst>
          </p:cNvPr>
          <p:cNvSpPr/>
          <p:nvPr/>
        </p:nvSpPr>
        <p:spPr>
          <a:xfrm>
            <a:off x="550787" y="4067894"/>
            <a:ext cx="2952328" cy="65465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Develop a range of activities for young people that are inclusive, age-appropriate, accessible, and relevant</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04723" cy="13436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Collaborative activity programmes</a:t>
            </a:r>
          </a:p>
        </p:txBody>
      </p:sp>
      <p:sp>
        <p:nvSpPr>
          <p:cNvPr id="15" name="Rectangle 14">
            <a:extLst>
              <a:ext uri="{FF2B5EF4-FFF2-40B4-BE49-F238E27FC236}">
                <a16:creationId xmlns:a16="http://schemas.microsoft.com/office/drawing/2014/main" id="{D4C6B971-1586-4AC6-92DC-E6599400594C}"/>
              </a:ext>
            </a:extLst>
          </p:cNvPr>
          <p:cNvSpPr/>
          <p:nvPr/>
        </p:nvSpPr>
        <p:spPr>
          <a:xfrm>
            <a:off x="551384" y="4797152"/>
            <a:ext cx="2808312" cy="5127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Peer mentor system for young people to look after each other</a:t>
            </a:r>
          </a:p>
        </p:txBody>
      </p:sp>
      <p:sp>
        <p:nvSpPr>
          <p:cNvPr id="16" name="Rectangle 15">
            <a:extLst>
              <a:ext uri="{FF2B5EF4-FFF2-40B4-BE49-F238E27FC236}">
                <a16:creationId xmlns:a16="http://schemas.microsoft.com/office/drawing/2014/main" id="{1ADF8627-A05F-444C-BBEF-67B58A9589AC}"/>
              </a:ext>
            </a:extLst>
          </p:cNvPr>
          <p:cNvSpPr/>
          <p:nvPr/>
        </p:nvSpPr>
        <p:spPr>
          <a:xfrm>
            <a:off x="551384" y="1772816"/>
            <a:ext cx="3808565" cy="9183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Creating ‘safe spaces’ for young people to gather, such as spaces that are warm, connected, ‘cool’ and provide access to ‘safe people’ including peer-to-peer support</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Enhanced outreach summer activity programme</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Mapping exercise of all activities for young people in Caithness</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Group identifying Safe Spaces in Thurso and Wick</a:t>
            </a:r>
          </a:p>
          <a:p>
            <a:r>
              <a:rPr lang="en-GB" sz="1400" dirty="0">
                <a:solidFill>
                  <a:schemeClr val="tx1"/>
                </a:solidFill>
              </a:rPr>
              <a:t>Resource App being identified to provide support 24/7</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42668"/>
            <a:ext cx="1529744" cy="23252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Grants awarded for extended sessions at youth clubs</a:t>
            </a:r>
          </a:p>
        </p:txBody>
      </p:sp>
      <p:sp>
        <p:nvSpPr>
          <p:cNvPr id="21" name="Oval 20">
            <a:extLst>
              <a:ext uri="{FF2B5EF4-FFF2-40B4-BE49-F238E27FC236}">
                <a16:creationId xmlns:a16="http://schemas.microsoft.com/office/drawing/2014/main" id="{CEC5A645-7197-4DD8-B412-BCEA65916B5F}"/>
              </a:ext>
            </a:extLst>
          </p:cNvPr>
          <p:cNvSpPr/>
          <p:nvPr/>
        </p:nvSpPr>
        <p:spPr>
          <a:xfrm>
            <a:off x="7407102" y="4192756"/>
            <a:ext cx="1722157" cy="20349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Young people involved in digital safety and PSE presentations</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6" y="205556"/>
            <a:ext cx="738948"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1271464" y="5373216"/>
            <a:ext cx="2664296"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Young people have easy access </a:t>
            </a:r>
          </a:p>
          <a:p>
            <a:r>
              <a:rPr lang="en-GB" sz="1400" dirty="0">
                <a:solidFill>
                  <a:schemeClr val="tx1"/>
                </a:solidFill>
              </a:rPr>
              <a:t>to Leadership/Life Skills and Employability awards</a:t>
            </a:r>
          </a:p>
        </p:txBody>
      </p:sp>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744433" y="2993996"/>
            <a:ext cx="855750" cy="1718692"/>
          </a:xfrm>
          <a:prstGeom prst="rightArrow">
            <a:avLst>
              <a:gd name="adj1" fmla="val 50000"/>
              <a:gd name="adj2" fmla="val 5593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We Did</a:t>
            </a:r>
          </a:p>
        </p:txBody>
      </p:sp>
      <p:sp>
        <p:nvSpPr>
          <p:cNvPr id="23" name="Rectangle 22">
            <a:extLst>
              <a:ext uri="{FF2B5EF4-FFF2-40B4-BE49-F238E27FC236}">
                <a16:creationId xmlns:a16="http://schemas.microsoft.com/office/drawing/2014/main" id="{B6EBBFB1-4B77-4073-B8C9-72ED77E42D06}"/>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892F572D-0491-4179-A3C3-B83053AB8FB1}"/>
              </a:ext>
            </a:extLst>
          </p:cNvPr>
          <p:cNvSpPr txBox="1"/>
          <p:nvPr/>
        </p:nvSpPr>
        <p:spPr>
          <a:xfrm>
            <a:off x="11841864" y="6485274"/>
            <a:ext cx="479376" cy="400110"/>
          </a:xfrm>
          <a:prstGeom prst="rect">
            <a:avLst/>
          </a:prstGeom>
          <a:noFill/>
        </p:spPr>
        <p:txBody>
          <a:bodyPr wrap="square" rtlCol="0">
            <a:spAutoFit/>
          </a:bodyPr>
          <a:lstStyle/>
          <a:p>
            <a:r>
              <a:rPr lang="en-GB" sz="2000" b="1" dirty="0">
                <a:solidFill>
                  <a:schemeClr val="bg1"/>
                </a:solidFill>
              </a:rPr>
              <a:t>9</a:t>
            </a:r>
          </a:p>
        </p:txBody>
      </p:sp>
      <p:pic>
        <p:nvPicPr>
          <p:cNvPr id="26" name="Picture 25" descr="Icon&#10;&#10;Description automatically generated">
            <a:extLst>
              <a:ext uri="{FF2B5EF4-FFF2-40B4-BE49-F238E27FC236}">
                <a16:creationId xmlns:a16="http://schemas.microsoft.com/office/drawing/2014/main" id="{C8782EA0-FEA6-421C-8F41-9084A271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242097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Crisis and Recovery</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4995853" y="1910118"/>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25016" y="1340768"/>
            <a:ext cx="4516234" cy="49685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Joint project between CVG and Police Scotland to employ a Custody Links Officer </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Sharing of good practice of The Listening Ear Service</a:t>
            </a:r>
          </a:p>
        </p:txBody>
      </p:sp>
      <p:sp>
        <p:nvSpPr>
          <p:cNvPr id="11" name="Rectangle 10">
            <a:extLst>
              <a:ext uri="{FF2B5EF4-FFF2-40B4-BE49-F238E27FC236}">
                <a16:creationId xmlns:a16="http://schemas.microsoft.com/office/drawing/2014/main" id="{E115F3F6-AA12-4F74-8682-1444C8249BD9}"/>
              </a:ext>
            </a:extLst>
          </p:cNvPr>
          <p:cNvSpPr/>
          <p:nvPr/>
        </p:nvSpPr>
        <p:spPr>
          <a:xfrm>
            <a:off x="456923" y="5215930"/>
            <a:ext cx="3816424"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Consistently roll out mental health support across schools to enable young people to access the level of support they need, in a timely manner </a:t>
            </a:r>
          </a:p>
        </p:txBody>
      </p:sp>
      <p:sp>
        <p:nvSpPr>
          <p:cNvPr id="12" name="Rectangle 11">
            <a:extLst>
              <a:ext uri="{FF2B5EF4-FFF2-40B4-BE49-F238E27FC236}">
                <a16:creationId xmlns:a16="http://schemas.microsoft.com/office/drawing/2014/main" id="{A9882771-6FC8-4F0B-811F-E34032241D5E}"/>
              </a:ext>
            </a:extLst>
          </p:cNvPr>
          <p:cNvSpPr/>
          <p:nvPr/>
        </p:nvSpPr>
        <p:spPr>
          <a:xfrm>
            <a:off x="450518" y="1820579"/>
            <a:ext cx="3816424" cy="108012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Developing appropriate support for people in crisis on a 24/7/365 basis through a mix of community based ‘listening ear’ support, recovery, and professional mental health support, on-line and self-support strategies as required </a:t>
            </a:r>
          </a:p>
        </p:txBody>
      </p:sp>
      <p:sp>
        <p:nvSpPr>
          <p:cNvPr id="13" name="Rectangle 12">
            <a:extLst>
              <a:ext uri="{FF2B5EF4-FFF2-40B4-BE49-F238E27FC236}">
                <a16:creationId xmlns:a16="http://schemas.microsoft.com/office/drawing/2014/main" id="{D306093C-53E9-46A1-9CC4-13039342AC3F}"/>
              </a:ext>
            </a:extLst>
          </p:cNvPr>
          <p:cNvSpPr/>
          <p:nvPr/>
        </p:nvSpPr>
        <p:spPr>
          <a:xfrm>
            <a:off x="456923" y="3491365"/>
            <a:ext cx="2160240" cy="4320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Build flexibility to services </a:t>
            </a:r>
          </a:p>
          <a:p>
            <a:r>
              <a:rPr lang="en-GB" sz="1400" dirty="0"/>
              <a:t>especially out of hours </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04723" cy="134365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 project with young people </a:t>
            </a:r>
          </a:p>
        </p:txBody>
      </p:sp>
      <p:sp>
        <p:nvSpPr>
          <p:cNvPr id="15" name="Rectangle 14">
            <a:extLst>
              <a:ext uri="{FF2B5EF4-FFF2-40B4-BE49-F238E27FC236}">
                <a16:creationId xmlns:a16="http://schemas.microsoft.com/office/drawing/2014/main" id="{D4C6B971-1586-4AC6-92DC-E6599400594C}"/>
              </a:ext>
            </a:extLst>
          </p:cNvPr>
          <p:cNvSpPr/>
          <p:nvPr/>
        </p:nvSpPr>
        <p:spPr>
          <a:xfrm>
            <a:off x="450518" y="3991218"/>
            <a:ext cx="2808312" cy="4407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Improve awareness of the range of support and service available </a:t>
            </a:r>
          </a:p>
        </p:txBody>
      </p:sp>
      <p:sp>
        <p:nvSpPr>
          <p:cNvPr id="16" name="Rectangle 15">
            <a:extLst>
              <a:ext uri="{FF2B5EF4-FFF2-40B4-BE49-F238E27FC236}">
                <a16:creationId xmlns:a16="http://schemas.microsoft.com/office/drawing/2014/main" id="{1ADF8627-A05F-444C-BBEF-67B58A9589AC}"/>
              </a:ext>
            </a:extLst>
          </p:cNvPr>
          <p:cNvSpPr/>
          <p:nvPr/>
        </p:nvSpPr>
        <p:spPr>
          <a:xfrm>
            <a:off x="470124" y="4499731"/>
            <a:ext cx="4176464" cy="64807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Building understanding of mental health and wellbeing through education programmes, both formal curriculum and community/family based to improve </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Promotion of The New ACC online resource hub </a:t>
            </a:r>
          </a:p>
          <a:p>
            <a:pPr algn="ctr"/>
            <a:r>
              <a:rPr lang="en-GB" sz="1400" dirty="0"/>
              <a:t>Here for Caithness</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Engagement project with staff working with young people</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New counselling sessions available in schools. Counselling also available to young people at Caithness Klics and Wick Youth Club</a:t>
            </a:r>
          </a:p>
        </p:txBody>
      </p:sp>
      <p:sp>
        <p:nvSpPr>
          <p:cNvPr id="20" name="Oval 19">
            <a:extLst>
              <a:ext uri="{FF2B5EF4-FFF2-40B4-BE49-F238E27FC236}">
                <a16:creationId xmlns:a16="http://schemas.microsoft.com/office/drawing/2014/main" id="{CDF39C8C-482D-4845-8F27-6A7D2C3FA1BC}"/>
              </a:ext>
            </a:extLst>
          </p:cNvPr>
          <p:cNvSpPr/>
          <p:nvPr/>
        </p:nvSpPr>
        <p:spPr>
          <a:xfrm>
            <a:off x="7505365" y="1738086"/>
            <a:ext cx="1529744" cy="232522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Suicide Intervention and Prevention Programme Training delivered to Recovery Group</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Joint project on lived experiences between Police Scotland and the Recovery Community</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6" y="205556"/>
            <a:ext cx="738948" cy="720000"/>
          </a:xfrm>
          <a:prstGeom prst="rect">
            <a:avLst/>
          </a:prstGeom>
        </p:spPr>
      </p:pic>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655840" y="2996952"/>
            <a:ext cx="855750" cy="1718692"/>
          </a:xfrm>
          <a:prstGeom prst="rightArrow">
            <a:avLst>
              <a:gd name="adj1" fmla="val 50000"/>
              <a:gd name="adj2" fmla="val 5593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Did</a:t>
            </a:r>
          </a:p>
        </p:txBody>
      </p:sp>
      <p:sp>
        <p:nvSpPr>
          <p:cNvPr id="23" name="Rectangle 22">
            <a:extLst>
              <a:ext uri="{FF2B5EF4-FFF2-40B4-BE49-F238E27FC236}">
                <a16:creationId xmlns:a16="http://schemas.microsoft.com/office/drawing/2014/main" id="{1ADF8627-A05F-444C-BBEF-67B58A9589AC}"/>
              </a:ext>
            </a:extLst>
          </p:cNvPr>
          <p:cNvSpPr/>
          <p:nvPr/>
        </p:nvSpPr>
        <p:spPr>
          <a:xfrm>
            <a:off x="450518" y="2964946"/>
            <a:ext cx="2880320" cy="4320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Promotion or creation of 24/7 online (anonymous) resources</a:t>
            </a:r>
          </a:p>
        </p:txBody>
      </p:sp>
      <p:sp>
        <p:nvSpPr>
          <p:cNvPr id="25" name="Rectangle 24">
            <a:extLst>
              <a:ext uri="{FF2B5EF4-FFF2-40B4-BE49-F238E27FC236}">
                <a16:creationId xmlns:a16="http://schemas.microsoft.com/office/drawing/2014/main" id="{8CC779C5-E69B-4C6A-BA50-E3CED32D876C}"/>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07852735-BB2B-4719-B555-3C0C050BE184}"/>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10</a:t>
            </a:r>
          </a:p>
        </p:txBody>
      </p:sp>
      <p:pic>
        <p:nvPicPr>
          <p:cNvPr id="27" name="Picture 26" descr="Icon&#10;&#10;Description automatically generated">
            <a:extLst>
              <a:ext uri="{FF2B5EF4-FFF2-40B4-BE49-F238E27FC236}">
                <a16:creationId xmlns:a16="http://schemas.microsoft.com/office/drawing/2014/main" id="{DD13F6D2-6AB9-4CB1-838C-1C6098544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804325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Family</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25016" y="1325563"/>
            <a:ext cx="4505890" cy="491265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Mapping Exercise of all services available for Families</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Engagement Sessions with primary age children in various Caithness Primary Schools</a:t>
            </a:r>
          </a:p>
        </p:txBody>
      </p:sp>
      <p:sp>
        <p:nvSpPr>
          <p:cNvPr id="11" name="Rectangle 10">
            <a:extLst>
              <a:ext uri="{FF2B5EF4-FFF2-40B4-BE49-F238E27FC236}">
                <a16:creationId xmlns:a16="http://schemas.microsoft.com/office/drawing/2014/main" id="{E115F3F6-AA12-4F74-8682-1444C8249BD9}"/>
              </a:ext>
            </a:extLst>
          </p:cNvPr>
          <p:cNvSpPr/>
          <p:nvPr/>
        </p:nvSpPr>
        <p:spPr>
          <a:xfrm>
            <a:off x="546753" y="2636912"/>
            <a:ext cx="3456384"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Early intervention and support for families, parents, and carers to provide practical help and build resilience and self-esteem</a:t>
            </a:r>
          </a:p>
        </p:txBody>
      </p:sp>
      <p:sp>
        <p:nvSpPr>
          <p:cNvPr id="12" name="Rectangle 11">
            <a:extLst>
              <a:ext uri="{FF2B5EF4-FFF2-40B4-BE49-F238E27FC236}">
                <a16:creationId xmlns:a16="http://schemas.microsoft.com/office/drawing/2014/main" id="{A9882771-6FC8-4F0B-811F-E34032241D5E}"/>
              </a:ext>
            </a:extLst>
          </p:cNvPr>
          <p:cNvSpPr/>
          <p:nvPr/>
        </p:nvSpPr>
        <p:spPr>
          <a:xfrm>
            <a:off x="551384" y="1772816"/>
            <a:ext cx="3672408"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Support families at an early stage with practical help and interventions, to prevent escalating issues reaching crisis point and break the cycle</a:t>
            </a:r>
          </a:p>
        </p:txBody>
      </p:sp>
      <p:sp>
        <p:nvSpPr>
          <p:cNvPr id="13" name="Rectangle 12">
            <a:extLst>
              <a:ext uri="{FF2B5EF4-FFF2-40B4-BE49-F238E27FC236}">
                <a16:creationId xmlns:a16="http://schemas.microsoft.com/office/drawing/2014/main" id="{D306093C-53E9-46A1-9CC4-13039342AC3F}"/>
              </a:ext>
            </a:extLst>
          </p:cNvPr>
          <p:cNvSpPr/>
          <p:nvPr/>
        </p:nvSpPr>
        <p:spPr>
          <a:xfrm>
            <a:off x="546753" y="4957642"/>
            <a:ext cx="3384376"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Identify targeted interventions for most vulnerable led by the community </a:t>
            </a:r>
          </a:p>
        </p:txBody>
      </p:sp>
      <p:sp>
        <p:nvSpPr>
          <p:cNvPr id="14" name="Oval 13">
            <a:extLst>
              <a:ext uri="{FF2B5EF4-FFF2-40B4-BE49-F238E27FC236}">
                <a16:creationId xmlns:a16="http://schemas.microsoft.com/office/drawing/2014/main" id="{43AFB21E-38F0-4C57-A656-5956945C1E35}"/>
              </a:ext>
            </a:extLst>
          </p:cNvPr>
          <p:cNvSpPr/>
          <p:nvPr/>
        </p:nvSpPr>
        <p:spPr>
          <a:xfrm>
            <a:off x="5587220" y="3458104"/>
            <a:ext cx="2004723" cy="134365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Training for Digital Safety, Mental Health Awareness, Suicide Awareness and Trauma Informed</a:t>
            </a:r>
          </a:p>
        </p:txBody>
      </p:sp>
      <p:sp>
        <p:nvSpPr>
          <p:cNvPr id="15" name="Rectangle 14">
            <a:extLst>
              <a:ext uri="{FF2B5EF4-FFF2-40B4-BE49-F238E27FC236}">
                <a16:creationId xmlns:a16="http://schemas.microsoft.com/office/drawing/2014/main" id="{D4C6B971-1586-4AC6-92DC-E6599400594C}"/>
              </a:ext>
            </a:extLst>
          </p:cNvPr>
          <p:cNvSpPr/>
          <p:nvPr/>
        </p:nvSpPr>
        <p:spPr>
          <a:xfrm>
            <a:off x="551384" y="3501008"/>
            <a:ext cx="3240360" cy="5127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Scale-up and make sustainable existing groups such as Home Start </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Funding applied for to run resilience sessions for families</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Funding to </a:t>
            </a:r>
            <a:r>
              <a:rPr lang="en-GB" sz="1400" dirty="0" err="1">
                <a:solidFill>
                  <a:schemeClr val="tx1"/>
                </a:solidFill>
              </a:rPr>
              <a:t>Homestart</a:t>
            </a:r>
            <a:r>
              <a:rPr lang="en-GB" sz="1400" dirty="0">
                <a:solidFill>
                  <a:schemeClr val="tx1"/>
                </a:solidFill>
              </a:rPr>
              <a:t> to increase sessions available to young families</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Family Learning projects plan in place for winter sessions</a:t>
            </a:r>
          </a:p>
        </p:txBody>
      </p:sp>
      <p:sp>
        <p:nvSpPr>
          <p:cNvPr id="20" name="Oval 19">
            <a:extLst>
              <a:ext uri="{FF2B5EF4-FFF2-40B4-BE49-F238E27FC236}">
                <a16:creationId xmlns:a16="http://schemas.microsoft.com/office/drawing/2014/main" id="{CDF39C8C-482D-4845-8F27-6A7D2C3FA1BC}"/>
              </a:ext>
            </a:extLst>
          </p:cNvPr>
          <p:cNvSpPr/>
          <p:nvPr/>
        </p:nvSpPr>
        <p:spPr>
          <a:xfrm>
            <a:off x="7496812" y="1735328"/>
            <a:ext cx="1529744" cy="23252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Engagement project with young people in Thurso High School</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Engagement project with young people in Wick High School</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6" y="205556"/>
            <a:ext cx="738948"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546753" y="4093093"/>
            <a:ext cx="3240360"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Consider how social work services are resourced locally and what they need</a:t>
            </a:r>
          </a:p>
          <a:p>
            <a:r>
              <a:rPr lang="en-GB" sz="1400" dirty="0">
                <a:solidFill>
                  <a:schemeClr val="tx1"/>
                </a:solidFill>
              </a:rPr>
              <a:t>to reach more families </a:t>
            </a:r>
          </a:p>
        </p:txBody>
      </p:sp>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654611" y="2996952"/>
            <a:ext cx="855750" cy="1718692"/>
          </a:xfrm>
          <a:prstGeom prst="rightArrow">
            <a:avLst>
              <a:gd name="adj1" fmla="val 50000"/>
              <a:gd name="adj2" fmla="val 559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We Did</a:t>
            </a:r>
          </a:p>
        </p:txBody>
      </p:sp>
      <p:sp>
        <p:nvSpPr>
          <p:cNvPr id="23" name="Rectangle 22">
            <a:extLst>
              <a:ext uri="{FF2B5EF4-FFF2-40B4-BE49-F238E27FC236}">
                <a16:creationId xmlns:a16="http://schemas.microsoft.com/office/drawing/2014/main" id="{3B2ED556-3C24-4426-B2AA-3282C2CFED56}"/>
              </a:ext>
            </a:extLst>
          </p:cNvPr>
          <p:cNvSpPr/>
          <p:nvPr/>
        </p:nvSpPr>
        <p:spPr>
          <a:xfrm>
            <a:off x="546753" y="5521820"/>
            <a:ext cx="3240360" cy="5040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Provide continuity and consistency of </a:t>
            </a:r>
          </a:p>
          <a:p>
            <a:r>
              <a:rPr lang="en-GB" sz="1400" dirty="0">
                <a:solidFill>
                  <a:schemeClr val="tx1"/>
                </a:solidFill>
              </a:rPr>
              <a:t>care by bringing everything together </a:t>
            </a:r>
          </a:p>
        </p:txBody>
      </p:sp>
      <p:sp>
        <p:nvSpPr>
          <p:cNvPr id="25" name="Rectangle 24">
            <a:extLst>
              <a:ext uri="{FF2B5EF4-FFF2-40B4-BE49-F238E27FC236}">
                <a16:creationId xmlns:a16="http://schemas.microsoft.com/office/drawing/2014/main" id="{664D3853-E590-443F-A5DA-DE70FAD081BB}"/>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9817601-6D71-4B1A-8E42-20E125E17C3B}"/>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11</a:t>
            </a:r>
          </a:p>
        </p:txBody>
      </p:sp>
      <p:pic>
        <p:nvPicPr>
          <p:cNvPr id="27" name="Picture 26" descr="Icon&#10;&#10;Description automatically generated">
            <a:extLst>
              <a:ext uri="{FF2B5EF4-FFF2-40B4-BE49-F238E27FC236}">
                <a16:creationId xmlns:a16="http://schemas.microsoft.com/office/drawing/2014/main" id="{4BED6822-7DDB-47E1-B291-B87A95657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100591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Community</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263352" y="1340768"/>
            <a:ext cx="4577898" cy="4968552"/>
          </a:xfrm>
          <a:prstGeom prst="roundRect">
            <a:avLst/>
          </a:prstGeom>
          <a:solidFill>
            <a:srgbClr val="FFF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Water Wellness Project providing equipment and training to young people in surfing</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511357" cy="16584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Development of informal learning family well being pizza and BBQ nights</a:t>
            </a:r>
          </a:p>
        </p:txBody>
      </p:sp>
      <p:sp>
        <p:nvSpPr>
          <p:cNvPr id="11" name="Rectangle 10">
            <a:extLst>
              <a:ext uri="{FF2B5EF4-FFF2-40B4-BE49-F238E27FC236}">
                <a16:creationId xmlns:a16="http://schemas.microsoft.com/office/drawing/2014/main" id="{E115F3F6-AA12-4F74-8682-1444C8249BD9}"/>
              </a:ext>
            </a:extLst>
          </p:cNvPr>
          <p:cNvSpPr/>
          <p:nvPr/>
        </p:nvSpPr>
        <p:spPr>
          <a:xfrm>
            <a:off x="442988" y="2894299"/>
            <a:ext cx="3456384" cy="72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To provide positive experiences that build resilience and complement the creation of ‘safe spaces’ and ‘safe people’</a:t>
            </a:r>
          </a:p>
        </p:txBody>
      </p:sp>
      <p:sp>
        <p:nvSpPr>
          <p:cNvPr id="12" name="Rectangle 11">
            <a:extLst>
              <a:ext uri="{FF2B5EF4-FFF2-40B4-BE49-F238E27FC236}">
                <a16:creationId xmlns:a16="http://schemas.microsoft.com/office/drawing/2014/main" id="{A9882771-6FC8-4F0B-811F-E34032241D5E}"/>
              </a:ext>
            </a:extLst>
          </p:cNvPr>
          <p:cNvSpPr/>
          <p:nvPr/>
        </p:nvSpPr>
        <p:spPr>
          <a:xfrm>
            <a:off x="455225" y="1847347"/>
            <a:ext cx="3816424" cy="86409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Creating ‘safe spaces’ for young people to gather, such as spaces that are warm, connected, ‘cool’ and provide access to ‘safe people’ including peer-to-peer support</a:t>
            </a:r>
          </a:p>
        </p:txBody>
      </p:sp>
      <p:sp>
        <p:nvSpPr>
          <p:cNvPr id="13" name="Rectangle 12">
            <a:extLst>
              <a:ext uri="{FF2B5EF4-FFF2-40B4-BE49-F238E27FC236}">
                <a16:creationId xmlns:a16="http://schemas.microsoft.com/office/drawing/2014/main" id="{D306093C-53E9-46A1-9CC4-13039342AC3F}"/>
              </a:ext>
            </a:extLst>
          </p:cNvPr>
          <p:cNvSpPr/>
          <p:nvPr/>
        </p:nvSpPr>
        <p:spPr>
          <a:xfrm>
            <a:off x="451835" y="5323102"/>
            <a:ext cx="2592288" cy="6480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Work in partnership with employers to help reduce stigma associated with mental health</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04723" cy="13436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Investigating Safe Spaces in Thurso and Wick with Young People </a:t>
            </a:r>
          </a:p>
        </p:txBody>
      </p:sp>
      <p:sp>
        <p:nvSpPr>
          <p:cNvPr id="15" name="Rectangle 14">
            <a:extLst>
              <a:ext uri="{FF2B5EF4-FFF2-40B4-BE49-F238E27FC236}">
                <a16:creationId xmlns:a16="http://schemas.microsoft.com/office/drawing/2014/main" id="{D4C6B971-1586-4AC6-92DC-E6599400594C}"/>
              </a:ext>
            </a:extLst>
          </p:cNvPr>
          <p:cNvSpPr/>
          <p:nvPr/>
        </p:nvSpPr>
        <p:spPr>
          <a:xfrm>
            <a:off x="455225" y="3782637"/>
            <a:ext cx="3240360" cy="51271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To deliver a diverse range of activities that are not imposed, are age-specific </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4009"/>
            <a:ext cx="2367341" cy="104648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Promotion of Caithness Cares training programme</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Employment of a young person to run all social media within the projects</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3"/>
            <a:ext cx="2488315" cy="140951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 completed with young males aged 18-26yrs</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42668"/>
            <a:ext cx="1529744" cy="232522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Dedicated hours to provide funding application support to the project</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Teenage Brain Training delivered to </a:t>
            </a:r>
            <a:r>
              <a:rPr lang="en-GB" sz="1400" dirty="0" err="1"/>
              <a:t>Dounreay</a:t>
            </a:r>
            <a:r>
              <a:rPr lang="en-GB" sz="1400" dirty="0"/>
              <a:t> Staff</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4" y="205556"/>
            <a:ext cx="738946"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458111" y="4463611"/>
            <a:ext cx="2736304" cy="72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Improve our local environment gardens, parks, buildings and removing rubbish and litter </a:t>
            </a:r>
          </a:p>
        </p:txBody>
      </p:sp>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655840" y="2996952"/>
            <a:ext cx="855750" cy="1718692"/>
          </a:xfrm>
          <a:prstGeom prst="rightArrow">
            <a:avLst>
              <a:gd name="adj1" fmla="val 50000"/>
              <a:gd name="adj2" fmla="val 5593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We Did</a:t>
            </a:r>
          </a:p>
        </p:txBody>
      </p:sp>
      <p:sp>
        <p:nvSpPr>
          <p:cNvPr id="23" name="Rectangle 22">
            <a:extLst>
              <a:ext uri="{FF2B5EF4-FFF2-40B4-BE49-F238E27FC236}">
                <a16:creationId xmlns:a16="http://schemas.microsoft.com/office/drawing/2014/main" id="{3D5496B9-7B79-49AC-943C-04C7C449F149}"/>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07C7B1D2-AAAE-4903-A1DF-1C0A9E4D6BD0}"/>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12</a:t>
            </a:r>
          </a:p>
        </p:txBody>
      </p:sp>
      <p:pic>
        <p:nvPicPr>
          <p:cNvPr id="26" name="Picture 25" descr="Icon&#10;&#10;Description automatically generated">
            <a:extLst>
              <a:ext uri="{FF2B5EF4-FFF2-40B4-BE49-F238E27FC236}">
                <a16:creationId xmlns:a16="http://schemas.microsoft.com/office/drawing/2014/main" id="{CFD31A3A-C728-4B8C-91B5-A980DC8A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34776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4000" b="1" dirty="0">
                <a:effectLst>
                  <a:outerShdw blurRad="38100" dist="38100" dir="2700000" algn="tl">
                    <a:srgbClr val="000000">
                      <a:alpha val="43137"/>
                    </a:srgbClr>
                  </a:outerShdw>
                </a:effectLst>
              </a:rPr>
              <a:t>Caithness Cares Training</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05852" y="1332081"/>
            <a:ext cx="4577898" cy="49685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 Supporting Mental Health</a:t>
            </a:r>
          </a:p>
          <a:p>
            <a:pPr algn="ctr"/>
            <a:r>
              <a:rPr lang="en-GB" sz="1400" dirty="0">
                <a:solidFill>
                  <a:schemeClr val="tx1"/>
                </a:solidFill>
              </a:rPr>
              <a:t> 4 sessions</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1"/>
            <a:ext cx="2860040" cy="1654016"/>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a:t>
            </a:r>
          </a:p>
          <a:p>
            <a:pPr algn="ctr"/>
            <a:r>
              <a:rPr lang="en-GB" sz="1400" dirty="0">
                <a:solidFill>
                  <a:schemeClr val="tx1"/>
                </a:solidFill>
              </a:rPr>
              <a:t>Promoting Positive Relationships and Emotional Literacy</a:t>
            </a:r>
          </a:p>
          <a:p>
            <a:pPr algn="ctr"/>
            <a:r>
              <a:rPr lang="en-GB" sz="1400" dirty="0">
                <a:solidFill>
                  <a:schemeClr val="tx1"/>
                </a:solidFill>
              </a:rPr>
              <a:t>2 Sessions</a:t>
            </a:r>
          </a:p>
        </p:txBody>
      </p:sp>
      <p:sp>
        <p:nvSpPr>
          <p:cNvPr id="11" name="Rectangle 10">
            <a:extLst>
              <a:ext uri="{FF2B5EF4-FFF2-40B4-BE49-F238E27FC236}">
                <a16:creationId xmlns:a16="http://schemas.microsoft.com/office/drawing/2014/main" id="{E115F3F6-AA12-4F74-8682-1444C8249BD9}"/>
              </a:ext>
            </a:extLst>
          </p:cNvPr>
          <p:cNvSpPr/>
          <p:nvPr/>
        </p:nvSpPr>
        <p:spPr>
          <a:xfrm>
            <a:off x="414119" y="2788872"/>
            <a:ext cx="3318948" cy="512716"/>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Suicide Awareness and Prevention</a:t>
            </a:r>
          </a:p>
        </p:txBody>
      </p:sp>
      <p:sp>
        <p:nvSpPr>
          <p:cNvPr id="12" name="Rectangle 11">
            <a:extLst>
              <a:ext uri="{FF2B5EF4-FFF2-40B4-BE49-F238E27FC236}">
                <a16:creationId xmlns:a16="http://schemas.microsoft.com/office/drawing/2014/main" id="{A9882771-6FC8-4F0B-811F-E34032241D5E}"/>
              </a:ext>
            </a:extLst>
          </p:cNvPr>
          <p:cNvSpPr/>
          <p:nvPr/>
        </p:nvSpPr>
        <p:spPr>
          <a:xfrm>
            <a:off x="421421" y="2085905"/>
            <a:ext cx="3606918" cy="590593"/>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Mental Health First Aid</a:t>
            </a:r>
          </a:p>
        </p:txBody>
      </p:sp>
      <p:sp>
        <p:nvSpPr>
          <p:cNvPr id="13" name="Rectangle 12">
            <a:extLst>
              <a:ext uri="{FF2B5EF4-FFF2-40B4-BE49-F238E27FC236}">
                <a16:creationId xmlns:a16="http://schemas.microsoft.com/office/drawing/2014/main" id="{D306093C-53E9-46A1-9CC4-13039342AC3F}"/>
              </a:ext>
            </a:extLst>
          </p:cNvPr>
          <p:cNvSpPr/>
          <p:nvPr/>
        </p:nvSpPr>
        <p:spPr>
          <a:xfrm>
            <a:off x="394074" y="4401802"/>
            <a:ext cx="2592288" cy="648072"/>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Suicide Intervention and Prevention Programme</a:t>
            </a:r>
          </a:p>
        </p:txBody>
      </p:sp>
      <p:sp>
        <p:nvSpPr>
          <p:cNvPr id="14" name="Oval 13">
            <a:extLst>
              <a:ext uri="{FF2B5EF4-FFF2-40B4-BE49-F238E27FC236}">
                <a16:creationId xmlns:a16="http://schemas.microsoft.com/office/drawing/2014/main" id="{43AFB21E-38F0-4C57-A656-5956945C1E35}"/>
              </a:ext>
            </a:extLst>
          </p:cNvPr>
          <p:cNvSpPr/>
          <p:nvPr/>
        </p:nvSpPr>
        <p:spPr>
          <a:xfrm>
            <a:off x="5554123" y="3425319"/>
            <a:ext cx="2004723" cy="1343659"/>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a:t>
            </a:r>
          </a:p>
          <a:p>
            <a:pPr algn="ctr"/>
            <a:r>
              <a:rPr lang="en-GB" sz="1400" dirty="0">
                <a:solidFill>
                  <a:schemeClr val="tx1"/>
                </a:solidFill>
              </a:rPr>
              <a:t>Suicide Awareness</a:t>
            </a:r>
          </a:p>
          <a:p>
            <a:pPr algn="ctr"/>
            <a:r>
              <a:rPr lang="en-GB" sz="1400" dirty="0">
                <a:solidFill>
                  <a:schemeClr val="tx1"/>
                </a:solidFill>
              </a:rPr>
              <a:t>4 Sessions</a:t>
            </a:r>
          </a:p>
        </p:txBody>
      </p:sp>
      <p:sp>
        <p:nvSpPr>
          <p:cNvPr id="15" name="Rectangle 14">
            <a:extLst>
              <a:ext uri="{FF2B5EF4-FFF2-40B4-BE49-F238E27FC236}">
                <a16:creationId xmlns:a16="http://schemas.microsoft.com/office/drawing/2014/main" id="{D4C6B971-1586-4AC6-92DC-E6599400594C}"/>
              </a:ext>
            </a:extLst>
          </p:cNvPr>
          <p:cNvSpPr/>
          <p:nvPr/>
        </p:nvSpPr>
        <p:spPr>
          <a:xfrm>
            <a:off x="414119" y="3381137"/>
            <a:ext cx="3151663" cy="443257"/>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Trauma Informed</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 </a:t>
            </a:r>
          </a:p>
          <a:p>
            <a:pPr algn="ctr"/>
            <a:r>
              <a:rPr lang="en-GB" sz="1400" dirty="0">
                <a:solidFill>
                  <a:schemeClr val="tx1"/>
                </a:solidFill>
              </a:rPr>
              <a:t>Digital Safety</a:t>
            </a:r>
          </a:p>
          <a:p>
            <a:pPr algn="ctr"/>
            <a:r>
              <a:rPr lang="en-GB" sz="1400" dirty="0">
                <a:solidFill>
                  <a:schemeClr val="tx1"/>
                </a:solidFill>
              </a:rPr>
              <a:t>1 Session</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a:t>
            </a:r>
          </a:p>
          <a:p>
            <a:pPr algn="ctr"/>
            <a:r>
              <a:rPr lang="en-GB" sz="1400" dirty="0">
                <a:solidFill>
                  <a:schemeClr val="tx1"/>
                </a:solidFill>
              </a:rPr>
              <a:t>Trauma Informed</a:t>
            </a:r>
          </a:p>
          <a:p>
            <a:pPr algn="ctr"/>
            <a:r>
              <a:rPr lang="en-GB" sz="1400" dirty="0">
                <a:solidFill>
                  <a:schemeClr val="tx1"/>
                </a:solidFill>
              </a:rPr>
              <a:t>4 Sessions</a:t>
            </a:r>
          </a:p>
        </p:txBody>
      </p:sp>
      <p:sp>
        <p:nvSpPr>
          <p:cNvPr id="19" name="Oval 18">
            <a:extLst>
              <a:ext uri="{FF2B5EF4-FFF2-40B4-BE49-F238E27FC236}">
                <a16:creationId xmlns:a16="http://schemas.microsoft.com/office/drawing/2014/main" id="{D0D2C0A2-DBE3-4016-AF5B-4B9F755984F6}"/>
              </a:ext>
            </a:extLst>
          </p:cNvPr>
          <p:cNvSpPr/>
          <p:nvPr/>
        </p:nvSpPr>
        <p:spPr>
          <a:xfrm>
            <a:off x="9152302" y="4611772"/>
            <a:ext cx="2708429" cy="1555115"/>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Suicide Intervention and Prevention Programme</a:t>
            </a:r>
          </a:p>
          <a:p>
            <a:pPr algn="ctr"/>
            <a:r>
              <a:rPr lang="en-GB" sz="1400" dirty="0">
                <a:solidFill>
                  <a:schemeClr val="tx1"/>
                </a:solidFill>
              </a:rPr>
              <a:t>1 Session</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42668"/>
            <a:ext cx="1529744" cy="2325226"/>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Teenage Brain</a:t>
            </a:r>
          </a:p>
          <a:p>
            <a:pPr algn="ctr"/>
            <a:r>
              <a:rPr lang="en-GB" sz="1400" dirty="0">
                <a:solidFill>
                  <a:schemeClr val="tx1"/>
                </a:solidFill>
              </a:rPr>
              <a:t>1 Session to </a:t>
            </a:r>
            <a:r>
              <a:rPr lang="en-GB" sz="1400" dirty="0" err="1">
                <a:solidFill>
                  <a:schemeClr val="tx1"/>
                </a:solidFill>
              </a:rPr>
              <a:t>Dounreay</a:t>
            </a:r>
            <a:r>
              <a:rPr lang="en-GB" sz="1400" dirty="0">
                <a:solidFill>
                  <a:schemeClr val="tx1"/>
                </a:solidFill>
              </a:rPr>
              <a:t> and 1 Community </a:t>
            </a:r>
          </a:p>
          <a:p>
            <a:pPr algn="ctr"/>
            <a:r>
              <a:rPr lang="en-GB" sz="1400" dirty="0">
                <a:solidFill>
                  <a:schemeClr val="tx1"/>
                </a:solidFill>
              </a:rPr>
              <a:t>Session</a:t>
            </a:r>
          </a:p>
        </p:txBody>
      </p:sp>
      <p:sp>
        <p:nvSpPr>
          <p:cNvPr id="21" name="Oval 20">
            <a:extLst>
              <a:ext uri="{FF2B5EF4-FFF2-40B4-BE49-F238E27FC236}">
                <a16:creationId xmlns:a16="http://schemas.microsoft.com/office/drawing/2014/main" id="{CEC5A645-7197-4DD8-B412-BCEA65916B5F}"/>
              </a:ext>
            </a:extLst>
          </p:cNvPr>
          <p:cNvSpPr/>
          <p:nvPr/>
        </p:nvSpPr>
        <p:spPr>
          <a:xfrm>
            <a:off x="7568037" y="4190448"/>
            <a:ext cx="1456287" cy="2034948"/>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Basic Child Protection </a:t>
            </a:r>
          </a:p>
          <a:p>
            <a:pPr algn="ctr"/>
            <a:r>
              <a:rPr lang="en-GB" sz="1400" dirty="0">
                <a:solidFill>
                  <a:schemeClr val="tx1"/>
                </a:solidFill>
              </a:rPr>
              <a:t>2 Sessions</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4" y="205556"/>
            <a:ext cx="738946"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403070" y="3947264"/>
            <a:ext cx="2359389" cy="372049"/>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Basic Child Protection</a:t>
            </a:r>
          </a:p>
        </p:txBody>
      </p:sp>
      <p:sp>
        <p:nvSpPr>
          <p:cNvPr id="22" name="TextBox 21"/>
          <p:cNvSpPr txBox="1"/>
          <p:nvPr/>
        </p:nvSpPr>
        <p:spPr>
          <a:xfrm>
            <a:off x="917836" y="1365996"/>
            <a:ext cx="3354957" cy="646331"/>
          </a:xfrm>
          <a:prstGeom prst="rect">
            <a:avLst/>
          </a:prstGeom>
          <a:noFill/>
        </p:spPr>
        <p:txBody>
          <a:bodyPr wrap="none" rtlCol="0">
            <a:spAutoFit/>
          </a:bodyPr>
          <a:lstStyle/>
          <a:p>
            <a:r>
              <a:rPr lang="en-US" b="1" dirty="0"/>
              <a:t>Training to provide ‘Safe Staff’ in </a:t>
            </a:r>
          </a:p>
          <a:p>
            <a:r>
              <a:rPr lang="en-US" b="1" dirty="0"/>
              <a:t>‘Safe Places’</a:t>
            </a:r>
          </a:p>
        </p:txBody>
      </p:sp>
      <p:sp>
        <p:nvSpPr>
          <p:cNvPr id="24" name="Arrow: Right 23">
            <a:extLst>
              <a:ext uri="{FF2B5EF4-FFF2-40B4-BE49-F238E27FC236}">
                <a16:creationId xmlns:a16="http://schemas.microsoft.com/office/drawing/2014/main" id="{B543CA26-FDCD-4A27-AA74-521F1234BC28}"/>
              </a:ext>
            </a:extLst>
          </p:cNvPr>
          <p:cNvSpPr/>
          <p:nvPr/>
        </p:nvSpPr>
        <p:spPr>
          <a:xfrm>
            <a:off x="4655840" y="2996952"/>
            <a:ext cx="855750" cy="1718692"/>
          </a:xfrm>
          <a:prstGeom prst="rightArrow">
            <a:avLst>
              <a:gd name="adj1" fmla="val 50000"/>
              <a:gd name="adj2" fmla="val 55936"/>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We Did</a:t>
            </a:r>
          </a:p>
        </p:txBody>
      </p:sp>
      <p:sp>
        <p:nvSpPr>
          <p:cNvPr id="6" name="TextBox 5">
            <a:extLst>
              <a:ext uri="{FF2B5EF4-FFF2-40B4-BE49-F238E27FC236}">
                <a16:creationId xmlns:a16="http://schemas.microsoft.com/office/drawing/2014/main" id="{46694FFF-8006-4BC7-A217-83AB0C91EF63}"/>
              </a:ext>
            </a:extLst>
          </p:cNvPr>
          <p:cNvSpPr txBox="1"/>
          <p:nvPr/>
        </p:nvSpPr>
        <p:spPr>
          <a:xfrm>
            <a:off x="394074" y="5121786"/>
            <a:ext cx="2592288" cy="307777"/>
          </a:xfrm>
          <a:prstGeom prst="rect">
            <a:avLst/>
          </a:prstGeom>
          <a:solidFill>
            <a:srgbClr val="AEAEAE"/>
          </a:solidFill>
        </p:spPr>
        <p:txBody>
          <a:bodyPr wrap="square" rtlCol="0">
            <a:spAutoFit/>
          </a:bodyPr>
          <a:lstStyle/>
          <a:p>
            <a:r>
              <a:rPr lang="en-GB" sz="1400" dirty="0"/>
              <a:t>Digital Safety</a:t>
            </a:r>
          </a:p>
        </p:txBody>
      </p:sp>
      <p:sp>
        <p:nvSpPr>
          <p:cNvPr id="16" name="TextBox 15">
            <a:extLst>
              <a:ext uri="{FF2B5EF4-FFF2-40B4-BE49-F238E27FC236}">
                <a16:creationId xmlns:a16="http://schemas.microsoft.com/office/drawing/2014/main" id="{7620BD7E-7A1C-47C8-BDA9-C37B3E8056B5}"/>
              </a:ext>
            </a:extLst>
          </p:cNvPr>
          <p:cNvSpPr txBox="1"/>
          <p:nvPr/>
        </p:nvSpPr>
        <p:spPr>
          <a:xfrm>
            <a:off x="376768" y="5524097"/>
            <a:ext cx="2592288" cy="369332"/>
          </a:xfrm>
          <a:prstGeom prst="rect">
            <a:avLst/>
          </a:prstGeom>
          <a:noFill/>
        </p:spPr>
        <p:txBody>
          <a:bodyPr wrap="square" rtlCol="0">
            <a:spAutoFit/>
          </a:bodyPr>
          <a:lstStyle/>
          <a:p>
            <a:endParaRPr lang="en-GB" dirty="0"/>
          </a:p>
        </p:txBody>
      </p:sp>
      <p:sp>
        <p:nvSpPr>
          <p:cNvPr id="25" name="Rectangle 24">
            <a:extLst>
              <a:ext uri="{FF2B5EF4-FFF2-40B4-BE49-F238E27FC236}">
                <a16:creationId xmlns:a16="http://schemas.microsoft.com/office/drawing/2014/main" id="{A7EC7E0B-AD43-42F3-BE6D-425E58B172C5}"/>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0CE6134F-CF66-4B6C-8F0D-45848674C079}"/>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13</a:t>
            </a:r>
          </a:p>
        </p:txBody>
      </p:sp>
      <p:pic>
        <p:nvPicPr>
          <p:cNvPr id="27" name="Picture 26" descr="Icon&#10;&#10;Description automatically generated">
            <a:extLst>
              <a:ext uri="{FF2B5EF4-FFF2-40B4-BE49-F238E27FC236}">
                <a16:creationId xmlns:a16="http://schemas.microsoft.com/office/drawing/2014/main" id="{ECFCB015-A1E7-4ED0-A99F-89DB70062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115303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38CC27-3552-4DA7-A676-E176EEAFB05E}"/>
              </a:ext>
            </a:extLst>
          </p:cNvPr>
          <p:cNvSpPr txBox="1"/>
          <p:nvPr/>
        </p:nvSpPr>
        <p:spPr>
          <a:xfrm>
            <a:off x="1198181" y="154983"/>
            <a:ext cx="9301455" cy="82141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3600" b="1" dirty="0">
                <a:latin typeface="+mj-lt"/>
                <a:ea typeface="+mj-ea"/>
                <a:cs typeface="+mj-cs"/>
              </a:rPr>
              <a:t>Caithness Cares Mental Well Being Plan 2021-2025</a:t>
            </a:r>
          </a:p>
        </p:txBody>
      </p:sp>
      <p:pic>
        <p:nvPicPr>
          <p:cNvPr id="2" name="5D35FA44">
            <a:hlinkClick r:id="" action="ppaction://media"/>
            <a:extLst>
              <a:ext uri="{FF2B5EF4-FFF2-40B4-BE49-F238E27FC236}">
                <a16:creationId xmlns:a16="http://schemas.microsoft.com/office/drawing/2014/main" id="{342E9283-58CC-4742-AB46-3457F29211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176" y="1099480"/>
            <a:ext cx="8543184" cy="5711435"/>
          </a:xfrm>
          <a:prstGeom prst="rect">
            <a:avLst/>
          </a:prstGeom>
        </p:spPr>
      </p:pic>
      <p:pic>
        <p:nvPicPr>
          <p:cNvPr id="7" name="Picture 6" descr="Icon&#10;&#10;Description automatically generated">
            <a:extLst>
              <a:ext uri="{FF2B5EF4-FFF2-40B4-BE49-F238E27FC236}">
                <a16:creationId xmlns:a16="http://schemas.microsoft.com/office/drawing/2014/main" id="{50CB4C7A-6B9E-401C-9BAF-8846F1EB0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498" y="31896"/>
            <a:ext cx="1689315" cy="1643365"/>
          </a:xfrm>
          <a:prstGeom prst="rect">
            <a:avLst/>
          </a:prstGeom>
        </p:spPr>
      </p:pic>
      <p:sp>
        <p:nvSpPr>
          <p:cNvPr id="3" name="TextBox 2">
            <a:extLst>
              <a:ext uri="{FF2B5EF4-FFF2-40B4-BE49-F238E27FC236}">
                <a16:creationId xmlns:a16="http://schemas.microsoft.com/office/drawing/2014/main" id="{9E3B9148-A69C-4D06-B13C-BAE5D876BEA9}"/>
              </a:ext>
            </a:extLst>
          </p:cNvPr>
          <p:cNvSpPr txBox="1"/>
          <p:nvPr/>
        </p:nvSpPr>
        <p:spPr>
          <a:xfrm>
            <a:off x="10384971" y="2177143"/>
            <a:ext cx="1536842" cy="1754326"/>
          </a:xfrm>
          <a:prstGeom prst="rect">
            <a:avLst/>
          </a:prstGeom>
          <a:noFill/>
        </p:spPr>
        <p:txBody>
          <a:bodyPr wrap="square" rtlCol="0">
            <a:spAutoFit/>
          </a:bodyPr>
          <a:lstStyle/>
          <a:p>
            <a:r>
              <a:rPr lang="en-GB" dirty="0"/>
              <a:t>Video produced by Here for Caithness for Caithness Cares.</a:t>
            </a:r>
          </a:p>
        </p:txBody>
      </p:sp>
    </p:spTree>
    <p:extLst>
      <p:ext uri="{BB962C8B-B14F-4D97-AF65-F5344CB8AC3E}">
        <p14:creationId xmlns:p14="http://schemas.microsoft.com/office/powerpoint/2010/main" val="7311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45D426B-9A1F-4D70-986A-4DD066C7BE76}"/>
              </a:ext>
            </a:extLst>
          </p:cNvPr>
          <p:cNvSpPr txBox="1"/>
          <p:nvPr/>
        </p:nvSpPr>
        <p:spPr>
          <a:xfrm>
            <a:off x="1504121" y="838031"/>
            <a:ext cx="9225791" cy="4893647"/>
          </a:xfrm>
          <a:prstGeom prst="rect">
            <a:avLst/>
          </a:prstGeom>
          <a:noFill/>
        </p:spPr>
        <p:txBody>
          <a:bodyPr wrap="square" rtlCol="0">
            <a:spAutoFit/>
          </a:bodyPr>
          <a:lstStyle/>
          <a:p>
            <a:r>
              <a:rPr lang="en-GB" sz="2400" dirty="0">
                <a:solidFill>
                  <a:schemeClr val="bg1"/>
                </a:solidFill>
              </a:rPr>
              <a:t>Highland has 9 Community Planning Partnerships and each local context of Highland is unique</a:t>
            </a:r>
          </a:p>
          <a:p>
            <a:endParaRPr lang="en-GB" sz="2400" dirty="0">
              <a:solidFill>
                <a:schemeClr val="bg1"/>
              </a:solidFill>
            </a:endParaRPr>
          </a:p>
          <a:p>
            <a:r>
              <a:rPr lang="en-GB" sz="2400" dirty="0">
                <a:solidFill>
                  <a:schemeClr val="bg1"/>
                </a:solidFill>
              </a:rPr>
              <a:t>Our communities are more powerful when all stakeholders are working together to design and build services around the needs of the community</a:t>
            </a:r>
          </a:p>
          <a:p>
            <a:endParaRPr lang="en-GB" sz="2400" dirty="0">
              <a:solidFill>
                <a:schemeClr val="bg1"/>
              </a:solidFill>
            </a:endParaRPr>
          </a:p>
          <a:p>
            <a:r>
              <a:rPr lang="en-GB" sz="2400" dirty="0">
                <a:solidFill>
                  <a:schemeClr val="bg1"/>
                </a:solidFill>
              </a:rPr>
              <a:t>The needs of our local communities are changing and require innovation and courage to do things differently </a:t>
            </a: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spTree>
    <p:extLst>
      <p:ext uri="{BB962C8B-B14F-4D97-AF65-F5344CB8AC3E}">
        <p14:creationId xmlns:p14="http://schemas.microsoft.com/office/powerpoint/2010/main" val="302556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DE9FF553-34D5-4ECE-91F9-5D1BB432044E}"/>
              </a:ext>
            </a:extLst>
          </p:cNvPr>
          <p:cNvSpPr txBox="1"/>
          <p:nvPr/>
        </p:nvSpPr>
        <p:spPr>
          <a:xfrm>
            <a:off x="1357313" y="1185863"/>
            <a:ext cx="9301162" cy="4832092"/>
          </a:xfrm>
          <a:prstGeom prst="rect">
            <a:avLst/>
          </a:prstGeom>
          <a:noFill/>
        </p:spPr>
        <p:txBody>
          <a:bodyPr wrap="square" rtlCol="0">
            <a:spAutoFit/>
          </a:bodyPr>
          <a:lstStyle/>
          <a:p>
            <a:r>
              <a:rPr lang="en-GB" sz="2800" dirty="0">
                <a:solidFill>
                  <a:schemeClr val="bg1"/>
                </a:solidFill>
              </a:rPr>
              <a:t>Our policy landscape has modernised and recognises the importance of love, acceptance and belonging.</a:t>
            </a:r>
          </a:p>
          <a:p>
            <a:endParaRPr lang="en-GB" sz="2800" dirty="0">
              <a:solidFill>
                <a:schemeClr val="bg1"/>
              </a:solidFill>
            </a:endParaRPr>
          </a:p>
          <a:p>
            <a:r>
              <a:rPr lang="en-GB" sz="2800" dirty="0">
                <a:solidFill>
                  <a:schemeClr val="bg1"/>
                </a:solidFill>
              </a:rPr>
              <a:t>UNCRC: Incorporation of the UNCRC puts children’s rights into the heart of everything we do. </a:t>
            </a:r>
          </a:p>
          <a:p>
            <a:endParaRPr lang="en-GB" sz="2800" dirty="0">
              <a:solidFill>
                <a:schemeClr val="bg1"/>
              </a:solidFill>
            </a:endParaRPr>
          </a:p>
          <a:p>
            <a:r>
              <a:rPr lang="en-GB" sz="2800" dirty="0">
                <a:solidFill>
                  <a:schemeClr val="bg1"/>
                </a:solidFill>
              </a:rPr>
              <a:t>The Promise: we come together as a community and love our children to give them the childhood they deserve</a:t>
            </a:r>
          </a:p>
          <a:p>
            <a:endParaRPr lang="en-GB" sz="2800" dirty="0">
              <a:solidFill>
                <a:schemeClr val="bg1"/>
              </a:solidFill>
            </a:endParaRPr>
          </a:p>
          <a:p>
            <a:endParaRPr lang="en-GB" sz="2800" dirty="0">
              <a:solidFill>
                <a:schemeClr val="bg1"/>
              </a:solidFill>
            </a:endParaRPr>
          </a:p>
          <a:p>
            <a:r>
              <a:rPr lang="en-GB" sz="2800" dirty="0">
                <a:solidFill>
                  <a:schemeClr val="bg1"/>
                </a:solidFill>
              </a:rPr>
              <a:t> </a:t>
            </a:r>
          </a:p>
        </p:txBody>
      </p:sp>
    </p:spTree>
    <p:extLst>
      <p:ext uri="{BB962C8B-B14F-4D97-AF65-F5344CB8AC3E}">
        <p14:creationId xmlns:p14="http://schemas.microsoft.com/office/powerpoint/2010/main" val="278989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117D74B3-02C3-4FC8-B99E-145C60ABA188}"/>
              </a:ext>
            </a:extLst>
          </p:cNvPr>
          <p:cNvSpPr txBox="1"/>
          <p:nvPr/>
        </p:nvSpPr>
        <p:spPr>
          <a:xfrm>
            <a:off x="1271589" y="668517"/>
            <a:ext cx="9486899" cy="4031873"/>
          </a:xfrm>
          <a:prstGeom prst="rect">
            <a:avLst/>
          </a:prstGeom>
          <a:noFill/>
        </p:spPr>
        <p:txBody>
          <a:bodyPr wrap="square" rtlCol="0">
            <a:spAutoFit/>
          </a:bodyPr>
          <a:lstStyle/>
          <a:p>
            <a:r>
              <a:rPr lang="en-GB" sz="3200" dirty="0">
                <a:solidFill>
                  <a:schemeClr val="bg1"/>
                </a:solidFill>
              </a:rPr>
              <a:t>The Safeguarding and CLD team </a:t>
            </a:r>
          </a:p>
          <a:p>
            <a:r>
              <a:rPr lang="en-GB" sz="3200" dirty="0">
                <a:solidFill>
                  <a:schemeClr val="bg1"/>
                </a:solidFill>
              </a:rPr>
              <a:t>Strategic Manager: Safeguarding and CLD (Dr Tina Stones)</a:t>
            </a:r>
          </a:p>
          <a:p>
            <a:r>
              <a:rPr lang="en-GB" sz="3200" dirty="0">
                <a:solidFill>
                  <a:schemeClr val="bg1"/>
                </a:solidFill>
              </a:rPr>
              <a:t>Highland Cares Team Leader (Yvonne Ross)</a:t>
            </a:r>
          </a:p>
          <a:p>
            <a:r>
              <a:rPr lang="en-GB" sz="3200" dirty="0">
                <a:solidFill>
                  <a:schemeClr val="bg1"/>
                </a:solidFill>
              </a:rPr>
              <a:t>Highland Cares Clerical (Eszter Biro) </a:t>
            </a:r>
          </a:p>
          <a:p>
            <a:r>
              <a:rPr lang="en-GB" sz="3200" dirty="0">
                <a:solidFill>
                  <a:schemeClr val="bg1"/>
                </a:solidFill>
              </a:rPr>
              <a:t>Online-Safety (Robert Quigley) </a:t>
            </a:r>
          </a:p>
          <a:p>
            <a:r>
              <a:rPr lang="en-GB" sz="3200" dirty="0">
                <a:solidFill>
                  <a:schemeClr val="bg1"/>
                </a:solidFill>
              </a:rPr>
              <a:t>Senior Lead Employability and Skills (Maxine Garson) </a:t>
            </a:r>
          </a:p>
          <a:p>
            <a:endParaRPr lang="en-GB" sz="3200" dirty="0">
              <a:solidFill>
                <a:schemeClr val="bg1"/>
              </a:solidFill>
            </a:endParaRPr>
          </a:p>
        </p:txBody>
      </p:sp>
    </p:spTree>
    <p:extLst>
      <p:ext uri="{BB962C8B-B14F-4D97-AF65-F5344CB8AC3E}">
        <p14:creationId xmlns:p14="http://schemas.microsoft.com/office/powerpoint/2010/main" val="39965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666875" y="873718"/>
            <a:ext cx="8797925" cy="1323153"/>
          </a:xfrm>
        </p:spPr>
        <p:txBody>
          <a:bodyPr>
            <a:normAutofit/>
          </a:bodyPr>
          <a:lstStyle/>
          <a:p>
            <a:pPr algn="l"/>
            <a:r>
              <a:rPr lang="en-GB" sz="4400" b="1" dirty="0">
                <a:solidFill>
                  <a:schemeClr val="bg1"/>
                </a:solidFill>
              </a:rPr>
              <a:t>         </a:t>
            </a:r>
            <a:r>
              <a:rPr lang="en-GB" sz="5400" b="1" dirty="0">
                <a:solidFill>
                  <a:schemeClr val="bg1"/>
                </a:solidFill>
              </a:rPr>
              <a:t>Why</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877289" y="2128471"/>
            <a:ext cx="7866062" cy="2619375"/>
          </a:xfrm>
        </p:spPr>
        <p:txBody>
          <a:bodyPr wrap="square">
            <a:noAutofit/>
          </a:bodyPr>
          <a:lstStyle/>
          <a:p>
            <a:pPr lvl="0" algn="l">
              <a:lnSpc>
                <a:spcPct val="100000"/>
              </a:lnSpc>
              <a:spcBef>
                <a:spcPts val="0"/>
              </a:spcBef>
            </a:pPr>
            <a:r>
              <a:rPr lang="en-GB" sz="2000" dirty="0">
                <a:solidFill>
                  <a:schemeClr val="bg1"/>
                </a:solidFill>
              </a:rPr>
              <a:t>In Caithness there have been several suicides and increasing drug-related deaths, with the problem becoming more acute in 2020 due to Covid-19. Police Scotland has confirmed that Caithness is an area of key concern within Highland with increasing violent crime, addiction and mental health challenges. However, it is not just anti-social behaviour that is of concern there are a range of reasons and issues affecting many young people and their families. These reasons together warranted immediate action and the Caithness Pathfinder project was launched.</a:t>
            </a:r>
          </a:p>
          <a:p>
            <a:pPr algn="l"/>
            <a:endParaRPr lang="en-GB" sz="3600"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81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5400" b="1" dirty="0">
                <a:solidFill>
                  <a:schemeClr val="bg1"/>
                </a:solidFill>
              </a:rPr>
              <a:t>How</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231571"/>
            <a:ext cx="7866062" cy="2522139"/>
          </a:xfrm>
        </p:spPr>
        <p:txBody>
          <a:bodyPr wrap="square">
            <a:noAutofit/>
          </a:bodyPr>
          <a:lstStyle/>
          <a:p>
            <a:pPr lvl="0" algn="l">
              <a:lnSpc>
                <a:spcPct val="100000"/>
              </a:lnSpc>
              <a:spcBef>
                <a:spcPts val="0"/>
              </a:spcBef>
            </a:pPr>
            <a:r>
              <a:rPr lang="en-GB" sz="2000" dirty="0">
                <a:solidFill>
                  <a:prstClr val="white"/>
                </a:solidFill>
              </a:rPr>
              <a:t>To support the pathfinder, it was agreed to hold a workshop to look at how to approach better management of crisis response as well as seeking support for a ‘whole systems approach’ within Caithness.</a:t>
            </a:r>
          </a:p>
          <a:p>
            <a:pPr lvl="0" algn="l">
              <a:lnSpc>
                <a:spcPct val="100000"/>
              </a:lnSpc>
              <a:spcBef>
                <a:spcPts val="0"/>
              </a:spcBef>
            </a:pPr>
            <a:r>
              <a:rPr lang="en-GB" sz="2000" dirty="0">
                <a:solidFill>
                  <a:prstClr val="white"/>
                </a:solidFill>
              </a:rPr>
              <a:t>Two workshops were held on 30th November (afternoon and evening) supported by Highland Council officers. At each session between 40 and 50 people attended with a wide range of stakeholders including senior officials, third sector organisations and elected members. </a:t>
            </a:r>
          </a:p>
          <a:p>
            <a:pPr lvl="0">
              <a:lnSpc>
                <a:spcPct val="100000"/>
              </a:lnSpc>
              <a:spcBef>
                <a:spcPts val="0"/>
              </a:spcBef>
            </a:pPr>
            <a:endParaRPr lang="en-GB" sz="1400"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20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5400" b="1" dirty="0">
                <a:solidFill>
                  <a:schemeClr val="bg1"/>
                </a:solidFill>
              </a:rPr>
              <a:t>How</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128471"/>
            <a:ext cx="7866062" cy="2625239"/>
          </a:xfrm>
        </p:spPr>
        <p:txBody>
          <a:bodyPr wrap="square">
            <a:noAutofit/>
          </a:bodyPr>
          <a:lstStyle/>
          <a:p>
            <a:pPr lvl="0" algn="l">
              <a:lnSpc>
                <a:spcPct val="100000"/>
              </a:lnSpc>
              <a:spcBef>
                <a:spcPts val="0"/>
              </a:spcBef>
            </a:pPr>
            <a:r>
              <a:rPr lang="en-GB" dirty="0">
                <a:solidFill>
                  <a:schemeClr val="bg1"/>
                </a:solidFill>
              </a:rPr>
              <a:t>From the feedback at the workshop a clear need was identified to enable hope, dreams, entitlement and purpose for the young people and their families to hold onto; and where Caithness is a place they can live, thrive, and access opportunities. Fundamental to the pathfinder being successful was the is the need to engage, listen and coproduce solutions with young people</a:t>
            </a: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976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128471"/>
            <a:ext cx="7866062" cy="2811664"/>
          </a:xfr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alibri"/>
                <a:ea typeface="+mn-ea"/>
                <a:cs typeface="+mn-cs"/>
              </a:rPr>
              <a:t> Fundamental to the pathfinder being successful is the need to engage, listen and coproduce solutions with young people. Pivotal to achieving this will be how we will increase capacity to reach people who, based on current approaches, are the most difficult to reach. Overall a dual approach to delivering services was agreed: 1) Response to immediate and 2) Preventative (longer term). There were differing views around where the balance should lie and whether work should progress in parallel or start by responding to the immediate crisis.</a:t>
            </a:r>
          </a:p>
          <a:p>
            <a:pPr lvl="0" algn="l">
              <a:lnSpc>
                <a:spcPct val="100000"/>
              </a:lnSpc>
              <a:spcBef>
                <a:spcPts val="0"/>
              </a:spcBef>
            </a:pPr>
            <a:endParaRPr lang="en-GB"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12AD36EB-E36D-41A1-8458-1DC810B6761D}"/>
              </a:ext>
            </a:extLst>
          </p:cNvPr>
          <p:cNvSpPr txBox="1"/>
          <p:nvPr/>
        </p:nvSpPr>
        <p:spPr>
          <a:xfrm>
            <a:off x="2873829" y="1455376"/>
            <a:ext cx="6567054" cy="707886"/>
          </a:xfrm>
          <a:prstGeom prst="rect">
            <a:avLst/>
          </a:prstGeom>
          <a:noFill/>
        </p:spPr>
        <p:txBody>
          <a:bodyPr wrap="square" rtlCol="0">
            <a:spAutoFit/>
          </a:bodyPr>
          <a:lstStyle/>
          <a:p>
            <a:r>
              <a:rPr lang="en-GB" sz="4000" dirty="0">
                <a:solidFill>
                  <a:schemeClr val="bg1"/>
                </a:solidFill>
              </a:rPr>
              <a:t>How</a:t>
            </a:r>
          </a:p>
        </p:txBody>
      </p:sp>
    </p:spTree>
    <p:extLst>
      <p:ext uri="{BB962C8B-B14F-4D97-AF65-F5344CB8AC3E}">
        <p14:creationId xmlns:p14="http://schemas.microsoft.com/office/powerpoint/2010/main" val="40256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929116"/>
          </a:xfrm>
        </p:spPr>
        <p:txBody>
          <a:bodyPr>
            <a:normAutofit/>
          </a:bodyPr>
          <a:lstStyle/>
          <a:p>
            <a:pPr algn="l"/>
            <a:r>
              <a:rPr lang="en-GB" sz="4400" b="1" dirty="0">
                <a:solidFill>
                  <a:schemeClr val="bg1"/>
                </a:solidFill>
              </a:rPr>
              <a:t>         Young Peoples Voices</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975312" y="2156488"/>
            <a:ext cx="1353787" cy="1876302"/>
          </a:xfrm>
        </p:spPr>
        <p:txBody>
          <a:bodyPr wrap="square">
            <a:noAutofit/>
          </a:bodyPr>
          <a:lstStyle/>
          <a:p>
            <a:r>
              <a:rPr lang="en-GB" sz="1800" i="1" dirty="0">
                <a:solidFill>
                  <a:schemeClr val="bg1"/>
                </a:solidFill>
              </a:rPr>
              <a:t>“We want safe spaces  in school and the community”</a:t>
            </a: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B23DCE4-B959-4EEC-8972-47AF90D591F9}"/>
              </a:ext>
            </a:extLst>
          </p:cNvPr>
          <p:cNvSpPr txBox="1"/>
          <p:nvPr/>
        </p:nvSpPr>
        <p:spPr>
          <a:xfrm>
            <a:off x="8246541" y="1501095"/>
            <a:ext cx="260069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mn-cs"/>
              </a:rPr>
              <a:t>“local Mental Health organisations don’t seem to advertise very much. I struggled a lot with mental health during both Lockdowns and I didn’t know there were to go...I know what’s there now, but I really had to look for it.” </a:t>
            </a:r>
            <a:endPar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9114E4-2CC4-4395-9E7E-02B571208D85}"/>
              </a:ext>
            </a:extLst>
          </p:cNvPr>
          <p:cNvSpPr txBox="1"/>
          <p:nvPr/>
        </p:nvSpPr>
        <p:spPr>
          <a:xfrm>
            <a:off x="2930341" y="1600448"/>
            <a:ext cx="4871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a:t>
            </a:r>
            <a:r>
              <a:rPr lang="en-GB" i="1" dirty="0">
                <a:solidFill>
                  <a:srgbClr val="FFFF00"/>
                </a:solidFill>
                <a:latin typeface="Arial" panose="020B0604020202020204" pitchFamily="34" charset="0"/>
                <a:ea typeface="Calibri" panose="020F0502020204030204" pitchFamily="34" charset="0"/>
              </a:rPr>
              <a:t>”</a:t>
            </a:r>
            <a:r>
              <a:rPr kumimoji="0" lang="en-GB" sz="18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When I have to travel to Inverness for medical appointments my anxiety goes through the roof! It builds the whole way as there’s not much else to do where travelling other than think! It pretty “much defeats the purpose of going.” </a:t>
            </a:r>
            <a:endPar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F6F7DD5-CC19-4EA5-8A14-4C37B8F41AAC}"/>
              </a:ext>
            </a:extLst>
          </p:cNvPr>
          <p:cNvSpPr txBox="1"/>
          <p:nvPr/>
        </p:nvSpPr>
        <p:spPr>
          <a:xfrm>
            <a:off x="1138776" y="3595093"/>
            <a:ext cx="24506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00"/>
                </a:solidFill>
                <a:effectLst/>
                <a:uLnTx/>
                <a:uFillTx/>
                <a:latin typeface="Calibri" panose="020F0502020204030204"/>
                <a:ea typeface="+mn-ea"/>
                <a:cs typeface="+mn-cs"/>
              </a:rPr>
              <a:t>”We want safe non judgemental people we can trust”</a:t>
            </a:r>
          </a:p>
        </p:txBody>
      </p:sp>
      <p:sp>
        <p:nvSpPr>
          <p:cNvPr id="8" name="TextBox 7">
            <a:extLst>
              <a:ext uri="{FF2B5EF4-FFF2-40B4-BE49-F238E27FC236}">
                <a16:creationId xmlns:a16="http://schemas.microsoft.com/office/drawing/2014/main" id="{2F7DBBDC-6315-428C-AD7B-83B99D032204}"/>
              </a:ext>
            </a:extLst>
          </p:cNvPr>
          <p:cNvSpPr txBox="1"/>
          <p:nvPr/>
        </p:nvSpPr>
        <p:spPr>
          <a:xfrm>
            <a:off x="3723603" y="3319321"/>
            <a:ext cx="46798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“The school has very good PSAs [pupil support], who are always willing to help anyone who might have mental health problems, or just feeling a bit down in general. They really do care and are very supportive of everyone, no matter who they are.” </a:t>
            </a:r>
            <a:endPar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40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D37954255D1C40B349B8C80F42E237" ma:contentTypeVersion="3" ma:contentTypeDescription="Create a new document." ma:contentTypeScope="" ma:versionID="01d833911c71a043b6e985ec39193488">
  <xsd:schema xmlns:xsd="http://www.w3.org/2001/XMLSchema" xmlns:xs="http://www.w3.org/2001/XMLSchema" xmlns:p="http://schemas.microsoft.com/office/2006/metadata/properties" xmlns:ns2="a80db072-40f0-4239-af7d-3e708e1bbca3" targetNamespace="http://schemas.microsoft.com/office/2006/metadata/properties" ma:root="true" ma:fieldsID="b117883d90964a8965680618b63bcee9" ns2:_="">
    <xsd:import namespace="a80db072-40f0-4239-af7d-3e708e1bbc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db072-40f0-4239-af7d-3e708e1bbc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3F78C0-1B0E-4E0C-B175-3A8937C33ED4}"/>
</file>

<file path=customXml/itemProps2.xml><?xml version="1.0" encoding="utf-8"?>
<ds:datastoreItem xmlns:ds="http://schemas.openxmlformats.org/officeDocument/2006/customXml" ds:itemID="{2A15F285-3F72-480E-82EA-4F7F2515464C}"/>
</file>

<file path=customXml/itemProps3.xml><?xml version="1.0" encoding="utf-8"?>
<ds:datastoreItem xmlns:ds="http://schemas.openxmlformats.org/officeDocument/2006/customXml" ds:itemID="{9C310FF3-E71B-4CA7-A718-501691D8248D}"/>
</file>

<file path=docProps/app.xml><?xml version="1.0" encoding="utf-8"?>
<Properties xmlns="http://schemas.openxmlformats.org/officeDocument/2006/extended-properties" xmlns:vt="http://schemas.openxmlformats.org/officeDocument/2006/docPropsVTypes">
  <TotalTime>9271</TotalTime>
  <Words>2071</Words>
  <Application>Microsoft Office PowerPoint</Application>
  <PresentationFormat>Widescreen</PresentationFormat>
  <Paragraphs>281</Paragraphs>
  <Slides>18</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Office Theme</vt:lpstr>
      <vt:lpstr>Office Theme</vt:lpstr>
      <vt:lpstr>Highland Cares</vt:lpstr>
      <vt:lpstr>PowerPoint Presentation</vt:lpstr>
      <vt:lpstr>PowerPoint Presentation</vt:lpstr>
      <vt:lpstr>PowerPoint Presentation</vt:lpstr>
      <vt:lpstr>         Why </vt:lpstr>
      <vt:lpstr>         How </vt:lpstr>
      <vt:lpstr>         How </vt:lpstr>
      <vt:lpstr>          </vt:lpstr>
      <vt:lpstr>         Young Peoples Voices </vt:lpstr>
      <vt:lpstr>      </vt:lpstr>
      <vt:lpstr>          </vt:lpstr>
      <vt:lpstr>  Education Sub Group</vt:lpstr>
      <vt:lpstr>Youth Sub Group</vt:lpstr>
      <vt:lpstr>Crisis and Recovery</vt:lpstr>
      <vt:lpstr>Family</vt:lpstr>
      <vt:lpstr>Community</vt:lpstr>
      <vt:lpstr>Caithness Cares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Highland Cares</dc:title>
  <dc:creator>Yvonne Ross (Education)</dc:creator>
  <cp:lastModifiedBy>Tina Stones (Education)</cp:lastModifiedBy>
  <cp:revision>15</cp:revision>
  <dcterms:created xsi:type="dcterms:W3CDTF">2022-05-23T07:49:37Z</dcterms:created>
  <dcterms:modified xsi:type="dcterms:W3CDTF">2022-06-20T14:43:47Z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0x01010073D37954255D1C40B349B8C80F42E237</vt:lpwstr>
  </property>
</Properties>
</file>