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723" r:id="rId5"/>
    <p:sldMasterId id="2147483704" r:id="rId6"/>
    <p:sldMasterId id="2147483678" r:id="rId7"/>
  </p:sldMasterIdLst>
  <p:notesMasterIdLst>
    <p:notesMasterId r:id="rId20"/>
  </p:notesMasterIdLst>
  <p:sldIdLst>
    <p:sldId id="482" r:id="rId8"/>
    <p:sldId id="473" r:id="rId9"/>
    <p:sldId id="472" r:id="rId10"/>
    <p:sldId id="515" r:id="rId11"/>
    <p:sldId id="474" r:id="rId12"/>
    <p:sldId id="475" r:id="rId13"/>
    <p:sldId id="477" r:id="rId14"/>
    <p:sldId id="484" r:id="rId15"/>
    <p:sldId id="483" r:id="rId16"/>
    <p:sldId id="478" r:id="rId17"/>
    <p:sldId id="479" r:id="rId18"/>
    <p:sldId id="46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5BCF21-140A-B83C-53B4-F3E20756CEEC}" name="Kenny Templeton (ICT Delivery)" initials="" userId="S::kennetht@highland.gov.uk::deab8bd2-8b0d-452c-b0c0-e37b61647815" providerId="AD"/>
  <p188:author id="{3A38C727-674F-0D55-DEF9-148D213D6DC5}" name="Angela Stewart (Performance &amp; Information Governance)" initials="AS" userId="S::angstew@highland.gov.uk::d48eb212-0167-425d-a36b-8201f570a8f6" providerId="AD"/>
  <p188:author id="{1BC8A865-2C43-7C12-EF78-B65E3D20DD0C}" name="Hannah Kollef (Performance &amp; Information Governance)" initials="" userId="S::KollefH@Highland.gov.uk::93ce06db-dc39-45e6-911e-5e26fca07b3a" providerId="AD"/>
  <p188:author id="{81729A74-FBD9-7DE0-C0F2-1B17EB451745}" name="Anna Templeton (Performance &amp; Information Governance)" initials="AT" userId="S::AnnaT@highland.gov.uk::7a049f8c-82f0-4ed1-a3b4-85efdb7bd83c" providerId="AD"/>
  <p188:author id="{E1B0A9DE-6BCF-6C0F-D39E-62EC7284F4CB}" name="Laura Williamson (ICT Delivery)" initials="LW(D" userId="S::lauraw@highland.gov.uk::5e99e857-7a2e-4c83-a103-a89fb737b5b2" providerId="AD"/>
  <p188:author id="{493534DF-A004-CEB6-B1E4-51EDCF36EC57}" name="Donna Sutherland (Corporate Audit and Performance)" initials="DP" userId="S::donnasu@highland.gov.uk::fc8f2edb-d93f-4f4d-a6e6-d7e3b6823fd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 Yates" initials="AY" lastIdx="1" clrIdx="0">
    <p:extLst>
      <p:ext uri="{19B8F6BF-5375-455C-9EA6-DF929625EA0E}">
        <p15:presenceInfo xmlns:p15="http://schemas.microsoft.com/office/powerpoint/2012/main" userId="S-1-5-21-2114064515-1964595913-1963001494-38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7C3A"/>
    <a:srgbClr val="492F92"/>
    <a:srgbClr val="FFFFFF"/>
    <a:srgbClr val="EE7501"/>
    <a:srgbClr val="57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E86792-55A7-6B64-332A-54F58F2DE6BA}" v="516" dt="2025-04-29T09:30:11.716"/>
    <p1510:client id="{753C0DEF-D027-9C27-CE6B-E8B191CA399E}" v="171" dt="2025-04-29T10:13:18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5DFD52-1AE8-45DE-89F8-6BD572665579}" type="datetimeFigureOut">
              <a:rPr lang="en-GB" smtClean="0"/>
              <a:t>19/05/2025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054FD-8B9A-4974-BF71-58D4B23FE3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776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4EACE-4016-40CE-9458-6006477A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39F68B-9F86-424C-8A78-181C78C94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8A0347-2C67-430B-BBD3-760DA60D504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E5BBA1-EF5B-496E-BAA7-2AABCABFC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325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River N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7589A1-E4FA-4893-8040-A338378680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85"/>
            <a:ext cx="12191998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CEC98D-E9D6-4CE7-8761-E0A4D098C3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93E675C-6E97-4DC8-A3BD-94BC56A8FD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Applecross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CBC682-E98A-45D5-8950-BD508E2B31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819675-DD6C-4A7E-9674-80BB598938F2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58F6ED0-AAE5-4281-AED8-B11401D943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920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A7F1A1-02FA-4BC2-9095-CAFB5D9558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0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2AF19A9-1FAE-4543-9705-24D99CD5F8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18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Social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13E339-AA49-4DC1-BCCE-F9544589F8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84D7F-FAF2-4811-9F66-67CDCD178D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2513" y="723900"/>
            <a:ext cx="10023475" cy="20970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05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Add your 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0E9990-7819-4400-AC7D-601BA56831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531D7-93EE-4D74-8475-4FA42BDEAF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52513" y="723900"/>
            <a:ext cx="10023475" cy="2097088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800" b="1">
                <a:solidFill>
                  <a:schemeClr val="bg1">
                    <a:lumMod val="95000"/>
                  </a:schemeClr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Add text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51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F0DCEA-B76F-4495-A314-2E5FE4791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45" y="404452"/>
            <a:ext cx="11070212" cy="66234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201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4EACE-4016-40CE-9458-6006477A43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339F68B-9F86-424C-8A78-181C78C949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8A0347-2C67-430B-BBD3-760DA60D504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FE5BBA1-EF5B-496E-BAA7-2AABCABFC0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467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908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0745" y="394928"/>
            <a:ext cx="11070212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0696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857E799-06B8-428A-B1AB-0FCB797A6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4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83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empty belly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7C911-CAC5-4347-8A3A-15E08A3E2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1999" cy="685662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BA1D02C-7770-40E3-B080-6D26DE0250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881E190-D960-43BA-9DAE-894A5D4E4033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100000">
                  <a:srgbClr val="492F92"/>
                </a:gs>
                <a:gs pos="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3B440DD-C8A2-45C5-B562-C706EC0F4B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2F7C3A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024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492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1228" y="1815630"/>
            <a:ext cx="10163339" cy="375357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67558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184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336507"/>
            <a:ext cx="10177131" cy="3621740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68843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1590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57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106208"/>
            <a:ext cx="10177131" cy="498499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626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400050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754211"/>
            <a:ext cx="10177131" cy="43303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678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808653"/>
            <a:ext cx="10177131" cy="42568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60581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818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 + sub-title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5896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460139"/>
            <a:ext cx="10177131" cy="36053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812067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1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4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1827611"/>
            <a:ext cx="4992555" cy="424740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17953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2" y="1827610"/>
            <a:ext cx="4992555" cy="42474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735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 + Sub-title - 2 line title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7436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0" hasCustomPrompt="1"/>
          </p:nvPr>
        </p:nvSpPr>
        <p:spPr>
          <a:xfrm>
            <a:off x="1007436" y="182148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92012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1832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aption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847861" y="1101512"/>
            <a:ext cx="6350496" cy="501816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124812" y="1101513"/>
            <a:ext cx="3531031" cy="5018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C83B3F-2D9E-4204-9030-4FD8EE64F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4099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52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121251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Full colour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1D30E-2D25-4CAB-8740-8CE28C69D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1999" cy="685662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28EA235-7D6B-45E4-96CA-31E4F5D10F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8C065A-28FA-403D-B0AE-8AB6A8525A32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0">
                  <a:schemeClr val="bg1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AA010F-71CB-46CA-B73D-6A36D4918D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657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7427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F0DCEA-B76F-4495-A314-2E5FE4791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45" y="404452"/>
            <a:ext cx="11070212" cy="662347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0247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7D373D6-ABD0-47E8-9FFB-59FA0199E6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357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Conten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6997920-A0CA-489B-AF37-8A9C9AAFE4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445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 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453A1F-A59F-4F59-AFDB-792EF5A7F7C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21228" y="1834680"/>
            <a:ext cx="10163339" cy="375357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37B3AE-619A-462F-94AA-717409336910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86608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682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Conten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F117C4F-CD5E-4C78-AB06-2572E7CBF9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19"/>
            <a:ext cx="10972800" cy="1210146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E01D075-9BE0-47B3-A21C-2E54485D8D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355557"/>
            <a:ext cx="10177131" cy="3621740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body text</a:t>
            </a:r>
          </a:p>
          <a:p>
            <a:pPr lvl="0"/>
            <a:endParaRPr lang="en-US"/>
          </a:p>
          <a:p>
            <a:pPr lvl="0"/>
            <a:r>
              <a:rPr lang="en-US"/>
              <a:t>Click to edit bullet lists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CDA286A-A4F1-4E4B-B3CE-9DA43758E10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707484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82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F1B9530-9AEF-4EFB-8A4C-07ABE4C546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C232FF-164F-4FBD-BA39-C0E508AC66C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172883"/>
            <a:ext cx="10177131" cy="498499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3598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955A83-E2D5-4E5F-8888-7575DC59FF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400050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4F21858-13E4-461E-8208-5A2D1C855D2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20886"/>
            <a:ext cx="10177131" cy="433033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4894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sub-heade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31FC3FA-293F-419A-9DF2-AB2F217E7C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1DB666-F610-4F5E-85AD-BDA4800E011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37228"/>
            <a:ext cx="10177131" cy="42568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64BD59B-A13E-49FD-9654-CB63CAD9E32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89156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8777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sub-header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857B94-A002-421A-A14C-3A25D97158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21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95E900-7DC2-4BD5-BEB2-8903190F26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469664"/>
            <a:ext cx="10177131" cy="3605356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C85FB7-8A8D-49E1-BFB7-31503CE1298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821592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7678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2 column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331BDD9-B110-4257-9277-31A0BFEB95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422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396506-F8C4-4C48-9151-3E50A19AB51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1827611"/>
            <a:ext cx="4992555" cy="4247408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7623C99-322F-4374-AE18-F5B819D7800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17953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BDD351F-E31A-4B06-827F-35DFC76CB5C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2012" y="1827610"/>
            <a:ext cx="4992555" cy="4247409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532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Full Colour -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976FA0-9B90-45AF-A71D-1ED46A06B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5821367-FBC6-47EF-8213-D2E638EEC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4E1A64-AE29-4EE9-B42D-89A5E9C63EB9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0">
                  <a:schemeClr val="bg1"/>
                </a:gs>
                <a:gs pos="100000">
                  <a:srgbClr val="492F92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303610C-21F9-40D0-BD7A-4562B34686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3491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+column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4FCE192-6D55-45D4-AF54-7F52D83E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95318"/>
            <a:ext cx="10972800" cy="1354162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two line title</a:t>
            </a:r>
            <a:endParaRPr lang="en-GB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D2DCED7-B37F-4905-B023-3BC65C846D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7436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FFBFE9-1730-4BA1-B18F-9A8ACBA853B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07436" y="1821489"/>
            <a:ext cx="10177131" cy="576064"/>
          </a:xfrm>
          <a:prstGeom prst="rect">
            <a:avLst/>
          </a:prstGeom>
        </p:spPr>
        <p:txBody>
          <a:bodyPr/>
          <a:lstStyle>
            <a:lvl1pPr marL="0" marR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aseline="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marL="0" marR="0" lvl="0" indent="0" algn="l" defTabSz="914411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Click to edit sub-title</a:t>
            </a:r>
            <a:endParaRPr lang="en-GB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4916BD-B14D-4D34-BB12-D41F9A0BFDE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192012" y="2469561"/>
            <a:ext cx="4992555" cy="359593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</a:lstStyle>
          <a:p>
            <a:pPr lvl="0"/>
            <a:r>
              <a:rPr lang="en-US"/>
              <a:t>Click to edit bullet list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4861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+text+bullets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533EBF-125C-404B-8EDD-9CAC31AFF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861" y="1168187"/>
            <a:ext cx="6350496" cy="501816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2pPr>
            <a:lvl3pPr>
              <a:defRPr sz="20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3pPr>
            <a:lvl4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4pPr>
            <a:lvl5pPr>
              <a:defRPr sz="180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3E1FC83-9AF3-4A09-9C3B-14AD3BC88DE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24812" y="1168188"/>
            <a:ext cx="3531031" cy="5018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body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EDC730F-EA51-4DBA-8561-41C73DD656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85897"/>
            <a:ext cx="10972800" cy="706090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4000" b="1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one line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424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91D07D9-CEC3-473D-AEA6-1D530B1521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89717" y="5153744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lnSpc>
                <a:spcPct val="100000"/>
              </a:lnSpc>
              <a:defRPr sz="20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edit photo title</a:t>
            </a:r>
            <a:endParaRPr lang="en-GB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3180ABB-AAD6-4284-A8C6-E37B4D13D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4724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F5EB06D-0DA5-4CFD-9261-B55F21CBD0E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720482"/>
            <a:ext cx="7315200" cy="524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 baseline="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457206" indent="0">
              <a:buNone/>
              <a:defRPr sz="1200"/>
            </a:lvl2pPr>
            <a:lvl3pPr marL="914411" indent="0">
              <a:buNone/>
              <a:defRPr sz="1001"/>
            </a:lvl3pPr>
            <a:lvl4pPr marL="1371617" indent="0">
              <a:buNone/>
              <a:defRPr sz="900"/>
            </a:lvl4pPr>
            <a:lvl5pPr marL="1828823" indent="0">
              <a:buNone/>
              <a:defRPr sz="900"/>
            </a:lvl5pPr>
            <a:lvl6pPr marL="2286029" indent="0">
              <a:buNone/>
              <a:defRPr sz="900"/>
            </a:lvl6pPr>
            <a:lvl7pPr marL="2743234" indent="0">
              <a:buNone/>
              <a:defRPr sz="900"/>
            </a:lvl7pPr>
            <a:lvl8pPr marL="3200440" indent="0">
              <a:buNone/>
              <a:defRPr sz="900"/>
            </a:lvl8pPr>
            <a:lvl9pPr marL="3657646" indent="0">
              <a:buNone/>
              <a:defRPr sz="900"/>
            </a:lvl9pPr>
          </a:lstStyle>
          <a:p>
            <a:pPr lvl="0"/>
            <a:r>
              <a:rPr lang="en-US"/>
              <a:t>Click to edit photo description</a:t>
            </a:r>
          </a:p>
        </p:txBody>
      </p:sp>
    </p:spTree>
    <p:extLst>
      <p:ext uri="{BB962C8B-B14F-4D97-AF65-F5344CB8AC3E}">
        <p14:creationId xmlns:p14="http://schemas.microsoft.com/office/powerpoint/2010/main" val="377449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torr, Sky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3E077B-DF3E-4D8D-9400-6BFE4DE75F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D53FB-FB13-4D7B-8BBA-CB0990ACD5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BF4EF15-28A1-4C93-A528-C99CB4B2DB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139721" cy="3203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Old Man of </a:t>
            </a:r>
            <a:r>
              <a:rPr lang="en-US" err="1"/>
              <a:t>Storr</a:t>
            </a:r>
            <a:r>
              <a:rPr lang="en-US"/>
              <a:t>, Isle of Skye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C45ED15-D853-40B5-8E79-DA143C5181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B67FC6-69A2-4C83-A58A-A71EC168B8BF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776EBFD-9D5D-4946-A978-AFEFC36605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4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len Aff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4AE4B9-2DB3-4901-86A6-1B13F6F3A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85"/>
            <a:ext cx="12191998" cy="685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E0E66-84A7-4807-BB24-90F54E4EC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6C0B04A-9A98-49B8-9371-70B1353167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120867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Glen Affric by CI Photography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D8FAC9-BFAA-4D12-A47C-D301626854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4C61E7-A02F-4FD7-8A13-D54759B0922B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C6A9212D-76A4-4875-ACC8-1DBF27737E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41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Achmelvich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A3EF4E-01C8-4B33-83B0-869FF30F47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64A9FB-011A-4C16-BB34-E193426FCF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25C5A6F-27EB-4404-86B1-C62C24B36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Achmelvich Beach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1A2345-C130-4B10-847A-C71AD5787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199E7E-67DD-4BB9-8BE8-C4AB5EC3093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C257CD9-08CD-4FD2-9981-6043205B4A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06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Sutherland Hil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8C0DE4-EB52-415A-84A1-5384D1042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CB4934-EFE3-40BD-9B55-499352BBA7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1EB5674-D689-4052-A018-5407EE8E0F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Sutherland Hills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AFC8AD7-577D-471F-A9AF-A507FFA70E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9CDFDD-DAC4-44F6-85C7-4A85022CA225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2384D27-D96C-487F-BBC4-CF7A3067C1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04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Inverness City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4E6D9C-7AA1-4E7F-84A1-B90DEA3D80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5"/>
            <a:ext cx="12192000" cy="68566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0B609E-BE23-4D11-8C11-CA05C2C98B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86"/>
            <a:ext cx="12191999" cy="6856628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3543BC69-808E-4D50-8FE1-5E8D1BB990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0675" y="6259513"/>
            <a:ext cx="2545073" cy="3015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Inverness City Centre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0DC59A1-A27D-423C-96E4-6595680A50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6685" y="673941"/>
            <a:ext cx="8220885" cy="1249127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US"/>
              <a:t>Click to add main presentation title in English</a:t>
            </a:r>
            <a:br>
              <a:rPr lang="en-US"/>
            </a:b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75E9E29-53BB-4934-B8AE-463AA796F086}"/>
              </a:ext>
            </a:extLst>
          </p:cNvPr>
          <p:cNvCxnSpPr>
            <a:cxnSpLocks/>
          </p:cNvCxnSpPr>
          <p:nvPr userDrawn="1"/>
        </p:nvCxnSpPr>
        <p:spPr>
          <a:xfrm>
            <a:off x="586684" y="1915212"/>
            <a:ext cx="9452862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D58126F-E0B2-43AC-B0A4-CA38692AD2E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1922463"/>
            <a:ext cx="8220075" cy="12340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/>
              <a:t>Click to add main presentation title in Gaelic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08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5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6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4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664" r:id="rId3"/>
    <p:sldLayoutId id="2147483665" r:id="rId4"/>
    <p:sldLayoutId id="2147483669" r:id="rId5"/>
    <p:sldLayoutId id="2147483720" r:id="rId6"/>
    <p:sldLayoutId id="2147483721" r:id="rId7"/>
    <p:sldLayoutId id="2147483722" r:id="rId8"/>
    <p:sldLayoutId id="2147483728" r:id="rId9"/>
    <p:sldLayoutId id="2147483729" r:id="rId10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59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30" r:id="rId5"/>
    <p:sldLayoutId id="214748373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BFD04D-FEFA-4DFF-8DD1-9F8AC89D01A9}"/>
              </a:ext>
            </a:extLst>
          </p:cNvPr>
          <p:cNvCxnSpPr/>
          <p:nvPr userDrawn="1"/>
        </p:nvCxnSpPr>
        <p:spPr>
          <a:xfrm>
            <a:off x="681037" y="419100"/>
            <a:ext cx="10829925" cy="0"/>
          </a:xfrm>
          <a:prstGeom prst="line">
            <a:avLst/>
          </a:prstGeom>
          <a:ln w="63500" cap="rnd">
            <a:gradFill>
              <a:gsLst>
                <a:gs pos="49600">
                  <a:schemeClr val="bg1"/>
                </a:gs>
                <a:gs pos="0">
                  <a:srgbClr val="492F92"/>
                </a:gs>
                <a:gs pos="10000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1DF37DD-0862-48F0-95F0-507003DD659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46887"/>
            <a:ext cx="12192000" cy="610696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96E62E4-E812-4F2B-92BA-28592E801772}"/>
              </a:ext>
            </a:extLst>
          </p:cNvPr>
          <p:cNvSpPr txBox="1">
            <a:spLocks/>
          </p:cNvSpPr>
          <p:nvPr userDrawn="1"/>
        </p:nvSpPr>
        <p:spPr>
          <a:xfrm>
            <a:off x="8767762" y="6362308"/>
            <a:ext cx="2743200" cy="404004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9" indent="-285753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F70A7-DF53-472E-8D71-46AA8F37BBD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4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</p:sldLayoutIdLst>
  <p:txStyles>
    <p:titleStyle>
      <a:lvl1pPr algn="ctr" defTabSz="91441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4" indent="-3429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9" indent="-285753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2CB222B-AC28-4812-9A35-5A98E6A740C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6255669"/>
            <a:ext cx="12192000" cy="607040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F852A3-95AF-40E9-B4B8-D2F0794891C0}"/>
              </a:ext>
            </a:extLst>
          </p:cNvPr>
          <p:cNvSpPr txBox="1">
            <a:spLocks/>
          </p:cNvSpPr>
          <p:nvPr userDrawn="1"/>
        </p:nvSpPr>
        <p:spPr>
          <a:xfrm>
            <a:off x="8767762" y="6362308"/>
            <a:ext cx="2743200" cy="404004"/>
          </a:xfrm>
          <a:prstGeom prst="rect">
            <a:avLst/>
          </a:prstGeom>
        </p:spPr>
        <p:txBody>
          <a:bodyPr anchor="ctr" anchorCtr="0"/>
          <a:lstStyle>
            <a:lvl1pPr marL="0" indent="0" algn="r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9" indent="-285753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5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1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7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8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4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9" indent="-228604" algn="l" defTabSz="914411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FF70A7-DF53-472E-8D71-46AA8F37BBD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GB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33732E-851C-413D-B16C-5E8068F3D66D}"/>
              </a:ext>
            </a:extLst>
          </p:cNvPr>
          <p:cNvCxnSpPr/>
          <p:nvPr userDrawn="1"/>
        </p:nvCxnSpPr>
        <p:spPr>
          <a:xfrm>
            <a:off x="681037" y="419100"/>
            <a:ext cx="10829925" cy="0"/>
          </a:xfrm>
          <a:prstGeom prst="line">
            <a:avLst/>
          </a:prstGeom>
          <a:ln w="63500" cap="rnd">
            <a:gradFill>
              <a:gsLst>
                <a:gs pos="100000">
                  <a:srgbClr val="492F92"/>
                </a:gs>
                <a:gs pos="0">
                  <a:srgbClr val="2F7C3A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05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492F92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Ebrima" panose="02000000000000000000" pitchFamily="2" charset="0"/>
          <a:ea typeface="Ebrima" panose="02000000000000000000" pitchFamily="2" charset="0"/>
          <a:cs typeface="Ebrima" panose="02000000000000000000" pitchFamily="2" charset="0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tprmsweb2/QPR2019-1/Portal/QPR.Isapi.dll?QPRPORTAL&amp;*prbklt&amp;FMT=p&amp;LAN=en%2c1&amp;ID=925427599&amp;RandomUrlChanges=216131836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99DE1-961A-A39E-DCEF-BED7632F1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86" y="203425"/>
            <a:ext cx="8220885" cy="1693108"/>
          </a:xfrm>
        </p:spPr>
        <p:txBody>
          <a:bodyPr lIns="91440" tIns="45720" rIns="91440" bIns="45720" anchor="t"/>
          <a:lstStyle/>
          <a:p>
            <a:r>
              <a:rPr lang="en-GB">
                <a:latin typeface="Ebrima"/>
                <a:ea typeface="Ebrima"/>
                <a:cs typeface="Ebrima"/>
              </a:rPr>
              <a:t>Using the Performance and Risk Management System (PRMS)</a:t>
            </a:r>
          </a:p>
        </p:txBody>
      </p:sp>
    </p:spTree>
    <p:extLst>
      <p:ext uri="{BB962C8B-B14F-4D97-AF65-F5344CB8AC3E}">
        <p14:creationId xmlns:p14="http://schemas.microsoft.com/office/powerpoint/2010/main" val="166678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4AC5-AC57-B0EB-CBA0-BFBD1D1A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976" y="228606"/>
            <a:ext cx="11070212" cy="662347"/>
          </a:xfrm>
        </p:spPr>
        <p:txBody>
          <a:bodyPr/>
          <a:lstStyle/>
          <a:p>
            <a:r>
              <a:rPr lang="en-GB"/>
              <a:t>Red-Amber-Green (RAG) Rating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0482C6-909A-3666-8FEA-2BA6123B42C2}"/>
              </a:ext>
            </a:extLst>
          </p:cNvPr>
          <p:cNvSpPr/>
          <p:nvPr/>
        </p:nvSpPr>
        <p:spPr>
          <a:xfrm>
            <a:off x="834938" y="2214069"/>
            <a:ext cx="4001548" cy="2685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7C3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Graphic 18" descr="Traffic light with solid fill">
            <a:extLst>
              <a:ext uri="{FF2B5EF4-FFF2-40B4-BE49-F238E27FC236}">
                <a16:creationId xmlns:a16="http://schemas.microsoft.com/office/drawing/2014/main" id="{A0389175-8206-F132-B1D9-8008DF945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325" y="2165221"/>
            <a:ext cx="1825689" cy="1825689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013C325-BA23-C8C7-31E6-E935564BD13D}"/>
              </a:ext>
            </a:extLst>
          </p:cNvPr>
          <p:cNvSpPr/>
          <p:nvPr/>
        </p:nvSpPr>
        <p:spPr>
          <a:xfrm>
            <a:off x="1398712" y="2491792"/>
            <a:ext cx="382555" cy="3638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7F36EB2-0F04-70C0-6490-C51FFB879EF0}"/>
              </a:ext>
            </a:extLst>
          </p:cNvPr>
          <p:cNvSpPr/>
          <p:nvPr/>
        </p:nvSpPr>
        <p:spPr>
          <a:xfrm>
            <a:off x="1398712" y="2896118"/>
            <a:ext cx="382555" cy="36389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EBEA30F-9F77-C5FE-2790-D8CCFFDCEF75}"/>
              </a:ext>
            </a:extLst>
          </p:cNvPr>
          <p:cNvSpPr/>
          <p:nvPr/>
        </p:nvSpPr>
        <p:spPr>
          <a:xfrm>
            <a:off x="1398712" y="3308833"/>
            <a:ext cx="382555" cy="3638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909267-8049-1B2A-A50B-EAAA1F3A08B5}"/>
              </a:ext>
            </a:extLst>
          </p:cNvPr>
          <p:cNvSpPr txBox="1"/>
          <p:nvPr/>
        </p:nvSpPr>
        <p:spPr>
          <a:xfrm>
            <a:off x="2232788" y="2491792"/>
            <a:ext cx="2670810" cy="1254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 significant progress</a:t>
            </a:r>
          </a:p>
          <a:p>
            <a:endParaRPr lang="en-GB" sz="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GB" sz="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Some slippage</a:t>
            </a:r>
          </a:p>
          <a:p>
            <a:endParaRPr lang="en-GB" sz="105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 Target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98068C7-E772-806A-5FFD-0479FFAB8810}"/>
              </a:ext>
            </a:extLst>
          </p:cNvPr>
          <p:cNvSpPr/>
          <p:nvPr/>
        </p:nvSpPr>
        <p:spPr>
          <a:xfrm>
            <a:off x="1400052" y="3887886"/>
            <a:ext cx="382555" cy="36389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1405DA6-32A3-5641-625B-A353BBB73D45}"/>
              </a:ext>
            </a:extLst>
          </p:cNvPr>
          <p:cNvSpPr txBox="1"/>
          <p:nvPr/>
        </p:nvSpPr>
        <p:spPr>
          <a:xfrm>
            <a:off x="1923507" y="3877726"/>
            <a:ext cx="26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Completed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3381838-3D4D-7B05-9315-1CE3E6FA144F}"/>
              </a:ext>
            </a:extLst>
          </p:cNvPr>
          <p:cNvSpPr txBox="1"/>
          <p:nvPr/>
        </p:nvSpPr>
        <p:spPr>
          <a:xfrm>
            <a:off x="361950" y="5227718"/>
            <a:ext cx="5018865" cy="16103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latin typeface="Ebrima"/>
                <a:ea typeface="Ebrima"/>
                <a:cs typeface="Ebrima"/>
              </a:rPr>
              <a:t>All Actions, Milestones &amp; Risk Actions have a RAG rating.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951BC3C-A103-FFF9-CB0F-FE894A1C37D7}"/>
              </a:ext>
            </a:extLst>
          </p:cNvPr>
          <p:cNvSpPr/>
          <p:nvPr/>
        </p:nvSpPr>
        <p:spPr>
          <a:xfrm>
            <a:off x="6701285" y="2224228"/>
            <a:ext cx="4001548" cy="2189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F7C3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Graphic 27" descr="Traffic light with solid fill">
            <a:extLst>
              <a:ext uri="{FF2B5EF4-FFF2-40B4-BE49-F238E27FC236}">
                <a16:creationId xmlns:a16="http://schemas.microsoft.com/office/drawing/2014/main" id="{C40DA9B3-FEEA-E029-561D-0AFDFF9E7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9152" y="2215525"/>
            <a:ext cx="1825689" cy="1825689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FA07926A-8F9F-D2FA-832D-8024C5D56F52}"/>
              </a:ext>
            </a:extLst>
          </p:cNvPr>
          <p:cNvSpPr/>
          <p:nvPr/>
        </p:nvSpPr>
        <p:spPr>
          <a:xfrm>
            <a:off x="7295539" y="2542096"/>
            <a:ext cx="382555" cy="3638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934E4D4-8220-891E-3AF3-75ABC6336013}"/>
              </a:ext>
            </a:extLst>
          </p:cNvPr>
          <p:cNvSpPr/>
          <p:nvPr/>
        </p:nvSpPr>
        <p:spPr>
          <a:xfrm>
            <a:off x="7295539" y="2946422"/>
            <a:ext cx="382555" cy="36389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836C43-92FF-47FE-B91A-769ED2693688}"/>
              </a:ext>
            </a:extLst>
          </p:cNvPr>
          <p:cNvSpPr/>
          <p:nvPr/>
        </p:nvSpPr>
        <p:spPr>
          <a:xfrm>
            <a:off x="7295539" y="3359137"/>
            <a:ext cx="382555" cy="36389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B147BD-4358-C535-7415-6C7388F6559C}"/>
              </a:ext>
            </a:extLst>
          </p:cNvPr>
          <p:cNvSpPr txBox="1"/>
          <p:nvPr/>
        </p:nvSpPr>
        <p:spPr>
          <a:xfrm>
            <a:off x="8205116" y="2542096"/>
            <a:ext cx="2670810" cy="120802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Alarm</a:t>
            </a:r>
          </a:p>
          <a:p>
            <a:endParaRPr lang="en-GB" sz="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endParaRPr lang="en-GB" sz="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>
                <a:latin typeface="Ebrima"/>
                <a:ea typeface="Ebrima"/>
                <a:cs typeface="Ebrima"/>
              </a:rPr>
              <a:t>(In – between)</a:t>
            </a:r>
          </a:p>
          <a:p>
            <a:endParaRPr lang="en-GB" sz="105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On Target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385A80A-208B-C493-456C-73F03D3EB5C3}"/>
              </a:ext>
            </a:extLst>
          </p:cNvPr>
          <p:cNvSpPr txBox="1"/>
          <p:nvPr/>
        </p:nvSpPr>
        <p:spPr>
          <a:xfrm>
            <a:off x="6501204" y="4719978"/>
            <a:ext cx="5019675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285750" indent="-285750">
              <a:buFont typeface="Arial" panose="020B0604020202020204" pitchFamily="34" charset="0"/>
              <a:buChar char="•"/>
              <a:defRPr sz="32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marL="0" indent="0">
              <a:buNone/>
            </a:pPr>
            <a:r>
              <a:rPr lang="en-GB">
                <a:latin typeface="Ebrima"/>
                <a:ea typeface="Ebrima"/>
                <a:cs typeface="Ebrima"/>
              </a:rPr>
              <a:t>Performance Indicators only have a RAG if a target value is set.</a:t>
            </a:r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C17730C-725B-1BD7-0339-3AFAA8C45F2F}"/>
              </a:ext>
            </a:extLst>
          </p:cNvPr>
          <p:cNvSpPr/>
          <p:nvPr/>
        </p:nvSpPr>
        <p:spPr>
          <a:xfrm>
            <a:off x="1398712" y="4325191"/>
            <a:ext cx="382555" cy="363894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6C2580-82D9-A701-4042-D94127006006}"/>
              </a:ext>
            </a:extLst>
          </p:cNvPr>
          <p:cNvSpPr txBox="1"/>
          <p:nvPr/>
        </p:nvSpPr>
        <p:spPr>
          <a:xfrm>
            <a:off x="1914687" y="4325191"/>
            <a:ext cx="2670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Not Updated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01718E-2713-01EE-14B0-0EF408C43E5B}"/>
              </a:ext>
            </a:extLst>
          </p:cNvPr>
          <p:cNvSpPr txBox="1"/>
          <p:nvPr/>
        </p:nvSpPr>
        <p:spPr>
          <a:xfrm>
            <a:off x="681902" y="1154315"/>
            <a:ext cx="469556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Ebrima"/>
                <a:ea typeface="Ebrima"/>
                <a:cs typeface="Ebrima"/>
              </a:rPr>
              <a:t>Actions, Milestones &amp; Risk Actions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88E144-C31B-699D-4F78-55E475149429}"/>
              </a:ext>
            </a:extLst>
          </p:cNvPr>
          <p:cNvSpPr txBox="1"/>
          <p:nvPr/>
        </p:nvSpPr>
        <p:spPr>
          <a:xfrm>
            <a:off x="6427445" y="1400442"/>
            <a:ext cx="523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Performance Indicators</a:t>
            </a:r>
          </a:p>
        </p:txBody>
      </p:sp>
    </p:spTree>
    <p:extLst>
      <p:ext uri="{BB962C8B-B14F-4D97-AF65-F5344CB8AC3E}">
        <p14:creationId xmlns:p14="http://schemas.microsoft.com/office/powerpoint/2010/main" val="3444610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0ABFE-C306-931A-346F-72835452E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Time Periods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D8878D-D4F5-3E0C-8237-3523A92D5DE2}"/>
              </a:ext>
            </a:extLst>
          </p:cNvPr>
          <p:cNvSpPr txBox="1"/>
          <p:nvPr/>
        </p:nvSpPr>
        <p:spPr>
          <a:xfrm>
            <a:off x="493829" y="2764000"/>
            <a:ext cx="7508959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latin typeface="Ebrima"/>
                <a:ea typeface="Ebrima"/>
                <a:cs typeface="Ebrima"/>
              </a:rPr>
              <a:t>Data may be presented in different time periods:</a:t>
            </a:r>
          </a:p>
          <a:p>
            <a:endParaRPr lang="en-GB" sz="2400" b="1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>
                <a:latin typeface="Ebrima"/>
                <a:ea typeface="Ebrima"/>
                <a:cs typeface="Ebrima"/>
              </a:rPr>
              <a:t>Financial</a:t>
            </a:r>
            <a:r>
              <a:rPr lang="en-GB" sz="2400">
                <a:latin typeface="Ebrima"/>
                <a:ea typeface="Ebrima"/>
                <a:cs typeface="Ebrima"/>
              </a:rPr>
              <a:t> (FY or FQ):</a:t>
            </a:r>
            <a:endParaRPr lang="en-GB">
              <a:latin typeface="Ebrima"/>
              <a:ea typeface="Ebrima"/>
              <a:cs typeface="Ebrima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>
                <a:latin typeface="Ebrima"/>
                <a:ea typeface="Ebrima"/>
                <a:cs typeface="Ebrima"/>
              </a:rPr>
              <a:t>Year </a:t>
            </a:r>
            <a:r>
              <a:rPr lang="en-GB" sz="2400">
                <a:latin typeface="Ebrima"/>
                <a:ea typeface="Ebrima"/>
                <a:cs typeface="Ebrima"/>
              </a:rPr>
              <a:t>(April – March)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b="1">
                <a:latin typeface="Ebrima"/>
                <a:ea typeface="Ebrima"/>
                <a:cs typeface="Ebrima"/>
              </a:rPr>
              <a:t>Quarter</a:t>
            </a:r>
            <a:r>
              <a:rPr lang="en-GB" sz="2400">
                <a:latin typeface="Ebrima"/>
                <a:ea typeface="Ebrima"/>
                <a:cs typeface="Ebrima"/>
              </a:rPr>
              <a:t> (3-month period)</a:t>
            </a:r>
          </a:p>
          <a:p>
            <a:pPr lvl="1"/>
            <a:endParaRPr lang="en-GB" sz="2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>
                <a:latin typeface="Ebrima"/>
                <a:ea typeface="Ebrima"/>
                <a:cs typeface="Ebrima"/>
              </a:rPr>
              <a:t>Calendar Year</a:t>
            </a:r>
            <a:r>
              <a:rPr lang="en-GB" sz="2400">
                <a:latin typeface="Ebrima"/>
                <a:ea typeface="Ebrima"/>
                <a:cs typeface="Ebrima"/>
              </a:rPr>
              <a:t> (CY): January - December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latin typeface="Ebrima"/>
              <a:ea typeface="Ebrima"/>
              <a:cs typeface="Ebrima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1">
                <a:latin typeface="Ebrima"/>
                <a:ea typeface="Ebrima"/>
                <a:cs typeface="Ebrima"/>
              </a:rPr>
              <a:t>Academic Year</a:t>
            </a:r>
            <a:r>
              <a:rPr lang="en-GB" sz="2400">
                <a:latin typeface="Ebrima"/>
                <a:ea typeface="Ebrima"/>
                <a:cs typeface="Ebrima"/>
              </a:rPr>
              <a:t> (AY): August – July</a:t>
            </a:r>
            <a:endParaRPr lang="en-GB">
              <a:latin typeface="Ebrima"/>
              <a:ea typeface="Ebrima"/>
              <a:cs typeface="Ebrim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E8F1EA-6572-C86F-3373-D2FACF50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16" y="1492249"/>
            <a:ext cx="10753479" cy="105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16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600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EC3B0-F667-1DB1-922E-D39438C0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1525" y="2203123"/>
            <a:ext cx="5696664" cy="3338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C499E0-59A3-1BF8-FED5-50315FEB3CC3}"/>
              </a:ext>
            </a:extLst>
          </p:cNvPr>
          <p:cNvSpPr txBox="1"/>
          <p:nvPr/>
        </p:nvSpPr>
        <p:spPr>
          <a:xfrm>
            <a:off x="1171739" y="3427227"/>
            <a:ext cx="3670966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b="1">
                <a:latin typeface="Ebrima"/>
                <a:ea typeface="Ebrima"/>
                <a:cs typeface="Ebrima"/>
              </a:rPr>
              <a:t>Login with the username &amp; password you use on your Council laptop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7F50790-1CB4-1977-B43E-79C9F7260926}"/>
              </a:ext>
            </a:extLst>
          </p:cNvPr>
          <p:cNvSpPr txBox="1"/>
          <p:nvPr/>
        </p:nvSpPr>
        <p:spPr>
          <a:xfrm>
            <a:off x="4164408" y="1426663"/>
            <a:ext cx="6199395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>
                <a:latin typeface="Ebrima"/>
                <a:ea typeface="Ebrima"/>
                <a:cs typeface="Ebrima"/>
              </a:rPr>
              <a:t>Find the </a:t>
            </a:r>
            <a:r>
              <a:rPr lang="en-GB" sz="2400" b="1">
                <a:latin typeface="Ebrima"/>
                <a:ea typeface="Ebrima"/>
                <a:cs typeface="Ebrima"/>
              </a:rPr>
              <a:t>PRMS-Porta</a:t>
            </a:r>
            <a:r>
              <a:rPr lang="en-GB" sz="2400">
                <a:latin typeface="Ebrima"/>
                <a:ea typeface="Ebrima"/>
                <a:cs typeface="Ebrima"/>
              </a:rPr>
              <a:t>l icon on your desktop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FE761-FEEF-38F4-802E-4DB77C81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54" b="20134"/>
          <a:stretch/>
        </p:blipFill>
        <p:spPr>
          <a:xfrm>
            <a:off x="391463" y="537751"/>
            <a:ext cx="1565414" cy="1962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57CCF4-C8A3-84F0-AA79-84398D3CF5AE}"/>
              </a:ext>
            </a:extLst>
          </p:cNvPr>
          <p:cNvSpPr txBox="1"/>
          <p:nvPr/>
        </p:nvSpPr>
        <p:spPr>
          <a:xfrm>
            <a:off x="-4123" y="5846123"/>
            <a:ext cx="752500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 b="1">
                <a:solidFill>
                  <a:srgbClr val="424242"/>
                </a:solidFill>
                <a:latin typeface="Ebrima"/>
                <a:ea typeface="+mn-lt"/>
                <a:cs typeface="+mn-lt"/>
              </a:rPr>
              <a:t>Note: Only use your short daily username </a:t>
            </a:r>
            <a:r>
              <a:rPr lang="en-GB" sz="1400" b="1" err="1">
                <a:solidFill>
                  <a:srgbClr val="424242"/>
                </a:solidFill>
                <a:latin typeface="Ebrima"/>
                <a:ea typeface="+mn-lt"/>
                <a:cs typeface="+mn-lt"/>
              </a:rPr>
              <a:t>eg.</a:t>
            </a:r>
            <a:r>
              <a:rPr lang="en-GB" sz="1400" b="1">
                <a:solidFill>
                  <a:srgbClr val="424242"/>
                </a:solidFill>
                <a:latin typeface="Ebrima"/>
                <a:ea typeface="+mn-lt"/>
                <a:cs typeface="+mn-lt"/>
              </a:rPr>
              <a:t> "</a:t>
            </a:r>
            <a:r>
              <a:rPr lang="en-GB" sz="1400" b="1" err="1">
                <a:solidFill>
                  <a:srgbClr val="424242"/>
                </a:solidFill>
                <a:latin typeface="Ebrima"/>
                <a:ea typeface="+mn-lt"/>
                <a:cs typeface="+mn-lt"/>
              </a:rPr>
              <a:t>kollefh</a:t>
            </a:r>
            <a:r>
              <a:rPr lang="en-GB" sz="1400" b="1">
                <a:solidFill>
                  <a:srgbClr val="424242"/>
                </a:solidFill>
                <a:latin typeface="Ebrima"/>
                <a:ea typeface="+mn-lt"/>
                <a:cs typeface="+mn-lt"/>
              </a:rPr>
              <a:t>", without: @highland.gov.uk</a:t>
            </a:r>
            <a:endParaRPr lang="en-US" sz="1400" b="1">
              <a:latin typeface="Ebrima"/>
              <a:ea typeface="Ebrima"/>
              <a:cs typeface="Ebrima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4AB42B-C066-479A-2CA0-4F92B74F7FA2}"/>
              </a:ext>
            </a:extLst>
          </p:cNvPr>
          <p:cNvCxnSpPr>
            <a:cxnSpLocks/>
          </p:cNvCxnSpPr>
          <p:nvPr/>
        </p:nvCxnSpPr>
        <p:spPr>
          <a:xfrm flipH="1">
            <a:off x="2295728" y="1676048"/>
            <a:ext cx="1634999" cy="0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8374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7DE9B-6236-0251-1B7D-3B8CADADB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281" y="707683"/>
            <a:ext cx="3771629" cy="883156"/>
          </a:xfrm>
        </p:spPr>
        <p:txBody>
          <a:bodyPr lIns="91440" tIns="45720" rIns="91440" bIns="45720" anchor="t"/>
          <a:lstStyle/>
          <a:p>
            <a:r>
              <a:rPr lang="en-GB" sz="2400">
                <a:solidFill>
                  <a:schemeClr val="tx1"/>
                </a:solidFill>
                <a:latin typeface="Ebrima"/>
                <a:ea typeface="Ebrima"/>
                <a:cs typeface="Ebrima"/>
              </a:rPr>
              <a:t>View Briefing Books by topic on your Homepage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4E8EE6-E254-E0A3-4C01-764875F2E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05" y="1536789"/>
            <a:ext cx="9639300" cy="417195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E6C97D5-B29F-D556-51D6-EE8F37BDDF17}"/>
              </a:ext>
            </a:extLst>
          </p:cNvPr>
          <p:cNvSpPr txBox="1">
            <a:spLocks/>
          </p:cNvSpPr>
          <p:nvPr/>
        </p:nvSpPr>
        <p:spPr>
          <a:xfrm>
            <a:off x="7781282" y="5887118"/>
            <a:ext cx="3771629" cy="386933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sz="2200">
                <a:solidFill>
                  <a:schemeClr val="tx1"/>
                </a:solidFill>
                <a:latin typeface="Ebrima"/>
                <a:ea typeface="Ebrima"/>
                <a:cs typeface="Ebrima"/>
              </a:rPr>
              <a:t>Portfolio Briefing Books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B87B462-410A-F352-0A63-01AB68770DF3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5963055" y="1149261"/>
            <a:ext cx="1818226" cy="441578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27129B2-A266-9513-3F66-03C46FA976D5}"/>
              </a:ext>
            </a:extLst>
          </p:cNvPr>
          <p:cNvCxnSpPr>
            <a:cxnSpLocks/>
          </p:cNvCxnSpPr>
          <p:nvPr/>
        </p:nvCxnSpPr>
        <p:spPr>
          <a:xfrm flipH="1" flipV="1">
            <a:off x="6918609" y="5583257"/>
            <a:ext cx="1725343" cy="341374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1B9EB64-4916-78B5-86FD-F368543CD36E}"/>
              </a:ext>
            </a:extLst>
          </p:cNvPr>
          <p:cNvSpPr txBox="1"/>
          <p:nvPr/>
        </p:nvSpPr>
        <p:spPr>
          <a:xfrm>
            <a:off x="80253" y="5887118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Delivery Plan - Corporate Solutions Portfolio Members Report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1449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71B825-37AF-5D5B-E5DF-2D360B01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010" y="1478339"/>
            <a:ext cx="8734047" cy="4712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E9C46D-6A17-0954-E881-BD8818978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02" y="404452"/>
            <a:ext cx="11433069" cy="662347"/>
          </a:xfrm>
        </p:spPr>
        <p:txBody>
          <a:bodyPr lIns="91440" tIns="45720" rIns="91440" bIns="45720" anchor="t"/>
          <a:lstStyle/>
          <a:p>
            <a:r>
              <a:rPr lang="en-GB" sz="3400">
                <a:latin typeface="Ebrima"/>
                <a:ea typeface="Ebrima"/>
                <a:cs typeface="Ebrima"/>
              </a:rPr>
              <a:t>To return to the homepage, always click ‘My Contents’ and ‘Home’ in the top left of your screen</a:t>
            </a:r>
            <a:endParaRPr lang="en-US" sz="3400">
              <a:latin typeface="Ebrima"/>
              <a:ea typeface="Ebrima"/>
              <a:cs typeface="Ebrima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A6E5CE5-FC70-3D84-539E-5797D5C864FB}"/>
              </a:ext>
            </a:extLst>
          </p:cNvPr>
          <p:cNvSpPr/>
          <p:nvPr/>
        </p:nvSpPr>
        <p:spPr>
          <a:xfrm>
            <a:off x="1483764" y="1958418"/>
            <a:ext cx="1466467" cy="564574"/>
          </a:xfrm>
          <a:prstGeom prst="ellipse">
            <a:avLst/>
          </a:prstGeom>
          <a:noFill/>
          <a:ln w="50800">
            <a:solidFill>
              <a:srgbClr val="2F7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7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93674-AB5A-8E7A-12F7-2118D0B2E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83" y="1116172"/>
            <a:ext cx="10580833" cy="35596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DAE09D-FB6B-6CC7-F262-74DC09303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Each Briefing Book has a Table of Contents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5384BE-B1C8-05DD-8932-829027441B21}"/>
              </a:ext>
            </a:extLst>
          </p:cNvPr>
          <p:cNvSpPr/>
          <p:nvPr/>
        </p:nvSpPr>
        <p:spPr>
          <a:xfrm>
            <a:off x="707386" y="4370274"/>
            <a:ext cx="1676284" cy="593046"/>
          </a:xfrm>
          <a:prstGeom prst="ellipse">
            <a:avLst/>
          </a:prstGeom>
          <a:noFill/>
          <a:ln w="76200">
            <a:solidFill>
              <a:srgbClr val="2F7C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FEF285-C7A3-D36F-7C50-DBF76A6135BD}"/>
              </a:ext>
            </a:extLst>
          </p:cNvPr>
          <p:cNvSpPr txBox="1"/>
          <p:nvPr/>
        </p:nvSpPr>
        <p:spPr>
          <a:xfrm>
            <a:off x="2493377" y="4937472"/>
            <a:ext cx="5496413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92F9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/>
              <a:t>Navigate within the Briefing Book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93DEF66-42CE-3625-72C3-DA41730201BC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1952650" y="4977780"/>
            <a:ext cx="540727" cy="221302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7C9B8F5-3EC2-507C-0104-C12919F95F0F}"/>
              </a:ext>
            </a:extLst>
          </p:cNvPr>
          <p:cNvSpPr txBox="1"/>
          <p:nvPr/>
        </p:nvSpPr>
        <p:spPr>
          <a:xfrm>
            <a:off x="668340" y="5614805"/>
            <a:ext cx="1023774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92F92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>
                <a:latin typeface="Ebrima"/>
                <a:ea typeface="Ebrima"/>
                <a:cs typeface="Ebrima"/>
              </a:rPr>
              <a:t>Information is presented in Lists or Dashboards (see next pages)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08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332DD96-184B-5827-B927-05A781727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33" y="952931"/>
            <a:ext cx="9516803" cy="49060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BC3C20-0D42-ABDD-0D50-D95A81ADF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225" y="157049"/>
            <a:ext cx="11070212" cy="662347"/>
          </a:xfrm>
        </p:spPr>
        <p:txBody>
          <a:bodyPr lIns="91440" tIns="45720" rIns="91440" bIns="45720" anchor="t"/>
          <a:lstStyle/>
          <a:p>
            <a:r>
              <a:rPr lang="en-GB">
                <a:latin typeface="Ebrima"/>
                <a:ea typeface="Ebrima"/>
                <a:cs typeface="Ebrima"/>
              </a:rPr>
              <a:t>Briefing Book Project Pages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2E473E-F1E6-DA85-E763-F2BD062D106F}"/>
              </a:ext>
            </a:extLst>
          </p:cNvPr>
          <p:cNvSpPr txBox="1"/>
          <p:nvPr/>
        </p:nvSpPr>
        <p:spPr>
          <a:xfrm>
            <a:off x="4688733" y="6280988"/>
            <a:ext cx="7120646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92F9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latin typeface="Ebrima"/>
                <a:ea typeface="Ebrima"/>
                <a:cs typeface="Ebrima"/>
              </a:rPr>
              <a:t>Click on an item or element to learn more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13F0F8-998A-2B4F-0782-C08065CDC746}"/>
              </a:ext>
            </a:extLst>
          </p:cNvPr>
          <p:cNvSpPr txBox="1"/>
          <p:nvPr/>
        </p:nvSpPr>
        <p:spPr>
          <a:xfrm>
            <a:off x="10281793" y="983683"/>
            <a:ext cx="1845148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492F9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latin typeface="Ebrima"/>
                <a:ea typeface="Ebrima"/>
                <a:cs typeface="Ebrima"/>
              </a:rPr>
              <a:t>Click to next page</a:t>
            </a:r>
            <a:endParaRPr lang="en-GB" sz="28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AB0E49-0700-75AC-72CF-A43C97BD5F53}"/>
              </a:ext>
            </a:extLst>
          </p:cNvPr>
          <p:cNvCxnSpPr>
            <a:cxnSpLocks/>
          </p:cNvCxnSpPr>
          <p:nvPr/>
        </p:nvCxnSpPr>
        <p:spPr>
          <a:xfrm flipH="1">
            <a:off x="9539412" y="1410443"/>
            <a:ext cx="660903" cy="0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169FC8-45C1-797E-8246-C5478841F67D}"/>
              </a:ext>
            </a:extLst>
          </p:cNvPr>
          <p:cNvCxnSpPr>
            <a:cxnSpLocks/>
            <a:stCxn id="3" idx="1"/>
          </p:cNvCxnSpPr>
          <p:nvPr/>
        </p:nvCxnSpPr>
        <p:spPr>
          <a:xfrm flipH="1" flipV="1">
            <a:off x="2805289" y="4812310"/>
            <a:ext cx="1883444" cy="1730288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E9B5D2-B00A-6A30-ADBC-88DC5D880058}"/>
              </a:ext>
            </a:extLst>
          </p:cNvPr>
          <p:cNvCxnSpPr>
            <a:cxnSpLocks/>
          </p:cNvCxnSpPr>
          <p:nvPr/>
        </p:nvCxnSpPr>
        <p:spPr>
          <a:xfrm flipH="1" flipV="1">
            <a:off x="7486991" y="4498753"/>
            <a:ext cx="1501366" cy="1782235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128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1CAB80-5C54-8CA7-5C41-9FEA1F287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978" y="324496"/>
            <a:ext cx="1313591" cy="2020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BB3C28-366A-B68C-1266-7EA862FF45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30" y="1360032"/>
            <a:ext cx="9291471" cy="415403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9D1E227-B9BF-1E67-E53F-18312D35F6D4}"/>
              </a:ext>
            </a:extLst>
          </p:cNvPr>
          <p:cNvSpPr txBox="1">
            <a:spLocks/>
          </p:cNvSpPr>
          <p:nvPr/>
        </p:nvSpPr>
        <p:spPr>
          <a:xfrm>
            <a:off x="449530" y="389072"/>
            <a:ext cx="11070212" cy="662347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rgbClr val="492F92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/>
              <a:t>Briefing Book Project Page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591C4-D26F-926A-9695-4B552C5D2005}"/>
              </a:ext>
            </a:extLst>
          </p:cNvPr>
          <p:cNvSpPr txBox="1"/>
          <p:nvPr/>
        </p:nvSpPr>
        <p:spPr>
          <a:xfrm>
            <a:off x="3855108" y="6220998"/>
            <a:ext cx="5512628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492F92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>
                <a:latin typeface="Ebrima"/>
                <a:ea typeface="Ebrima"/>
                <a:cs typeface="Ebrima"/>
              </a:rPr>
              <a:t>Click an element to learn more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0CA5A8-290C-27BA-F399-BF0FEEBCA335}"/>
              </a:ext>
            </a:extLst>
          </p:cNvPr>
          <p:cNvSpPr txBox="1"/>
          <p:nvPr/>
        </p:nvSpPr>
        <p:spPr>
          <a:xfrm>
            <a:off x="10083634" y="2842918"/>
            <a:ext cx="1990990" cy="1200329"/>
          </a:xfrm>
          <a:prstGeom prst="rect">
            <a:avLst/>
          </a:prstGeom>
          <a:solidFill>
            <a:schemeClr val="bg1"/>
          </a:solidFill>
          <a:ln w="28575">
            <a:solidFill>
              <a:srgbClr val="492F9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sz="1800" b="0"/>
              <a:t>Use the Navigate tool to expand or move the dashboard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C4B0C1-C248-1D4F-564E-5C5C2B8FE788}"/>
              </a:ext>
            </a:extLst>
          </p:cNvPr>
          <p:cNvCxnSpPr>
            <a:cxnSpLocks/>
          </p:cNvCxnSpPr>
          <p:nvPr/>
        </p:nvCxnSpPr>
        <p:spPr>
          <a:xfrm flipV="1">
            <a:off x="10738213" y="1716404"/>
            <a:ext cx="0" cy="1127099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1C7C14E-20C5-92ED-1BFC-3D131E215104}"/>
              </a:ext>
            </a:extLst>
          </p:cNvPr>
          <p:cNvCxnSpPr>
            <a:cxnSpLocks/>
          </p:cNvCxnSpPr>
          <p:nvPr/>
        </p:nvCxnSpPr>
        <p:spPr>
          <a:xfrm flipH="1" flipV="1">
            <a:off x="3855108" y="5087566"/>
            <a:ext cx="483428" cy="1133432"/>
          </a:xfrm>
          <a:prstGeom prst="straightConnector1">
            <a:avLst/>
          </a:prstGeom>
          <a:ln w="57150">
            <a:solidFill>
              <a:srgbClr val="2F7C3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685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FDBB11F-FF85-F2BE-F134-E8733D94C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185" y="1007962"/>
            <a:ext cx="10608080" cy="4229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1DC34F-DF96-1014-B7F3-E474D4292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016" y="308853"/>
            <a:ext cx="11070212" cy="662347"/>
          </a:xfrm>
        </p:spPr>
        <p:txBody>
          <a:bodyPr/>
          <a:lstStyle/>
          <a:p>
            <a:r>
              <a:rPr lang="en-GB"/>
              <a:t>Element View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937E60-E12C-931E-1B7A-2C15A4C605B5}"/>
              </a:ext>
            </a:extLst>
          </p:cNvPr>
          <p:cNvSpPr txBox="1"/>
          <p:nvPr/>
        </p:nvSpPr>
        <p:spPr>
          <a:xfrm>
            <a:off x="5406106" y="1334731"/>
            <a:ext cx="289060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492F9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sz="2400"/>
              <a:t>Detailed description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7DDFD5-A9BA-53A7-08D2-635BC850F134}"/>
              </a:ext>
            </a:extLst>
          </p:cNvPr>
          <p:cNvSpPr txBox="1"/>
          <p:nvPr/>
        </p:nvSpPr>
        <p:spPr>
          <a:xfrm>
            <a:off x="1514395" y="2399025"/>
            <a:ext cx="2430809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492F9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/>
              <a:t>Graph showing data over time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9CED30-A6CC-EB28-9D1F-046D0D8E42BC}"/>
              </a:ext>
            </a:extLst>
          </p:cNvPr>
          <p:cNvSpPr txBox="1"/>
          <p:nvPr/>
        </p:nvSpPr>
        <p:spPr>
          <a:xfrm>
            <a:off x="1695791" y="4948108"/>
            <a:ext cx="3195149" cy="923330"/>
          </a:xfrm>
          <a:prstGeom prst="rect">
            <a:avLst/>
          </a:prstGeom>
          <a:solidFill>
            <a:schemeClr val="bg1"/>
          </a:solidFill>
          <a:ln w="28575">
            <a:solidFill>
              <a:srgbClr val="492F92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 sz="1800"/>
              <a:t>Raw data values and commentary – you may need to scroll down to see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27F25-A54C-8DE7-4CB2-DAE0EFAE5082}"/>
              </a:ext>
            </a:extLst>
          </p:cNvPr>
          <p:cNvSpPr txBox="1"/>
          <p:nvPr/>
        </p:nvSpPr>
        <p:spPr>
          <a:xfrm>
            <a:off x="5750444" y="5994046"/>
            <a:ext cx="6242950" cy="830997"/>
          </a:xfrm>
          <a:prstGeom prst="rect">
            <a:avLst/>
          </a:prstGeom>
          <a:solidFill>
            <a:schemeClr val="bg1"/>
          </a:solidFill>
          <a:ln w="28575">
            <a:solidFill>
              <a:srgbClr val="492F92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>
              <a:defRPr sz="2400"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en-GB">
                <a:latin typeface="Ebrima"/>
                <a:ea typeface="Ebrima"/>
                <a:cs typeface="Ebrima"/>
              </a:rPr>
              <a:t>Use the ‘back’ button to return to the Briefing Book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A6FFAC-B96E-56AC-6100-D3AF3B5C0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789" y="6062636"/>
            <a:ext cx="819150" cy="638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49349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7595E-A5BE-BD6E-697E-CB18B9A1F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745" y="3915"/>
            <a:ext cx="11103508" cy="715748"/>
          </a:xfrm>
        </p:spPr>
        <p:txBody>
          <a:bodyPr lIns="91440" tIns="45720" rIns="91440" bIns="45720" anchor="t"/>
          <a:lstStyle/>
          <a:p>
            <a:r>
              <a:rPr lang="en-GB">
                <a:latin typeface="Ebrima"/>
                <a:ea typeface="Ebrima"/>
                <a:cs typeface="Ebrima"/>
              </a:rPr>
              <a:t>Four main types of elements:</a:t>
            </a:r>
            <a:br>
              <a:rPr lang="en-GB"/>
            </a:br>
            <a:br>
              <a:rPr lang="en-GB"/>
            </a:b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95010-0C65-9C07-61AC-8A18CBD4B449}"/>
              </a:ext>
            </a:extLst>
          </p:cNvPr>
          <p:cNvSpPr txBox="1"/>
          <p:nvPr/>
        </p:nvSpPr>
        <p:spPr>
          <a:xfrm>
            <a:off x="894378" y="722132"/>
            <a:ext cx="10492670" cy="60324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GB" sz="3200">
                <a:latin typeface="Ebrima"/>
                <a:ea typeface="Ebrima"/>
                <a:cs typeface="Ebrima"/>
              </a:rPr>
              <a:t>Performance Indicators: 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Updated with a numerical value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These represent Measures of Success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Different measurement periods (Financial Year, Financial Quarter, etc)</a:t>
            </a:r>
            <a:endParaRPr lang="en-GB" sz="2200"/>
          </a:p>
          <a:p>
            <a:pPr lvl="1"/>
            <a:endParaRPr lang="en-GB" sz="2000">
              <a:latin typeface="Ebrima"/>
              <a:ea typeface="+mn-lt"/>
              <a:cs typeface="+mn-lt"/>
            </a:endParaRPr>
          </a:p>
          <a:p>
            <a:pPr lvl="1"/>
            <a:r>
              <a:rPr lang="en-GB" sz="3200">
                <a:latin typeface="Ebrima"/>
                <a:ea typeface="+mn-lt"/>
                <a:cs typeface="+mn-lt"/>
              </a:rPr>
              <a:t>Financial Indicators:</a:t>
            </a:r>
            <a:endParaRPr lang="en-GB">
              <a:latin typeface="Ebrima"/>
              <a:ea typeface="+mn-lt"/>
              <a:cs typeface="+mn-lt"/>
            </a:endParaRPr>
          </a:p>
          <a:p>
            <a:pPr marL="800100" lvl="1" indent="-342900">
              <a:buFont typeface="Arial"/>
              <a:buChar char="•"/>
            </a:pPr>
            <a:r>
              <a:rPr lang="en-GB" sz="2200">
                <a:latin typeface="Ebrima"/>
                <a:ea typeface="+mn-lt"/>
                <a:cs typeface="+mn-lt"/>
              </a:rPr>
              <a:t>This element represents any Approved Income, Savings or Investment associated with the project.</a:t>
            </a:r>
            <a:r>
              <a:rPr lang="en-GB" sz="2200">
                <a:latin typeface="Ebrima"/>
                <a:ea typeface="Ebrima"/>
                <a:cs typeface="Ebrima"/>
              </a:rPr>
              <a:t> </a:t>
            </a:r>
            <a:endParaRPr lang="en-GB" sz="2200">
              <a:ea typeface="Calibri"/>
              <a:cs typeface="Calibri"/>
            </a:endParaRPr>
          </a:p>
          <a:p>
            <a:pPr lvl="1"/>
            <a:endParaRPr lang="en-GB" sz="2000">
              <a:latin typeface="Ebrima"/>
              <a:ea typeface="Ebrima"/>
              <a:cs typeface="Ebrima"/>
            </a:endParaRPr>
          </a:p>
          <a:p>
            <a:pPr lvl="1"/>
            <a:r>
              <a:rPr lang="en-GB" sz="3200">
                <a:latin typeface="Ebrima"/>
                <a:ea typeface="Ebrima"/>
                <a:cs typeface="Ebrima"/>
              </a:rPr>
              <a:t>Actions or Milestones: </a:t>
            </a:r>
            <a:endParaRPr lang="en-GB" sz="24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Updated with a RAG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r>
              <a:rPr lang="en-GB" sz="3200">
                <a:latin typeface="Ebrima"/>
                <a:ea typeface="Ebrima"/>
                <a:cs typeface="Ebrima"/>
              </a:rPr>
              <a:t> Risks &amp; Risk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Work done to mitigate Risks to the Council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Risks are updated with a Risk rating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200">
                <a:latin typeface="Ebrima"/>
                <a:ea typeface="Ebrima"/>
                <a:cs typeface="Ebrima"/>
              </a:rPr>
              <a:t>Risk Actions are updated with a RAG Assessment</a:t>
            </a:r>
            <a:endParaRPr lang="en-GB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24FCB-660C-8BA1-BC45-3E2FB9663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55" b="19185"/>
          <a:stretch/>
        </p:blipFill>
        <p:spPr>
          <a:xfrm>
            <a:off x="672244" y="836502"/>
            <a:ext cx="581026" cy="419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5E39F1-6833-C94E-D3ED-4B14A21D7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098" r="4808" b="27668"/>
          <a:stretch/>
        </p:blipFill>
        <p:spPr>
          <a:xfrm>
            <a:off x="586951" y="4053058"/>
            <a:ext cx="581026" cy="419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3008C6-C9B6-26C7-E619-936B024BD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568" y="5239630"/>
            <a:ext cx="483089" cy="4142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E058BD-FE86-AB40-9844-951FA54694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545" y="5244149"/>
            <a:ext cx="492613" cy="424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723499-F52E-F8BB-94DB-AFE35B631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935" y="2668588"/>
            <a:ext cx="420370" cy="30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54439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Slide optio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FFE4DC09-C931-48CF-BEAF-CE292044A196}"/>
    </a:ext>
  </a:extLst>
</a:theme>
</file>

<file path=ppt/theme/theme2.xml><?xml version="1.0" encoding="utf-8"?>
<a:theme xmlns:a="http://schemas.openxmlformats.org/drawingml/2006/main" name="End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09943927-890B-4CA7-9BE5-CB1B43A825F8}"/>
    </a:ext>
  </a:extLst>
</a:theme>
</file>

<file path=ppt/theme/theme3.xml><?xml version="1.0" encoding="utf-8"?>
<a:theme xmlns:a="http://schemas.openxmlformats.org/drawingml/2006/main" name="Text Slides -pur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DB7D48C4-D64D-4834-82BC-D540A97E26A6}"/>
    </a:ext>
  </a:extLst>
</a:theme>
</file>

<file path=ppt/theme/theme4.xml><?xml version="1.0" encoding="utf-8"?>
<a:theme xmlns:a="http://schemas.openxmlformats.org/drawingml/2006/main" name="Text slides -Gre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C Corporate Powerpoint Template.potx  -  Read-Only" id="{D8D1754C-C245-4B95-9583-261E914E2C76}" vid="{F8795626-571E-4533-998B-FF0F662B549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8E1AFCE338B94A959B3EEEEBAD64E6" ma:contentTypeVersion="14" ma:contentTypeDescription="Create a new document." ma:contentTypeScope="" ma:versionID="06e173fd350a9be311925ec05f344d56">
  <xsd:schema xmlns:xsd="http://www.w3.org/2001/XMLSchema" xmlns:xs="http://www.w3.org/2001/XMLSchema" xmlns:p="http://schemas.microsoft.com/office/2006/metadata/properties" xmlns:ns2="939a0344-cf6e-4f76-9e11-458c840e87f9" xmlns:ns3="18030fae-142a-4b7e-9882-7e9c2b445ddc" targetNamespace="http://schemas.microsoft.com/office/2006/metadata/properties" ma:root="true" ma:fieldsID="10d9d0f75aa4bdbffa85b7e6d97d659b" ns2:_="" ns3:_="">
    <xsd:import namespace="939a0344-cf6e-4f76-9e11-458c840e87f9"/>
    <xsd:import namespace="18030fae-142a-4b7e-9882-7e9c2b445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a0344-cf6e-4f76-9e11-458c840e87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d8d7fc4-e056-491b-b14d-914997007d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030fae-142a-4b7e-9882-7e9c2b445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7029fc91-8d85-4a31-9421-e8e7ab791513}" ma:internalName="TaxCatchAll" ma:showField="CatchAllData" ma:web="18030fae-142a-4b7e-9882-7e9c2b445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8030fae-142a-4b7e-9882-7e9c2b445ddc" xsi:nil="true"/>
    <lcf76f155ced4ddcb4097134ff3c332f xmlns="939a0344-cf6e-4f76-9e11-458c840e87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37C7AA9-01E9-466A-B6F3-91AD17002E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617632-F97A-40D7-8143-A8729D86977B}">
  <ds:schemaRefs>
    <ds:schemaRef ds:uri="18030fae-142a-4b7e-9882-7e9c2b445ddc"/>
    <ds:schemaRef ds:uri="939a0344-cf6e-4f76-9e11-458c840e87f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04F8957-5AE4-43F3-867D-90994D640F90}">
  <ds:schemaRefs>
    <ds:schemaRef ds:uri="http://schemas.microsoft.com/office/2006/documentManagement/types"/>
    <ds:schemaRef ds:uri="939a0344-cf6e-4f76-9e11-458c840e87f9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18030fae-142a-4b7e-9882-7e9c2b445ddc"/>
    <ds:schemaRef ds:uri="http://purl.org/dc/dcmitype/"/>
    <ds:schemaRef ds:uri="http://purl.org/dc/terms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HC_Corporate_Powerpoint_Template (1)</Template>
  <TotalTime>0</TotalTime>
  <Words>380</Words>
  <Application>Microsoft Office PowerPoint</Application>
  <PresentationFormat>Widescreen</PresentationFormat>
  <Paragraphs>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Ebrima</vt:lpstr>
      <vt:lpstr>Cover Slide options</vt:lpstr>
      <vt:lpstr>End Slides</vt:lpstr>
      <vt:lpstr>Text Slides -purple</vt:lpstr>
      <vt:lpstr>Text slides -Green</vt:lpstr>
      <vt:lpstr>Using the Performance and Risk Management System (PRMS)</vt:lpstr>
      <vt:lpstr>PowerPoint Presentation</vt:lpstr>
      <vt:lpstr>View Briefing Books by topic on your Homepage</vt:lpstr>
      <vt:lpstr>To return to the homepage, always click ‘My Contents’ and ‘Home’ in the top left of your screen</vt:lpstr>
      <vt:lpstr>Each Briefing Book has a Table of Contents</vt:lpstr>
      <vt:lpstr>Briefing Book Project Pages</vt:lpstr>
      <vt:lpstr>PowerPoint Presentation</vt:lpstr>
      <vt:lpstr>Element View</vt:lpstr>
      <vt:lpstr>Four main types of elements:  </vt:lpstr>
      <vt:lpstr>Red-Amber-Green (RAG) Rating</vt:lpstr>
      <vt:lpstr>Time Periods </vt:lpstr>
      <vt:lpstr>PowerPoint Presentation</vt:lpstr>
    </vt:vector>
  </TitlesOfParts>
  <Company>The Highland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the Performance and Risk Management System (PRMS)</dc:title>
  <dc:creator>Hannah Kollef (Performance &amp; Information Governance)</dc:creator>
  <cp:lastModifiedBy>Shelley Rennie (Business Management (P&amp;G))</cp:lastModifiedBy>
  <cp:revision>2</cp:revision>
  <cp:lastPrinted>2024-08-16T08:03:56Z</cp:lastPrinted>
  <dcterms:created xsi:type="dcterms:W3CDTF">2023-11-30T20:09:28Z</dcterms:created>
  <dcterms:modified xsi:type="dcterms:W3CDTF">2025-05-19T16:51:48Z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0x010100988E1AFCE338B94A959B3EEEEBAD64E6</vt:lpwstr>
  </property>
  <property fmtid="{D5CDD505-2E9C-101B-9397-08002B2CF9AE}" pid="3" name="MediaServiceImageTags">
    <vt:lpwstr/>
  </property>
</Properties>
</file>