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4" r:id="rId3"/>
    <p:sldId id="301" r:id="rId4"/>
    <p:sldId id="303" r:id="rId5"/>
    <p:sldId id="305" r:id="rId6"/>
    <p:sldId id="287" r:id="rId7"/>
    <p:sldId id="270" r:id="rId8"/>
    <p:sldId id="298" r:id="rId9"/>
    <p:sldId id="307" r:id="rId10"/>
    <p:sldId id="304" r:id="rId11"/>
    <p:sldId id="309" r:id="rId12"/>
    <p:sldId id="310" r:id="rId13"/>
    <p:sldId id="285" r:id="rId14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59" autoAdjust="0"/>
    <p:restoredTop sz="78664" autoAdjust="0"/>
  </p:normalViewPr>
  <p:slideViewPr>
    <p:cSldViewPr>
      <p:cViewPr varScale="1">
        <p:scale>
          <a:sx n="56" d="100"/>
          <a:sy n="56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84"/>
    </p:cViewPr>
  </p:sorterViewPr>
  <p:notesViewPr>
    <p:cSldViewPr>
      <p:cViewPr varScale="1">
        <p:scale>
          <a:sx n="51" d="100"/>
          <a:sy n="51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 dirty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16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6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34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436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2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58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29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6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224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7AA53-D485-48C4-A1C3-631D24EF375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25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07/02/2023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94D79-1CF3-46FF-B0A0-DAAFA5C9F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6AFF1-0777-4EC3-B343-E4B69CFAD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9CFF9-1E9C-45C6-A62F-8328F66F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11C2-3175-4CB0-9074-636F498269AB}" type="datetimeFigureOut">
              <a:rPr lang="en-GB" smtClean="0"/>
              <a:t>07/02/2023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371A3-B418-498F-81D7-0A243BFA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BEC10-023A-45AC-8A38-6558F0AB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0AEC9-71DB-482D-A113-CA41D31829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75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Net Zero Thematic Groups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Members Workshop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2246769"/>
          </a:xfrm>
        </p:spPr>
        <p:txBody>
          <a:bodyPr/>
          <a:lstStyle/>
          <a:p>
            <a:r>
              <a:rPr lang="en-GB" sz="44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bùth-obrach buill lìon neoni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February 2023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02BE-3ABC-4357-B11B-643BC0DE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604"/>
            <a:ext cx="8229600" cy="706090"/>
          </a:xfrm>
        </p:spPr>
        <p:txBody>
          <a:bodyPr/>
          <a:lstStyle/>
          <a:p>
            <a:r>
              <a:rPr lang="en-GB" dirty="0"/>
              <a:t>Audit Scotland</a:t>
            </a:r>
            <a:br>
              <a:rPr lang="en-GB" dirty="0"/>
            </a:b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FC6B5-5C07-4E9F-8B7E-2C800741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4" y="2132856"/>
            <a:ext cx="8229600" cy="4104456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Briefing calls on Local Authorities to consider the following recommendations: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clear and transparent emissions targets are in place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action on adaptation and climate resilience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action plans clear about the gaps and challenges that remain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 collaboration efforts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Embed climate change into decision-making at all levels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83DB2-1524-4EE4-9067-73E217EF75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412776"/>
            <a:ext cx="8527976" cy="576064"/>
          </a:xfrm>
        </p:spPr>
        <p:txBody>
          <a:bodyPr/>
          <a:lstStyle/>
          <a:p>
            <a:pPr algn="ctr"/>
            <a:r>
              <a:rPr lang="en-GB" sz="2400" dirty="0"/>
              <a:t>Scotland’s Councils’ Approach to Addressing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517700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BDBDA3-BD01-467C-A961-91B97AF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20" y="106465"/>
            <a:ext cx="8229600" cy="706090"/>
          </a:xfrm>
        </p:spPr>
        <p:txBody>
          <a:bodyPr/>
          <a:lstStyle/>
          <a:p>
            <a:r>
              <a:rPr lang="en-GB" sz="2800" dirty="0">
                <a:effectLst/>
              </a:rPr>
              <a:t>Scottish Parliament's Net Zero, Energy and Transport Committee </a:t>
            </a:r>
            <a:endParaRPr lang="en-GB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7595A-20EF-4B1E-A6C2-7022979A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Net Zero, Energy &amp; Transport Committee wants to see clearer evidence of all Local Authorities planning strategically for net zero and ensuring that net zero goals and Council budgeting are aligned.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Committee also calls on the Scottish Government to work with COSLA to audit the effectiveness of Councils’ net zero-related strategic planning and for Councils to ensure they "show their working" in their strategic plans, demonstrating how they propose to reach their targets.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C75128-2CA1-444A-A820-92601BC2D05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r>
              <a:rPr lang="en-GB" sz="2000" b="1" dirty="0"/>
              <a:t>T</a:t>
            </a:r>
            <a:r>
              <a:rPr lang="en-GB" sz="2000" b="1" dirty="0">
                <a:effectLst/>
              </a:rPr>
              <a:t>he role of local government and its cross-sectoral partners in financing and delivering a net-zero Scotland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93919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28909DF9-D153-48A4-AD17-D0C8AF23BDF1}"/>
              </a:ext>
            </a:extLst>
          </p:cNvPr>
          <p:cNvSpPr txBox="1"/>
          <p:nvPr/>
        </p:nvSpPr>
        <p:spPr>
          <a:xfrm>
            <a:off x="1547664" y="234888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8257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35FEC-0BD3-47D7-B9A7-2FDCF0CA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706090"/>
          </a:xfrm>
        </p:spPr>
        <p:txBody>
          <a:bodyPr/>
          <a:lstStyle/>
          <a:p>
            <a:r>
              <a:rPr lang="en-GB" sz="3600" dirty="0"/>
              <a:t>Scotland’s climate change legislation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1915747-953E-4BE3-B12B-BD7673C3F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3174871"/>
            <a:ext cx="7623175" cy="18766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0244BA6-EC3E-47B1-B528-F1C8F06AABA3}"/>
              </a:ext>
            </a:extLst>
          </p:cNvPr>
          <p:cNvSpPr/>
          <p:nvPr/>
        </p:nvSpPr>
        <p:spPr>
          <a:xfrm>
            <a:off x="6948264" y="3645024"/>
            <a:ext cx="936104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2045</a:t>
            </a:r>
          </a:p>
          <a:p>
            <a:pPr algn="ctr"/>
            <a:r>
              <a:rPr lang="en-GB" b="1" dirty="0"/>
              <a:t>Net Zero</a:t>
            </a:r>
          </a:p>
        </p:txBody>
      </p:sp>
    </p:spTree>
    <p:extLst>
      <p:ext uri="{BB962C8B-B14F-4D97-AF65-F5344CB8AC3E}">
        <p14:creationId xmlns:p14="http://schemas.microsoft.com/office/powerpoint/2010/main" val="389752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90BE4C69-CE62-4597-84FC-012D362AF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9" y="857250"/>
            <a:ext cx="7899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1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C192-18AF-42E2-9297-467EC73A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3797-846D-4E15-BCA5-65D6AFC1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the Council </a:t>
            </a:r>
            <a:r>
              <a:rPr lang="en-GB" b="1" dirty="0"/>
              <a:t>aligns</a:t>
            </a:r>
            <a:r>
              <a:rPr lang="en-GB" dirty="0"/>
              <a:t> its </a:t>
            </a:r>
            <a:r>
              <a:rPr lang="en-GB" b="1" dirty="0"/>
              <a:t>spending plans and use of resources</a:t>
            </a:r>
            <a:r>
              <a:rPr lang="en-GB" dirty="0"/>
              <a:t> to contribute to reducing emissions and delivering its emissions reduction targets.</a:t>
            </a:r>
          </a:p>
          <a:p>
            <a:r>
              <a:rPr lang="en-GB" b="1" dirty="0"/>
              <a:t>Target date for achieving zero direct emissions </a:t>
            </a:r>
            <a:r>
              <a:rPr lang="en-GB" dirty="0"/>
              <a:t>of greenhouse gases. </a:t>
            </a:r>
          </a:p>
          <a:p>
            <a:r>
              <a:rPr lang="en-GB" dirty="0"/>
              <a:t>Any </a:t>
            </a:r>
            <a:r>
              <a:rPr lang="en-GB" b="1" dirty="0"/>
              <a:t>targets for reducing indirect emissions </a:t>
            </a:r>
            <a:r>
              <a:rPr lang="en-GB" dirty="0"/>
              <a:t>of greenhouse gases i.e. emissions arising from our consumption of electricity.</a:t>
            </a:r>
          </a:p>
          <a:p>
            <a:r>
              <a:rPr lang="en-GB" dirty="0"/>
              <a:t>How the Council is contributing to </a:t>
            </a:r>
            <a:r>
              <a:rPr lang="en-GB" b="1" dirty="0"/>
              <a:t>Scotland’s Adaptation Programme</a:t>
            </a:r>
            <a:r>
              <a:rPr lang="en-GB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2200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60D80B-D982-498E-BFC8-FF7052F0B502}"/>
              </a:ext>
            </a:extLst>
          </p:cNvPr>
          <p:cNvSpPr/>
          <p:nvPr/>
        </p:nvSpPr>
        <p:spPr>
          <a:xfrm>
            <a:off x="5076056" y="1988840"/>
            <a:ext cx="2259124" cy="2880320"/>
          </a:xfrm>
          <a:prstGeom prst="rightArrow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Carbon Removal</a:t>
            </a:r>
          </a:p>
          <a:p>
            <a:pPr algn="ctr"/>
            <a:endParaRPr lang="en-GB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F0D30381-F857-4CE8-A4D0-F4C0942A4729}"/>
              </a:ext>
            </a:extLst>
          </p:cNvPr>
          <p:cNvSpPr/>
          <p:nvPr/>
        </p:nvSpPr>
        <p:spPr>
          <a:xfrm rot="10800000" flipV="1">
            <a:off x="1321264" y="4581128"/>
            <a:ext cx="4906920" cy="960532"/>
          </a:xfrm>
          <a:prstGeom prst="triangle">
            <a:avLst>
              <a:gd name="adj" fmla="val 46638"/>
            </a:avLst>
          </a:prstGeom>
          <a:solidFill>
            <a:srgbClr val="2F7C3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3966229-9142-43F6-BC13-FC61B805D44E}"/>
              </a:ext>
            </a:extLst>
          </p:cNvPr>
          <p:cNvSpPr/>
          <p:nvPr/>
        </p:nvSpPr>
        <p:spPr>
          <a:xfrm>
            <a:off x="218892" y="3122676"/>
            <a:ext cx="914400" cy="612648"/>
          </a:xfrm>
          <a:prstGeom prst="wedgeEllipseCallout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2022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BABD2EBD-71BA-4FCC-848F-AEA6109C7F52}"/>
              </a:ext>
            </a:extLst>
          </p:cNvPr>
          <p:cNvSpPr/>
          <p:nvPr/>
        </p:nvSpPr>
        <p:spPr>
          <a:xfrm>
            <a:off x="7671854" y="2998839"/>
            <a:ext cx="1152128" cy="860322"/>
          </a:xfrm>
          <a:prstGeom prst="cloudCallout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2045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F00DE0-05AB-4C0E-8CF9-0B7C78484043}"/>
              </a:ext>
            </a:extLst>
          </p:cNvPr>
          <p:cNvSpPr/>
          <p:nvPr/>
        </p:nvSpPr>
        <p:spPr>
          <a:xfrm>
            <a:off x="3016804" y="2708920"/>
            <a:ext cx="1814251" cy="1440160"/>
          </a:xfrm>
          <a:prstGeom prst="rect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Carbon Reduction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41FCE5-E66A-41B5-B816-D7B50ED018F0}"/>
              </a:ext>
            </a:extLst>
          </p:cNvPr>
          <p:cNvSpPr/>
          <p:nvPr/>
        </p:nvSpPr>
        <p:spPr>
          <a:xfrm>
            <a:off x="1321264" y="2708920"/>
            <a:ext cx="1512168" cy="1440160"/>
          </a:xfrm>
          <a:prstGeom prst="rect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Approach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5DF51C-C7E3-4E2E-AF0C-E737E868808F}"/>
              </a:ext>
            </a:extLst>
          </p:cNvPr>
          <p:cNvSpPr txBox="1"/>
          <p:nvPr/>
        </p:nvSpPr>
        <p:spPr>
          <a:xfrm>
            <a:off x="1378293" y="2780928"/>
            <a:ext cx="5353947" cy="523220"/>
          </a:xfrm>
          <a:prstGeom prst="rect">
            <a:avLst/>
          </a:prstGeom>
          <a:solidFill>
            <a:srgbClr val="2F7C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</p:txBody>
      </p:sp>
      <p:sp>
        <p:nvSpPr>
          <p:cNvPr id="35" name="Flowchart: Merge 34">
            <a:extLst>
              <a:ext uri="{FF2B5EF4-FFF2-40B4-BE49-F238E27FC236}">
                <a16:creationId xmlns:a16="http://schemas.microsoft.com/office/drawing/2014/main" id="{37BAAE26-F43D-4DEE-BC55-CD3FAD7C488A}"/>
              </a:ext>
            </a:extLst>
          </p:cNvPr>
          <p:cNvSpPr/>
          <p:nvPr/>
        </p:nvSpPr>
        <p:spPr>
          <a:xfrm>
            <a:off x="1321263" y="1316340"/>
            <a:ext cx="4906921" cy="960532"/>
          </a:xfrm>
          <a:prstGeom prst="flowChartMerge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4231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25" grpId="0" animBg="1"/>
      <p:bldP spid="27" grpId="0" animBg="1"/>
      <p:bldP spid="29" grpId="0" animBg="1"/>
      <p:bldP spid="44" grpId="0" animBg="1"/>
      <p:bldP spid="33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46D2944-22AC-4DC5-BEE0-E27564BAC16F}"/>
              </a:ext>
            </a:extLst>
          </p:cNvPr>
          <p:cNvSpPr/>
          <p:nvPr/>
        </p:nvSpPr>
        <p:spPr>
          <a:xfrm>
            <a:off x="1043608" y="116632"/>
            <a:ext cx="6912767" cy="6120680"/>
          </a:xfrm>
          <a:prstGeom prst="ellipse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ED4B62-4C52-4CEE-A32F-9863EF33A83D}"/>
              </a:ext>
            </a:extLst>
          </p:cNvPr>
          <p:cNvSpPr/>
          <p:nvPr/>
        </p:nvSpPr>
        <p:spPr>
          <a:xfrm>
            <a:off x="1331639" y="404664"/>
            <a:ext cx="6336704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ctagon 3">
            <a:extLst>
              <a:ext uri="{FF2B5EF4-FFF2-40B4-BE49-F238E27FC236}">
                <a16:creationId xmlns:a16="http://schemas.microsoft.com/office/drawing/2014/main" id="{79361982-DAB7-4588-A7C3-CE791CD2C880}"/>
              </a:ext>
            </a:extLst>
          </p:cNvPr>
          <p:cNvSpPr/>
          <p:nvPr/>
        </p:nvSpPr>
        <p:spPr>
          <a:xfrm>
            <a:off x="3847002" y="150481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Programme Board</a:t>
            </a: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23A8E88E-69FC-482C-B0D3-6E85B420AEBF}"/>
              </a:ext>
            </a:extLst>
          </p:cNvPr>
          <p:cNvSpPr/>
          <p:nvPr/>
        </p:nvSpPr>
        <p:spPr>
          <a:xfrm>
            <a:off x="2884236" y="1797564"/>
            <a:ext cx="3271940" cy="2780356"/>
          </a:xfrm>
          <a:prstGeom prst="octagon">
            <a:avLst/>
          </a:prstGeom>
          <a:solidFill>
            <a:srgbClr val="2F7C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 Zero Strategy Group</a:t>
            </a:r>
          </a:p>
        </p:txBody>
      </p:sp>
      <p:sp>
        <p:nvSpPr>
          <p:cNvPr id="14" name="Octagon 13">
            <a:extLst>
              <a:ext uri="{FF2B5EF4-FFF2-40B4-BE49-F238E27FC236}">
                <a16:creationId xmlns:a16="http://schemas.microsoft.com/office/drawing/2014/main" id="{E258390B-5017-44FB-9D93-6289B5A7EFD9}"/>
              </a:ext>
            </a:extLst>
          </p:cNvPr>
          <p:cNvSpPr/>
          <p:nvPr/>
        </p:nvSpPr>
        <p:spPr>
          <a:xfrm>
            <a:off x="6480703" y="2503793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Fleet &amp; Staff Travel</a:t>
            </a:r>
          </a:p>
        </p:txBody>
      </p:sp>
      <p:sp>
        <p:nvSpPr>
          <p:cNvPr id="15" name="Octagon 14">
            <a:extLst>
              <a:ext uri="{FF2B5EF4-FFF2-40B4-BE49-F238E27FC236}">
                <a16:creationId xmlns:a16="http://schemas.microsoft.com/office/drawing/2014/main" id="{1ADA57AD-C9B0-423F-9632-C156D6695B7E}"/>
              </a:ext>
            </a:extLst>
          </p:cNvPr>
          <p:cNvSpPr/>
          <p:nvPr/>
        </p:nvSpPr>
        <p:spPr>
          <a:xfrm>
            <a:off x="5652119" y="780713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Built Estate &amp; Energy</a:t>
            </a:r>
          </a:p>
        </p:txBody>
      </p:sp>
      <p:sp>
        <p:nvSpPr>
          <p:cNvPr id="17" name="Octagon 16">
            <a:extLst>
              <a:ext uri="{FF2B5EF4-FFF2-40B4-BE49-F238E27FC236}">
                <a16:creationId xmlns:a16="http://schemas.microsoft.com/office/drawing/2014/main" id="{CEFCBB5C-4BC9-424F-920A-32322A99FC32}"/>
              </a:ext>
            </a:extLst>
          </p:cNvPr>
          <p:cNvSpPr/>
          <p:nvPr/>
        </p:nvSpPr>
        <p:spPr>
          <a:xfrm>
            <a:off x="3743907" y="4865952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</a:rPr>
              <a:t>Procurement &amp; Community Wealth Building</a:t>
            </a:r>
          </a:p>
        </p:txBody>
      </p:sp>
      <p:sp>
        <p:nvSpPr>
          <p:cNvPr id="19" name="Octagon 18">
            <a:extLst>
              <a:ext uri="{FF2B5EF4-FFF2-40B4-BE49-F238E27FC236}">
                <a16:creationId xmlns:a16="http://schemas.microsoft.com/office/drawing/2014/main" id="{9CF09724-D1E4-4DAF-B6DB-D61837D9E7D5}"/>
              </a:ext>
            </a:extLst>
          </p:cNvPr>
          <p:cNvSpPr/>
          <p:nvPr/>
        </p:nvSpPr>
        <p:spPr>
          <a:xfrm>
            <a:off x="1079119" y="2497446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Capital Programme &amp; Net Zero Funding</a:t>
            </a: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75657CBC-9973-4EEE-9E66-80B497C97C2F}"/>
              </a:ext>
            </a:extLst>
          </p:cNvPr>
          <p:cNvSpPr/>
          <p:nvPr/>
        </p:nvSpPr>
        <p:spPr>
          <a:xfrm>
            <a:off x="1974795" y="773805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Social Housing HRA</a:t>
            </a:r>
          </a:p>
        </p:txBody>
      </p:sp>
      <p:sp>
        <p:nvSpPr>
          <p:cNvPr id="21" name="Octagon 20">
            <a:extLst>
              <a:ext uri="{FF2B5EF4-FFF2-40B4-BE49-F238E27FC236}">
                <a16:creationId xmlns:a16="http://schemas.microsoft.com/office/drawing/2014/main" id="{2ED3DDBA-231F-4A51-8A53-F16C3768739F}"/>
              </a:ext>
            </a:extLst>
          </p:cNvPr>
          <p:cNvSpPr/>
          <p:nvPr/>
        </p:nvSpPr>
        <p:spPr>
          <a:xfrm>
            <a:off x="1817693" y="4131255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50" dirty="0">
                <a:latin typeface="+mj-lt"/>
              </a:rPr>
              <a:t>Planning Land Use &amp; Environment</a:t>
            </a: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7782D235-273D-4CDE-A797-6479E1003DAE}"/>
              </a:ext>
            </a:extLst>
          </p:cNvPr>
          <p:cNvSpPr/>
          <p:nvPr/>
        </p:nvSpPr>
        <p:spPr>
          <a:xfrm>
            <a:off x="5600067" y="4221086"/>
            <a:ext cx="1440160" cy="1359051"/>
          </a:xfrm>
          <a:prstGeom prst="octagon">
            <a:avLst/>
          </a:prstGeom>
          <a:solidFill>
            <a:srgbClr val="49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+mj-lt"/>
              </a:rPr>
              <a:t>Waste &amp; 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16008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4C18-152C-4E37-8D47-4160018B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Timeline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7AB740-9CA9-99C2-A3E7-F4008027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340768"/>
            <a:ext cx="8064896" cy="5112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Climate Change Committee workshop to be held during April to review high level strategy and route map; including setting of target dates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Climate Change Committee meeting, 17</a:t>
            </a:r>
            <a:r>
              <a:rPr lang="en-GB" sz="3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 May 2023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GB" sz="3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 fully costed action plan for consideration by Climate Change Committee on 5</a:t>
            </a:r>
            <a:r>
              <a:rPr lang="en-GB" sz="3300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3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</a:p>
          <a:p>
            <a:pPr>
              <a:lnSpc>
                <a:spcPct val="90000"/>
              </a:lnSpc>
            </a:pPr>
            <a:endParaRPr lang="en-GB" sz="3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5128-89AB-411B-826F-99373F6E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3652E-1811-4B9C-93B9-FA42B05A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66" y="1844824"/>
            <a:ext cx="8733656" cy="468052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Thematic Groups</a:t>
            </a:r>
          </a:p>
          <a:p>
            <a:pPr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10.30 - Social Housing/HRA estate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David Goldie,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Housing &amp; Building Maintenance &amp;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Cameron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 Lead – Policy &amp; Performance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13.45 - Fleet &amp; Staff Travel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Caroline Campbell,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Operations &amp; Logistics</a:t>
            </a: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15.15 - Procurement &amp; Community Wealth Building</a:t>
            </a:r>
          </a:p>
          <a:p>
            <a:pPr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Lead: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Andrew Collins,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 Procurement Manager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12.00 – Audit Scotland presentation and Q&amp;A session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360AF-4DB6-4516-BB60-3FD9EA9A823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February, 10.00 – 17.00</a:t>
            </a:r>
          </a:p>
        </p:txBody>
      </p:sp>
    </p:spTree>
    <p:extLst>
      <p:ext uri="{BB962C8B-B14F-4D97-AF65-F5344CB8AC3E}">
        <p14:creationId xmlns:p14="http://schemas.microsoft.com/office/powerpoint/2010/main" val="372513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7A9A-B405-4417-B4F6-C84964198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/>
              <a:t>21</a:t>
            </a:r>
            <a:r>
              <a:rPr lang="en-GB" sz="4000" b="1" baseline="30000" dirty="0"/>
              <a:t>st</a:t>
            </a:r>
            <a:r>
              <a:rPr lang="en-GB" sz="4000" b="1" dirty="0"/>
              <a:t> February, 10.00 – 17.00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FD0A-E230-42DA-89BF-30733768D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748" y="1196752"/>
            <a:ext cx="8229600" cy="56612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Built Estate &amp; Energy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Finlay MacDonald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 of Property &amp; Facilities Management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Waste &amp; Circular Economy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Lead: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 McKinnie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Lead for Waste Strategy &amp; Operations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Planning, Land Use &amp; Environment</a:t>
            </a:r>
          </a:p>
          <a:p>
            <a:pPr>
              <a:spcBef>
                <a:spcPts val="0"/>
              </a:spcBef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Nicole Wallace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Service Lead Environment Development &amp; Active Travel </a:t>
            </a: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Programme &amp; Net Zero Funding</a:t>
            </a:r>
          </a:p>
          <a:p>
            <a:pPr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Lead: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Malcolm MacLeod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 Environment &amp; Economy &amp; interim depute Chief Executive</a:t>
            </a:r>
          </a:p>
          <a:p>
            <a:pPr marL="0" indent="0">
              <a:buNone/>
            </a:pPr>
            <a:endParaRPr lang="en-GB" sz="2000" b="1" dirty="0">
              <a:solidFill>
                <a:srgbClr val="492F9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March (date and time to be confirmed)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Adaptation workshop</a:t>
            </a:r>
          </a:p>
          <a:p>
            <a:pPr>
              <a:spcBef>
                <a:spcPts val="0"/>
              </a:spcBef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107757"/>
      </p:ext>
    </p:extLst>
  </p:cSld>
  <p:clrMapOvr>
    <a:masterClrMapping/>
  </p:clrMapOvr>
</p:sld>
</file>

<file path=ppt/theme/theme1.xml><?xml version="1.0" encoding="utf-8"?>
<a:theme xmlns:a="http://schemas.openxmlformats.org/drawingml/2006/main" name="HC Corporate Template ICT APPROV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 Zero Strategy Presentation - 20 June" id="{A6BC027B-8725-4C27-8DBE-D7500E020648}" vid="{2135FB55-63E2-4A62-A40D-99A08046A927}"/>
    </a:ext>
  </a:extLst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t Zero Strategy Presentation - 20 June" id="{A6BC027B-8725-4C27-8DBE-D7500E020648}" vid="{6501E18E-739C-43AD-8DB3-5879379D25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954255D1C40B349B8C80F42E237" ma:contentTypeVersion="3" ma:contentTypeDescription="Create a new document." ma:contentTypeScope="" ma:versionID="01d833911c71a043b6e985ec39193488">
  <xsd:schema xmlns:xsd="http://www.w3.org/2001/XMLSchema" xmlns:xs="http://www.w3.org/2001/XMLSchema" xmlns:p="http://schemas.microsoft.com/office/2006/metadata/properties" xmlns:ns2="a80db072-40f0-4239-af7d-3e708e1bbca3" targetNamespace="http://schemas.microsoft.com/office/2006/metadata/properties" ma:root="true" ma:fieldsID="b117883d90964a8965680618b63bcee9" ns2:_="">
    <xsd:import namespace="a80db072-40f0-4239-af7d-3e708e1bb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b072-40f0-4239-af7d-3e708e1bb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CC8612-19DD-4512-A629-8E2BBE5B493B}"/>
</file>

<file path=customXml/itemProps2.xml><?xml version="1.0" encoding="utf-8"?>
<ds:datastoreItem xmlns:ds="http://schemas.openxmlformats.org/officeDocument/2006/customXml" ds:itemID="{86589B92-A1FD-403E-8D22-C524BE1436CF}"/>
</file>

<file path=customXml/itemProps3.xml><?xml version="1.0" encoding="utf-8"?>
<ds:datastoreItem xmlns:ds="http://schemas.openxmlformats.org/officeDocument/2006/customXml" ds:itemID="{796BE1CB-2944-4A52-92DC-6A8F1F2C5ABC}"/>
</file>

<file path=docProps/app.xml><?xml version="1.0" encoding="utf-8"?>
<Properties xmlns="http://schemas.openxmlformats.org/officeDocument/2006/extended-properties" xmlns:vt="http://schemas.openxmlformats.org/officeDocument/2006/docPropsVTypes">
  <Template>Net Zero Strategy Presentation - 20 June</Template>
  <TotalTime>2427</TotalTime>
  <Words>525</Words>
  <Application>Microsoft Office PowerPoint</Application>
  <PresentationFormat>On-screen Show (4:3)</PresentationFormat>
  <Paragraphs>108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</vt:lpstr>
      <vt:lpstr>Calibri</vt:lpstr>
      <vt:lpstr>Ebrima</vt:lpstr>
      <vt:lpstr>Segoe UI</vt:lpstr>
      <vt:lpstr>Symbol</vt:lpstr>
      <vt:lpstr>HC Corporate Template ICT APPROVED</vt:lpstr>
      <vt:lpstr>Text Slides</vt:lpstr>
      <vt:lpstr>Net Zero Thematic Groups Members Workshop</vt:lpstr>
      <vt:lpstr>Scotland’s climate change legislation</vt:lpstr>
      <vt:lpstr>PowerPoint Presentation</vt:lpstr>
      <vt:lpstr>Reporting requirements</vt:lpstr>
      <vt:lpstr>PowerPoint Presentation</vt:lpstr>
      <vt:lpstr>PowerPoint Presentation</vt:lpstr>
      <vt:lpstr>Timeline</vt:lpstr>
      <vt:lpstr>Workshops</vt:lpstr>
      <vt:lpstr>21st February, 10.00 – 17.00</vt:lpstr>
      <vt:lpstr>Audit Scotland </vt:lpstr>
      <vt:lpstr>Scottish Parliament's Net Zero, Energy and Transport Committee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Zero Strategy Development</dc:title>
  <dc:creator>Fiona Daschofsky (Commercial and Efficiency)</dc:creator>
  <cp:lastModifiedBy>Fiona Daschofsky (Climate Change and Energy)</cp:lastModifiedBy>
  <cp:revision>68</cp:revision>
  <cp:lastPrinted>2017-01-18T14:17:09Z</cp:lastPrinted>
  <dcterms:created xsi:type="dcterms:W3CDTF">2022-08-18T11:58:00Z</dcterms:created>
  <dcterms:modified xsi:type="dcterms:W3CDTF">2023-02-07T14:07:45Z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ContentTypeId">
    <vt:lpwstr>0x01010073D37954255D1C40B349B8C80F42E237</vt:lpwstr>
  </property>
</Properties>
</file>