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 id="2147483664" r:id="rId7"/>
  </p:sldMasterIdLst>
  <p:notesMasterIdLst>
    <p:notesMasterId r:id="rId21"/>
  </p:notesMasterIdLst>
  <p:sldIdLst>
    <p:sldId id="264" r:id="rId8"/>
    <p:sldId id="312" r:id="rId9"/>
    <p:sldId id="313" r:id="rId10"/>
    <p:sldId id="317" r:id="rId11"/>
    <p:sldId id="315" r:id="rId12"/>
    <p:sldId id="316" r:id="rId13"/>
    <p:sldId id="318" r:id="rId14"/>
    <p:sldId id="319" r:id="rId15"/>
    <p:sldId id="320" r:id="rId16"/>
    <p:sldId id="322" r:id="rId17"/>
    <p:sldId id="321" r:id="rId18"/>
    <p:sldId id="323" r:id="rId19"/>
    <p:sldId id="32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7C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0" Type="http://schemas.openxmlformats.org/officeDocument/2006/relationships/slide" Target="slides/slide13.xml"/><Relationship Id="rId16" Type="http://schemas.openxmlformats.org/officeDocument/2006/relationships/slide" Target="slides/slide9.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22" Type="http://schemas.openxmlformats.org/officeDocument/2006/relationships/presProps" Target="presProps.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64EAC8-CCC3-4F80-8649-9EDD011F17FA}" type="datetimeFigureOut">
              <a:rPr lang="en-GB" smtClean="0"/>
              <a:t>02/03/2023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F394B2-631C-4567-AF57-EF36E541BD5D}" type="slidenum">
              <a:rPr lang="en-GB" smtClean="0"/>
              <a:t>‹#›</a:t>
            </a:fld>
            <a:endParaRPr lang="en-GB"/>
          </a:p>
        </p:txBody>
      </p:sp>
    </p:spTree>
    <p:extLst>
      <p:ext uri="{BB962C8B-B14F-4D97-AF65-F5344CB8AC3E}">
        <p14:creationId xmlns:p14="http://schemas.microsoft.com/office/powerpoint/2010/main" val="3662236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several agreed and upcoming policy changes in Scotland that will directly and indirectly influence how we will collect waste householder &amp; business including our own generated waste.</a:t>
            </a:r>
          </a:p>
        </p:txBody>
      </p:sp>
      <p:sp>
        <p:nvSpPr>
          <p:cNvPr id="4" name="Slide Number Placeholder 3"/>
          <p:cNvSpPr>
            <a:spLocks noGrp="1"/>
          </p:cNvSpPr>
          <p:nvPr>
            <p:ph type="sldNum" sz="quarter" idx="5"/>
          </p:nvPr>
        </p:nvSpPr>
        <p:spPr/>
        <p:txBody>
          <a:bodyPr/>
          <a:lstStyle/>
          <a:p>
            <a:fld id="{E8F394B2-631C-4567-AF57-EF36E541BD5D}" type="slidenum">
              <a:rPr lang="en-GB" smtClean="0"/>
              <a:t>2</a:t>
            </a:fld>
            <a:endParaRPr lang="en-GB"/>
          </a:p>
        </p:txBody>
      </p:sp>
    </p:spTree>
    <p:extLst>
      <p:ext uri="{BB962C8B-B14F-4D97-AF65-F5344CB8AC3E}">
        <p14:creationId xmlns:p14="http://schemas.microsoft.com/office/powerpoint/2010/main" val="713182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Route Map consultation states under improving recycling from households: We will facilitate a process to co-design high quality, high performing household recycling and reuse services by the end of 2023, working with service operators and users. The co-design approach will ensure modern, efficient, affordable service standards for operators and more consistent service provision. We will particularly focus on opportunities to further improve food waste recycling services and participation rates and reduce contamination of recycling that is collected </a:t>
            </a:r>
          </a:p>
          <a:p>
            <a:endParaRPr lang="en-GB" dirty="0"/>
          </a:p>
        </p:txBody>
      </p:sp>
      <p:sp>
        <p:nvSpPr>
          <p:cNvPr id="4" name="Slide Number Placeholder 3"/>
          <p:cNvSpPr>
            <a:spLocks noGrp="1"/>
          </p:cNvSpPr>
          <p:nvPr>
            <p:ph type="sldNum" sz="quarter" idx="5"/>
          </p:nvPr>
        </p:nvSpPr>
        <p:spPr/>
        <p:txBody>
          <a:bodyPr/>
          <a:lstStyle/>
          <a:p>
            <a:fld id="{E8F394B2-631C-4567-AF57-EF36E541BD5D}" type="slidenum">
              <a:rPr lang="en-GB" smtClean="0"/>
              <a:t>3</a:t>
            </a:fld>
            <a:endParaRPr lang="en-GB"/>
          </a:p>
        </p:txBody>
      </p:sp>
    </p:spTree>
    <p:extLst>
      <p:ext uri="{BB962C8B-B14F-4D97-AF65-F5344CB8AC3E}">
        <p14:creationId xmlns:p14="http://schemas.microsoft.com/office/powerpoint/2010/main" val="2045832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Description: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Seeks to align recycling collection services in Scotland by providing the basis for a consistent approach to the provision of recycling services.</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Highland context:</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present, Highland does not operate a CoP compliant service as the ‘blue bin’ service collects all dry mixed recycling (DMR), except for glass which is collected via bring banks. To achieve compliance, Highland will need to amend its service and offer separate collections for paper/card and plastic/metals/cartons and reduce the capacity we provide for residual waste </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Outcomes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To improve our household waste and recycling services to maximise the capture of, and improve the quality of, resources from the waste stream, recognising the variations in household types and geography to endeavour that our services meet the needs of all our citizens.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To encourage our citizens to participate in our recycling and reuse services to ensure that they are fully utilised. </a:t>
            </a:r>
          </a:p>
          <a:p>
            <a:endParaRPr lang="en-GB" dirty="0"/>
          </a:p>
        </p:txBody>
      </p:sp>
      <p:sp>
        <p:nvSpPr>
          <p:cNvPr id="4" name="Slide Number Placeholder 3"/>
          <p:cNvSpPr>
            <a:spLocks noGrp="1"/>
          </p:cNvSpPr>
          <p:nvPr>
            <p:ph type="sldNum" sz="quarter" idx="5"/>
          </p:nvPr>
        </p:nvSpPr>
        <p:spPr/>
        <p:txBody>
          <a:bodyPr/>
          <a:lstStyle/>
          <a:p>
            <a:fld id="{E8F394B2-631C-4567-AF57-EF36E541BD5D}" type="slidenum">
              <a:rPr lang="en-GB" smtClean="0"/>
              <a:t>4</a:t>
            </a:fld>
            <a:endParaRPr lang="en-GB"/>
          </a:p>
        </p:txBody>
      </p:sp>
    </p:spTree>
    <p:extLst>
      <p:ext uri="{BB962C8B-B14F-4D97-AF65-F5344CB8AC3E}">
        <p14:creationId xmlns:p14="http://schemas.microsoft.com/office/powerpoint/2010/main" val="1648940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ambition within the Food Waste Reduction Action Plan is stated as breaking down barriers to food recycling by consulting on the current rural exemption and food separation requirements for food waste collections in 2022. The Scottish Government’s urban rural classification influences where Councils have a statutory duty to provide food waste collections.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Scottish Government updated Rural Classification 2020 has resulted in changes to the classification for some areas.  Nairn has been assessed to no longer being covered by the rural postcode exemption policy and should therefore be extended the food waste recycling service, alongside existing Inverness communities. The Council has also identified that since the 2020 Scottish Government assessments, the town of Fort William and settlements within Ross and Cromarty are likely to be captured by the next review.</a:t>
            </a:r>
          </a:p>
          <a:p>
            <a:endParaRPr lang="en-GB" dirty="0"/>
          </a:p>
        </p:txBody>
      </p:sp>
      <p:sp>
        <p:nvSpPr>
          <p:cNvPr id="4" name="Slide Number Placeholder 3"/>
          <p:cNvSpPr>
            <a:spLocks noGrp="1"/>
          </p:cNvSpPr>
          <p:nvPr>
            <p:ph type="sldNum" sz="quarter" idx="5"/>
          </p:nvPr>
        </p:nvSpPr>
        <p:spPr/>
        <p:txBody>
          <a:bodyPr/>
          <a:lstStyle/>
          <a:p>
            <a:fld id="{E8F394B2-631C-4567-AF57-EF36E541BD5D}" type="slidenum">
              <a:rPr lang="en-GB" smtClean="0"/>
              <a:t>5</a:t>
            </a:fld>
            <a:endParaRPr lang="en-GB"/>
          </a:p>
        </p:txBody>
      </p:sp>
    </p:spTree>
    <p:extLst>
      <p:ext uri="{BB962C8B-B14F-4D97-AF65-F5344CB8AC3E}">
        <p14:creationId xmlns:p14="http://schemas.microsoft.com/office/powerpoint/2010/main" val="2560262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Description: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Consumers will be able to return glass bottles, plastic (PET) bottles and metal drinks containers to centralised locations and obtain a refund for these packaging items.</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Commencement:</a:t>
            </a:r>
            <a:r>
              <a:rPr lang="en-GB" sz="1800" dirty="0">
                <a:effectLst/>
                <a:latin typeface="Calibri" panose="020F0502020204030204" pitchFamily="34" charset="0"/>
                <a:ea typeface="Calibri" panose="020F0502020204030204" pitchFamily="34" charset="0"/>
                <a:cs typeface="Times New Roman" panose="02020603050405020304" pitchFamily="18" charset="0"/>
              </a:rPr>
              <a:t> Expected to commence 16 August 2023</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Highland context:</a:t>
            </a:r>
            <a:r>
              <a:rPr lang="en-GB" sz="1800" dirty="0">
                <a:effectLst/>
                <a:latin typeface="Calibri" panose="020F0502020204030204" pitchFamily="34" charset="0"/>
                <a:ea typeface="Calibri" panose="020F0502020204030204" pitchFamily="34" charset="0"/>
                <a:cs typeface="Times New Roman" panose="02020603050405020304" pitchFamily="18" charset="0"/>
              </a:rPr>
              <a:t> DRS will reduce the quantity of waste collected at the kerbside and at glass bring banks and change the composition of collected waste and recycling </a:t>
            </a:r>
          </a:p>
          <a:p>
            <a:endParaRPr lang="en-GB" dirty="0"/>
          </a:p>
        </p:txBody>
      </p:sp>
      <p:sp>
        <p:nvSpPr>
          <p:cNvPr id="4" name="Slide Number Placeholder 3"/>
          <p:cNvSpPr>
            <a:spLocks noGrp="1"/>
          </p:cNvSpPr>
          <p:nvPr>
            <p:ph type="sldNum" sz="quarter" idx="5"/>
          </p:nvPr>
        </p:nvSpPr>
        <p:spPr/>
        <p:txBody>
          <a:bodyPr/>
          <a:lstStyle/>
          <a:p>
            <a:fld id="{E8F394B2-631C-4567-AF57-EF36E541BD5D}" type="slidenum">
              <a:rPr lang="en-GB" smtClean="0"/>
              <a:t>6</a:t>
            </a:fld>
            <a:endParaRPr lang="en-GB"/>
          </a:p>
        </p:txBody>
      </p:sp>
    </p:spTree>
    <p:extLst>
      <p:ext uri="{BB962C8B-B14F-4D97-AF65-F5344CB8AC3E}">
        <p14:creationId xmlns:p14="http://schemas.microsoft.com/office/powerpoint/2010/main" val="1048340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Description: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Aims to reform the producer responsibility system for packaging and to incentivise producers to take more responsibility for the materials and products they place on the market. Under the scheme, local authorities will receive payments for operating services managing packaging.</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Commencement:</a:t>
            </a:r>
            <a:r>
              <a:rPr lang="en-GB" sz="1800" dirty="0">
                <a:effectLst/>
                <a:latin typeface="Calibri" panose="020F0502020204030204" pitchFamily="34" charset="0"/>
                <a:ea typeface="Calibri" panose="020F0502020204030204" pitchFamily="34" charset="0"/>
                <a:cs typeface="Times New Roman" panose="02020603050405020304" pitchFamily="18" charset="0"/>
              </a:rPr>
              <a:t> Joint consultations published in February 2019 and March 2021, from which it was decided to implement EPR for packaging from 2024.</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Highland context:</a:t>
            </a:r>
            <a:r>
              <a:rPr lang="en-GB" sz="1800" dirty="0">
                <a:effectLst/>
                <a:latin typeface="Calibri" panose="020F0502020204030204" pitchFamily="34" charset="0"/>
                <a:ea typeface="Calibri" panose="020F0502020204030204" pitchFamily="34" charset="0"/>
                <a:cs typeface="Times New Roman" panose="02020603050405020304" pitchFamily="18" charset="0"/>
              </a:rPr>
              <a:t> Changes to collection services are likely to be required to support material-specific service targets, most notably for the collection of plastic film and flexibles proposed from 2026/27. The scheme could result in changes to composition and tonnages, it will likely drive an increase in the recyclability of products and reduce the amount of packaging in residual waste. Additionally, EPR could lead to a reduction in contamination as fewer materials are non-recyclable and could even incentivise a reduction in packaging.</a:t>
            </a:r>
          </a:p>
          <a:p>
            <a:endParaRPr lang="en-GB" dirty="0"/>
          </a:p>
        </p:txBody>
      </p:sp>
      <p:sp>
        <p:nvSpPr>
          <p:cNvPr id="4" name="Slide Number Placeholder 3"/>
          <p:cNvSpPr>
            <a:spLocks noGrp="1"/>
          </p:cNvSpPr>
          <p:nvPr>
            <p:ph type="sldNum" sz="quarter" idx="5"/>
          </p:nvPr>
        </p:nvSpPr>
        <p:spPr/>
        <p:txBody>
          <a:bodyPr/>
          <a:lstStyle/>
          <a:p>
            <a:fld id="{E8F394B2-631C-4567-AF57-EF36E541BD5D}" type="slidenum">
              <a:rPr lang="en-GB" smtClean="0"/>
              <a:t>7</a:t>
            </a:fld>
            <a:endParaRPr lang="en-GB"/>
          </a:p>
        </p:txBody>
      </p:sp>
    </p:spTree>
    <p:extLst>
      <p:ext uri="{BB962C8B-B14F-4D97-AF65-F5344CB8AC3E}">
        <p14:creationId xmlns:p14="http://schemas.microsoft.com/office/powerpoint/2010/main" val="1130811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These national targets are integral to the Country’s strategy for achieving sustainable economic growth and reducing the cost of climate change to our economy.</a:t>
            </a:r>
          </a:p>
          <a:p>
            <a:endParaRPr lang="en-GB" dirty="0"/>
          </a:p>
        </p:txBody>
      </p:sp>
      <p:sp>
        <p:nvSpPr>
          <p:cNvPr id="4" name="Slide Number Placeholder 3"/>
          <p:cNvSpPr>
            <a:spLocks noGrp="1"/>
          </p:cNvSpPr>
          <p:nvPr>
            <p:ph type="sldNum" sz="quarter" idx="5"/>
          </p:nvPr>
        </p:nvSpPr>
        <p:spPr/>
        <p:txBody>
          <a:bodyPr/>
          <a:lstStyle/>
          <a:p>
            <a:fld id="{E8F394B2-631C-4567-AF57-EF36E541BD5D}" type="slidenum">
              <a:rPr lang="en-GB" smtClean="0"/>
              <a:t>8</a:t>
            </a:fld>
            <a:endParaRPr lang="en-GB"/>
          </a:p>
        </p:txBody>
      </p:sp>
    </p:spTree>
    <p:extLst>
      <p:ext uri="{BB962C8B-B14F-4D97-AF65-F5344CB8AC3E}">
        <p14:creationId xmlns:p14="http://schemas.microsoft.com/office/powerpoint/2010/main" val="174578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RIF is one of the biggest single investments by the Scottish Government in recycling infrastructure to date. This will give local authorities the opportunity to take forward projects that increase both the quality and quantity of recycling whilst delivering wider environmental benefits.</a:t>
            </a:r>
          </a:p>
          <a:p>
            <a:endParaRPr lang="en-GB" dirty="0"/>
          </a:p>
        </p:txBody>
      </p:sp>
      <p:sp>
        <p:nvSpPr>
          <p:cNvPr id="4" name="Slide Number Placeholder 3"/>
          <p:cNvSpPr>
            <a:spLocks noGrp="1"/>
          </p:cNvSpPr>
          <p:nvPr>
            <p:ph type="sldNum" sz="quarter" idx="5"/>
          </p:nvPr>
        </p:nvSpPr>
        <p:spPr/>
        <p:txBody>
          <a:bodyPr/>
          <a:lstStyle/>
          <a:p>
            <a:fld id="{E8F394B2-631C-4567-AF57-EF36E541BD5D}" type="slidenum">
              <a:rPr lang="en-GB" smtClean="0"/>
              <a:t>9</a:t>
            </a:fld>
            <a:endParaRPr lang="en-GB"/>
          </a:p>
        </p:txBody>
      </p:sp>
    </p:spTree>
    <p:extLst>
      <p:ext uri="{BB962C8B-B14F-4D97-AF65-F5344CB8AC3E}">
        <p14:creationId xmlns:p14="http://schemas.microsoft.com/office/powerpoint/2010/main" val="1013520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dirty="0"/>
              <a:t>Key services - </a:t>
            </a:r>
            <a:r>
              <a:rPr lang="en-US" sz="1800" dirty="0">
                <a:effectLst/>
                <a:latin typeface="Arial" panose="020B0604020202020204" pitchFamily="34" charset="0"/>
                <a:ea typeface="Calibri" panose="020F0502020204030204" pitchFamily="34" charset="0"/>
                <a:cs typeface="Times New Roman" panose="02020603050405020304" pitchFamily="18" charset="0"/>
              </a:rPr>
              <a:t>Education – primary school Rep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Secondary School Rep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Properties and facility Rep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Facility Management (building Cleaning) Rep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dirty="0"/>
              <a:t>Highland Council stores </a:t>
            </a:r>
          </a:p>
        </p:txBody>
      </p:sp>
      <p:sp>
        <p:nvSpPr>
          <p:cNvPr id="4" name="Slide Number Placeholder 3"/>
          <p:cNvSpPr>
            <a:spLocks noGrp="1"/>
          </p:cNvSpPr>
          <p:nvPr>
            <p:ph type="sldNum" sz="quarter" idx="5"/>
          </p:nvPr>
        </p:nvSpPr>
        <p:spPr/>
        <p:txBody>
          <a:bodyPr/>
          <a:lstStyle/>
          <a:p>
            <a:fld id="{E8F394B2-631C-4567-AF57-EF36E541BD5D}" type="slidenum">
              <a:rPr lang="en-GB" smtClean="0"/>
              <a:t>13</a:t>
            </a:fld>
            <a:endParaRPr lang="en-GB"/>
          </a:p>
        </p:txBody>
      </p:sp>
    </p:spTree>
    <p:extLst>
      <p:ext uri="{BB962C8B-B14F-4D97-AF65-F5344CB8AC3E}">
        <p14:creationId xmlns:p14="http://schemas.microsoft.com/office/powerpoint/2010/main" val="84596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816000" y="1844825"/>
            <a:ext cx="10560000" cy="1569660"/>
          </a:xfrm>
          <a:prstGeom prst="rect">
            <a:avLst/>
          </a:prstGeom>
        </p:spPr>
        <p:txBody>
          <a:bodyPr>
            <a:noAutofit/>
          </a:bodyPr>
          <a:lstStyle>
            <a:lvl1pPr>
              <a:defRPr sz="5333"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Presentation main </a:t>
            </a:r>
            <a:br>
              <a:rPr lang="en-US" dirty="0"/>
            </a:br>
            <a:r>
              <a:rPr lang="en-US" dirty="0"/>
              <a:t>title in English</a:t>
            </a:r>
            <a:endParaRPr lang="en-GB" dirty="0"/>
          </a:p>
        </p:txBody>
      </p:sp>
      <p:sp>
        <p:nvSpPr>
          <p:cNvPr id="9" name="Date Placeholder 3"/>
          <p:cNvSpPr>
            <a:spLocks noGrp="1"/>
          </p:cNvSpPr>
          <p:nvPr>
            <p:ph type="dt" sz="half" idx="10"/>
          </p:nvPr>
        </p:nvSpPr>
        <p:spPr>
          <a:xfrm>
            <a:off x="850933" y="6356351"/>
            <a:ext cx="2844800" cy="365125"/>
          </a:xfrm>
          <a:prstGeom prst="rect">
            <a:avLst/>
          </a:prstGeom>
        </p:spPr>
        <p:txBody>
          <a:bodyPr/>
          <a:lstStyle>
            <a:lvl1pPr>
              <a:defRPr sz="1600"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02/03/2023</a:t>
            </a:fld>
            <a:endParaRPr lang="en-GB" dirty="0"/>
          </a:p>
        </p:txBody>
      </p:sp>
      <p:cxnSp>
        <p:nvCxnSpPr>
          <p:cNvPr id="11" name="Straight Connector 10"/>
          <p:cNvCxnSpPr/>
          <p:nvPr userDrawn="1"/>
        </p:nvCxnSpPr>
        <p:spPr bwMode="auto">
          <a:xfrm>
            <a:off x="816000" y="3717032"/>
            <a:ext cx="1056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816000" y="3789042"/>
            <a:ext cx="10560000" cy="1764585"/>
          </a:xfrm>
          <a:prstGeom prst="rect">
            <a:avLst/>
          </a:prstGeom>
        </p:spPr>
        <p:txBody>
          <a:bodyPr>
            <a:spAutoFit/>
          </a:bodyPr>
          <a:lstStyle>
            <a:lvl1pPr marL="0" indent="0" algn="ctr">
              <a:buNone/>
              <a:defRPr sz="5333"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solidFill>
                  <a:srgbClr val="2F7C3A"/>
                </a:solidFill>
              </a:rPr>
              <a:t>Presentation main </a:t>
            </a:r>
            <a:br>
              <a:rPr lang="en-US" dirty="0">
                <a:solidFill>
                  <a:srgbClr val="2F7C3A"/>
                </a:solidFill>
              </a:rPr>
            </a:br>
            <a:r>
              <a:rPr lang="en-US" dirty="0">
                <a:solidFill>
                  <a:srgbClr val="2F7C3A"/>
                </a:solidFill>
              </a:rPr>
              <a:t>title in Gaelic</a:t>
            </a:r>
            <a:endParaRPr lang="en-GB" dirty="0">
              <a:solidFill>
                <a:srgbClr val="2F7C3A"/>
              </a:solidFill>
            </a:endParaRPr>
          </a:p>
        </p:txBody>
      </p:sp>
    </p:spTree>
    <p:extLst>
      <p:ext uri="{BB962C8B-B14F-4D97-AF65-F5344CB8AC3E}">
        <p14:creationId xmlns:p14="http://schemas.microsoft.com/office/powerpoint/2010/main" val="733425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7"/>
            <a:ext cx="10972800" cy="1354163"/>
          </a:xfrm>
          <a:prstGeom prst="rect">
            <a:avLst/>
          </a:prstGeom>
        </p:spPr>
        <p:txBody>
          <a:bodyPr/>
          <a:lstStyle>
            <a:lvl1pPr>
              <a:defRPr sz="4267"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1007435" y="1772816"/>
            <a:ext cx="10177131" cy="4680520"/>
          </a:xfrm>
          <a:prstGeom prst="rect">
            <a:avLst/>
          </a:prstGeom>
        </p:spPr>
        <p:txBody>
          <a:bodyPr/>
          <a:lstStyle>
            <a:lvl1pPr>
              <a:defRPr sz="3733"/>
            </a:lvl1pPr>
            <a:lvl2pPr>
              <a:defRPr sz="3200"/>
            </a:lvl2pPr>
            <a:lvl3pPr>
              <a:defRPr sz="2667"/>
            </a:lvl3pPr>
            <a:lvl4pPr>
              <a:defRPr sz="2400"/>
            </a:lvl4pPr>
            <a:lvl5pPr>
              <a:defRPr sz="24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7868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7"/>
            <a:ext cx="10972800" cy="706091"/>
          </a:xfrm>
          <a:prstGeom prst="rect">
            <a:avLst/>
          </a:prstGeom>
        </p:spPr>
        <p:txBody>
          <a:bodyPr/>
          <a:lstStyle>
            <a:lvl1pPr>
              <a:defRPr sz="4267"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1007435" y="1772816"/>
            <a:ext cx="10177131" cy="4680520"/>
          </a:xfrm>
          <a:prstGeom prst="rect">
            <a:avLst/>
          </a:prstGeom>
        </p:spPr>
        <p:txBody>
          <a:bodyPr/>
          <a:lstStyle>
            <a:lvl1pPr>
              <a:defRPr sz="3733"/>
            </a:lvl1pPr>
            <a:lvl2pPr>
              <a:defRPr sz="3200"/>
            </a:lvl2pPr>
            <a:lvl3pPr>
              <a:defRPr sz="2667"/>
            </a:lvl3pPr>
            <a:lvl4pPr>
              <a:defRPr sz="2400"/>
            </a:lvl4pPr>
            <a:lvl5pPr>
              <a:defRPr sz="24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1007435" y="1028733"/>
            <a:ext cx="10177131" cy="576064"/>
          </a:xfrm>
          <a:prstGeom prst="rect">
            <a:avLst/>
          </a:prstGeom>
        </p:spPr>
        <p:txBody>
          <a:bodyPr/>
          <a:lstStyle>
            <a:lvl1pPr marL="0" marR="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sz="3733"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667">
                <a:latin typeface="Ebrima" panose="02000000000000000000" pitchFamily="2" charset="0"/>
                <a:ea typeface="Ebrima" panose="02000000000000000000" pitchFamily="2" charset="0"/>
                <a:cs typeface="Ebrima" panose="02000000000000000000" pitchFamily="2" charset="0"/>
              </a:defRPr>
            </a:lvl2pPr>
            <a:lvl3pPr>
              <a:defRPr sz="2667">
                <a:latin typeface="Ebrima" panose="02000000000000000000" pitchFamily="2" charset="0"/>
                <a:ea typeface="Ebrima" panose="02000000000000000000" pitchFamily="2" charset="0"/>
                <a:cs typeface="Ebrima" panose="02000000000000000000" pitchFamily="2" charset="0"/>
              </a:defRPr>
            </a:lvl3pPr>
            <a:lvl4pPr>
              <a:defRPr sz="2667">
                <a:latin typeface="Ebrima" panose="02000000000000000000" pitchFamily="2" charset="0"/>
                <a:ea typeface="Ebrima" panose="02000000000000000000" pitchFamily="2" charset="0"/>
                <a:cs typeface="Ebrima" panose="02000000000000000000" pitchFamily="2" charset="0"/>
              </a:defRPr>
            </a:lvl4pPr>
            <a:lvl5pPr>
              <a:defRPr sz="2667">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48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443852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7"/>
            <a:ext cx="10972800" cy="1354163"/>
          </a:xfrm>
          <a:prstGeom prst="rect">
            <a:avLst/>
          </a:prstGeom>
        </p:spPr>
        <p:txBody>
          <a:bodyPr/>
          <a:lstStyle>
            <a:lvl1pPr>
              <a:defRPr sz="4267"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1007435" y="2348880"/>
            <a:ext cx="10177131" cy="4104456"/>
          </a:xfrm>
          <a:prstGeom prst="rect">
            <a:avLst/>
          </a:prstGeom>
        </p:spPr>
        <p:txBody>
          <a:bodyPr/>
          <a:lstStyle>
            <a:lvl1pPr>
              <a:defRPr sz="3733"/>
            </a:lvl1pPr>
            <a:lvl2pPr>
              <a:defRPr sz="3200"/>
            </a:lvl2pPr>
            <a:lvl3pPr>
              <a:defRPr sz="2667"/>
            </a:lvl3pPr>
            <a:lvl4pPr>
              <a:defRPr sz="2400"/>
            </a:lvl4pPr>
            <a:lvl5pPr>
              <a:defRPr sz="24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1007435" y="1604797"/>
            <a:ext cx="10177131" cy="576064"/>
          </a:xfrm>
          <a:prstGeom prst="rect">
            <a:avLst/>
          </a:prstGeom>
        </p:spPr>
        <p:txBody>
          <a:bodyPr/>
          <a:lstStyle>
            <a:lvl1pPr marL="0" marR="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667">
                <a:latin typeface="Ebrima" panose="02000000000000000000" pitchFamily="2" charset="0"/>
                <a:ea typeface="Ebrima" panose="02000000000000000000" pitchFamily="2" charset="0"/>
                <a:cs typeface="Ebrima" panose="02000000000000000000" pitchFamily="2" charset="0"/>
              </a:defRPr>
            </a:lvl2pPr>
            <a:lvl3pPr>
              <a:defRPr sz="2667">
                <a:latin typeface="Ebrima" panose="02000000000000000000" pitchFamily="2" charset="0"/>
                <a:ea typeface="Ebrima" panose="02000000000000000000" pitchFamily="2" charset="0"/>
                <a:cs typeface="Ebrima" panose="02000000000000000000" pitchFamily="2" charset="0"/>
              </a:defRPr>
            </a:lvl3pPr>
            <a:lvl4pPr>
              <a:defRPr sz="2667">
                <a:latin typeface="Ebrima" panose="02000000000000000000" pitchFamily="2" charset="0"/>
                <a:ea typeface="Ebrima" panose="02000000000000000000" pitchFamily="2" charset="0"/>
                <a:cs typeface="Ebrima" panose="02000000000000000000" pitchFamily="2" charset="0"/>
              </a:defRPr>
            </a:lvl4pPr>
            <a:lvl5pPr>
              <a:defRPr sz="2667">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48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365575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7"/>
            <a:ext cx="10972800" cy="706091"/>
          </a:xfrm>
          <a:prstGeom prst="rect">
            <a:avLst/>
          </a:prstGeom>
        </p:spPr>
        <p:txBody>
          <a:bodyPr/>
          <a:lstStyle>
            <a:lvl1pPr>
              <a:defRPr sz="4267"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1007435" y="1772816"/>
            <a:ext cx="4992555" cy="4680520"/>
          </a:xfrm>
          <a:prstGeom prst="rect">
            <a:avLst/>
          </a:prstGeom>
        </p:spPr>
        <p:txBody>
          <a:bodyPr/>
          <a:lstStyle>
            <a:lvl1pPr>
              <a:defRPr sz="3733"/>
            </a:lvl1pPr>
            <a:lvl2pPr>
              <a:defRPr sz="3200"/>
            </a:lvl2pPr>
            <a:lvl3pPr>
              <a:defRPr sz="2667"/>
            </a:lvl3pPr>
            <a:lvl4pPr>
              <a:defRPr sz="2400"/>
            </a:lvl4pPr>
            <a:lvl5pPr>
              <a:defRPr sz="24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1007435" y="1028733"/>
            <a:ext cx="10177131" cy="576064"/>
          </a:xfrm>
          <a:prstGeom prst="rect">
            <a:avLst/>
          </a:prstGeom>
        </p:spPr>
        <p:txBody>
          <a:bodyPr/>
          <a:lstStyle>
            <a:lvl1pPr marL="0" marR="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667">
                <a:latin typeface="Ebrima" panose="02000000000000000000" pitchFamily="2" charset="0"/>
                <a:ea typeface="Ebrima" panose="02000000000000000000" pitchFamily="2" charset="0"/>
                <a:cs typeface="Ebrima" panose="02000000000000000000" pitchFamily="2" charset="0"/>
              </a:defRPr>
            </a:lvl2pPr>
            <a:lvl3pPr>
              <a:defRPr sz="2667">
                <a:latin typeface="Ebrima" panose="02000000000000000000" pitchFamily="2" charset="0"/>
                <a:ea typeface="Ebrima" panose="02000000000000000000" pitchFamily="2" charset="0"/>
                <a:cs typeface="Ebrima" panose="02000000000000000000" pitchFamily="2" charset="0"/>
              </a:defRPr>
            </a:lvl3pPr>
            <a:lvl4pPr>
              <a:defRPr sz="2667">
                <a:latin typeface="Ebrima" panose="02000000000000000000" pitchFamily="2" charset="0"/>
                <a:ea typeface="Ebrima" panose="02000000000000000000" pitchFamily="2" charset="0"/>
                <a:cs typeface="Ebrima" panose="02000000000000000000" pitchFamily="2" charset="0"/>
              </a:defRPr>
            </a:lvl4pPr>
            <a:lvl5pPr>
              <a:defRPr sz="2667">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48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6192011" y="1772816"/>
            <a:ext cx="4992555" cy="4680520"/>
          </a:xfrm>
          <a:prstGeom prst="rect">
            <a:avLst/>
          </a:prstGeom>
        </p:spPr>
        <p:txBody>
          <a:bodyPr/>
          <a:lstStyle>
            <a:lvl1pPr>
              <a:defRPr sz="3733"/>
            </a:lvl1pPr>
            <a:lvl2pPr>
              <a:defRPr sz="3200"/>
            </a:lvl2pPr>
            <a:lvl3pPr>
              <a:defRPr sz="2667"/>
            </a:lvl3pPr>
            <a:lvl4pPr>
              <a:defRPr sz="2400"/>
            </a:lvl4pPr>
            <a:lvl5pPr>
              <a:defRPr sz="24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18823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7"/>
            <a:ext cx="10972800" cy="1354163"/>
          </a:xfrm>
          <a:prstGeom prst="rect">
            <a:avLst/>
          </a:prstGeom>
        </p:spPr>
        <p:txBody>
          <a:bodyPr/>
          <a:lstStyle>
            <a:lvl1pPr>
              <a:defRPr sz="4267"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1007435" y="2348880"/>
            <a:ext cx="4992555" cy="4104456"/>
          </a:xfrm>
          <a:prstGeom prst="rect">
            <a:avLst/>
          </a:prstGeom>
        </p:spPr>
        <p:txBody>
          <a:bodyPr/>
          <a:lstStyle>
            <a:lvl1pPr>
              <a:defRPr sz="3733"/>
            </a:lvl1pPr>
            <a:lvl2pPr>
              <a:defRPr sz="3200"/>
            </a:lvl2pPr>
            <a:lvl3pPr>
              <a:defRPr sz="2667"/>
            </a:lvl3pPr>
            <a:lvl4pPr>
              <a:defRPr sz="2400"/>
            </a:lvl4pPr>
            <a:lvl5pPr>
              <a:defRPr sz="24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1007435" y="1604797"/>
            <a:ext cx="10177131" cy="576064"/>
          </a:xfrm>
          <a:prstGeom prst="rect">
            <a:avLst/>
          </a:prstGeom>
        </p:spPr>
        <p:txBody>
          <a:bodyPr/>
          <a:lstStyle>
            <a:lvl1pPr marL="0" marR="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667">
                <a:latin typeface="Ebrima" panose="02000000000000000000" pitchFamily="2" charset="0"/>
                <a:ea typeface="Ebrima" panose="02000000000000000000" pitchFamily="2" charset="0"/>
                <a:cs typeface="Ebrima" panose="02000000000000000000" pitchFamily="2" charset="0"/>
              </a:defRPr>
            </a:lvl2pPr>
            <a:lvl3pPr>
              <a:defRPr sz="2667">
                <a:latin typeface="Ebrima" panose="02000000000000000000" pitchFamily="2" charset="0"/>
                <a:ea typeface="Ebrima" panose="02000000000000000000" pitchFamily="2" charset="0"/>
                <a:cs typeface="Ebrima" panose="02000000000000000000" pitchFamily="2" charset="0"/>
              </a:defRPr>
            </a:lvl3pPr>
            <a:lvl4pPr>
              <a:defRPr sz="2667">
                <a:latin typeface="Ebrima" panose="02000000000000000000" pitchFamily="2" charset="0"/>
                <a:ea typeface="Ebrima" panose="02000000000000000000" pitchFamily="2" charset="0"/>
                <a:cs typeface="Ebrima" panose="02000000000000000000" pitchFamily="2" charset="0"/>
              </a:defRPr>
            </a:lvl4pPr>
            <a:lvl5pPr>
              <a:defRPr sz="2667">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48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6192011" y="2348880"/>
            <a:ext cx="4992555" cy="4104456"/>
          </a:xfrm>
          <a:prstGeom prst="rect">
            <a:avLst/>
          </a:prstGeom>
        </p:spPr>
        <p:txBody>
          <a:bodyPr/>
          <a:lstStyle>
            <a:lvl1pPr>
              <a:defRPr sz="3733"/>
            </a:lvl1pPr>
            <a:lvl2pPr>
              <a:defRPr sz="3200"/>
            </a:lvl2pPr>
            <a:lvl3pPr>
              <a:defRPr sz="2667"/>
            </a:lvl3pPr>
            <a:lvl4pPr>
              <a:defRPr sz="2400"/>
            </a:lvl4pPr>
            <a:lvl5pPr>
              <a:defRPr sz="24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735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24811" y="548680"/>
            <a:ext cx="3531031" cy="1162051"/>
          </a:xfrm>
          <a:prstGeom prst="rect">
            <a:avLst/>
          </a:prstGeom>
        </p:spPr>
        <p:txBody>
          <a:bodyPr anchor="b"/>
          <a:lstStyle>
            <a:lvl1pPr algn="l">
              <a:defRPr sz="32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caption title </a:t>
            </a:r>
            <a:endParaRPr lang="en-GB" dirty="0"/>
          </a:p>
        </p:txBody>
      </p:sp>
      <p:sp>
        <p:nvSpPr>
          <p:cNvPr id="4" name="Content Placeholder 2"/>
          <p:cNvSpPr>
            <a:spLocks noGrp="1"/>
          </p:cNvSpPr>
          <p:nvPr>
            <p:ph idx="1"/>
          </p:nvPr>
        </p:nvSpPr>
        <p:spPr>
          <a:xfrm>
            <a:off x="4847861" y="548681"/>
            <a:ext cx="6350496" cy="5853113"/>
          </a:xfrm>
          <a:prstGeom prst="rect">
            <a:avLst/>
          </a:prstGeom>
        </p:spPr>
        <p:txBody>
          <a:bodyPr/>
          <a:lstStyle>
            <a:lvl1pPr>
              <a:defRPr sz="3733">
                <a:latin typeface="Ebrima" panose="02000000000000000000" pitchFamily="2" charset="0"/>
                <a:ea typeface="Ebrima" panose="02000000000000000000" pitchFamily="2" charset="0"/>
                <a:cs typeface="Ebrima" panose="02000000000000000000" pitchFamily="2" charset="0"/>
              </a:defRPr>
            </a:lvl1pPr>
            <a:lvl2pPr>
              <a:defRPr sz="3200">
                <a:latin typeface="Ebrima" panose="02000000000000000000" pitchFamily="2" charset="0"/>
                <a:ea typeface="Ebrima" panose="02000000000000000000" pitchFamily="2" charset="0"/>
                <a:cs typeface="Ebrima" panose="02000000000000000000" pitchFamily="2" charset="0"/>
              </a:defRPr>
            </a:lvl2pPr>
            <a:lvl3pPr>
              <a:defRPr sz="2667">
                <a:latin typeface="Ebrima" panose="02000000000000000000" pitchFamily="2" charset="0"/>
                <a:ea typeface="Ebrima" panose="02000000000000000000" pitchFamily="2" charset="0"/>
                <a:cs typeface="Ebrima" panose="02000000000000000000" pitchFamily="2" charset="0"/>
              </a:defRPr>
            </a:lvl3pPr>
            <a:lvl4pPr>
              <a:defRPr sz="2400">
                <a:latin typeface="Ebrima" panose="02000000000000000000" pitchFamily="2" charset="0"/>
                <a:ea typeface="Ebrima" panose="02000000000000000000" pitchFamily="2" charset="0"/>
                <a:cs typeface="Ebrima" panose="02000000000000000000" pitchFamily="2" charset="0"/>
              </a:defRPr>
            </a:lvl4pPr>
            <a:lvl5pPr>
              <a:defRPr sz="2400">
                <a:latin typeface="Ebrima" panose="02000000000000000000" pitchFamily="2" charset="0"/>
                <a:ea typeface="Ebrima" panose="02000000000000000000" pitchFamily="2" charset="0"/>
                <a:cs typeface="Ebrima" panose="02000000000000000000" pitchFamily="2" charset="0"/>
              </a:defRPr>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3"/>
          <p:cNvSpPr>
            <a:spLocks noGrp="1"/>
          </p:cNvSpPr>
          <p:nvPr>
            <p:ph type="body" sz="half" idx="2" hasCustomPrompt="1"/>
          </p:nvPr>
        </p:nvSpPr>
        <p:spPr>
          <a:xfrm>
            <a:off x="1124811" y="1710731"/>
            <a:ext cx="3531031" cy="4691063"/>
          </a:xfrm>
          <a:prstGeom prst="rect">
            <a:avLst/>
          </a:prstGeom>
        </p:spPr>
        <p:txBody>
          <a:bodyPr/>
          <a:lstStyle>
            <a:lvl1pPr marL="0" indent="0">
              <a:buNone/>
              <a:defRPr sz="2400" baseline="0">
                <a:latin typeface="Ebrima" panose="02000000000000000000" pitchFamily="2" charset="0"/>
                <a:ea typeface="Ebrima" panose="02000000000000000000" pitchFamily="2" charset="0"/>
                <a:cs typeface="Ebrima" panose="02000000000000000000" pitchFamily="2" charset="0"/>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Click to edit body text</a:t>
            </a:r>
          </a:p>
        </p:txBody>
      </p:sp>
    </p:spTree>
    <p:extLst>
      <p:ext uri="{BB962C8B-B14F-4D97-AF65-F5344CB8AC3E}">
        <p14:creationId xmlns:p14="http://schemas.microsoft.com/office/powerpoint/2010/main" val="2825365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389717" y="5153744"/>
            <a:ext cx="7315200" cy="566739"/>
          </a:xfrm>
          <a:prstGeom prst="rect">
            <a:avLst/>
          </a:prstGeom>
        </p:spPr>
        <p:txBody>
          <a:bodyPr anchor="b"/>
          <a:lstStyle>
            <a:lvl1pPr algn="l">
              <a:defRPr sz="32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photo title</a:t>
            </a:r>
            <a:endParaRPr lang="en-GB" dirty="0"/>
          </a:p>
        </p:txBody>
      </p:sp>
      <p:sp>
        <p:nvSpPr>
          <p:cNvPr id="4" name="Picture Placeholder 2"/>
          <p:cNvSpPr>
            <a:spLocks noGrp="1"/>
          </p:cNvSpPr>
          <p:nvPr>
            <p:ph type="pic" idx="1"/>
          </p:nvPr>
        </p:nvSpPr>
        <p:spPr>
          <a:xfrm>
            <a:off x="2389717" y="612776"/>
            <a:ext cx="7315200" cy="4472409"/>
          </a:xfrm>
          <a:prstGeom prst="rect">
            <a:avLst/>
          </a:prstGeom>
        </p:spPr>
        <p:txBody>
          <a:bodyPr/>
          <a:lstStyle>
            <a:lvl1pPr marL="0" indent="0">
              <a:buNone/>
              <a:defRPr sz="4267">
                <a:latin typeface="Ebrima" panose="02000000000000000000" pitchFamily="2" charset="0"/>
                <a:ea typeface="Ebrima" panose="02000000000000000000" pitchFamily="2" charset="0"/>
                <a:cs typeface="Ebrima" panose="02000000000000000000" pitchFamily="2" charset="0"/>
              </a:defRPr>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GB" dirty="0"/>
          </a:p>
        </p:txBody>
      </p:sp>
      <p:sp>
        <p:nvSpPr>
          <p:cNvPr id="5" name="Text Placeholder 3"/>
          <p:cNvSpPr>
            <a:spLocks noGrp="1"/>
          </p:cNvSpPr>
          <p:nvPr>
            <p:ph type="body" sz="half" idx="2" hasCustomPrompt="1"/>
          </p:nvPr>
        </p:nvSpPr>
        <p:spPr>
          <a:xfrm>
            <a:off x="2389717" y="5720482"/>
            <a:ext cx="7315200" cy="876871"/>
          </a:xfrm>
          <a:prstGeom prst="rect">
            <a:avLst/>
          </a:prstGeom>
        </p:spPr>
        <p:txBody>
          <a:bodyPr/>
          <a:lstStyle>
            <a:lvl1pPr marL="0" indent="0">
              <a:buNone/>
              <a:defRPr sz="2400" baseline="0">
                <a:latin typeface="Ebrima" panose="02000000000000000000" pitchFamily="2" charset="0"/>
                <a:ea typeface="Ebrima" panose="02000000000000000000" pitchFamily="2" charset="0"/>
                <a:cs typeface="Ebrima" panose="02000000000000000000" pitchFamily="2" charset="0"/>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Click to edit photo description</a:t>
            </a:r>
          </a:p>
        </p:txBody>
      </p:sp>
    </p:spTree>
    <p:extLst>
      <p:ext uri="{BB962C8B-B14F-4D97-AF65-F5344CB8AC3E}">
        <p14:creationId xmlns:p14="http://schemas.microsoft.com/office/powerpoint/2010/main" val="366807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16000" y="1846800"/>
            <a:ext cx="10560000" cy="1582200"/>
          </a:xfrm>
          <a:prstGeom prst="rect">
            <a:avLst/>
          </a:prstGeom>
        </p:spPr>
        <p:txBody>
          <a:bodyPr/>
          <a:lstStyle>
            <a:lvl1pPr>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a:t>
            </a:r>
            <a:br>
              <a:rPr lang="en-US" dirty="0"/>
            </a:br>
            <a:r>
              <a:rPr lang="en-US" dirty="0"/>
              <a:t>Section title in English</a:t>
            </a:r>
            <a:endParaRPr lang="en-GB" dirty="0"/>
          </a:p>
        </p:txBody>
      </p:sp>
      <p:sp>
        <p:nvSpPr>
          <p:cNvPr id="5" name="Subtitle 2"/>
          <p:cNvSpPr>
            <a:spLocks noGrp="1"/>
          </p:cNvSpPr>
          <p:nvPr>
            <p:ph type="subTitle" idx="1" hasCustomPrompt="1"/>
          </p:nvPr>
        </p:nvSpPr>
        <p:spPr>
          <a:xfrm>
            <a:off x="816000" y="3886200"/>
            <a:ext cx="10560000" cy="1631032"/>
          </a:xfrm>
          <a:prstGeom prst="rect">
            <a:avLst/>
          </a:prstGeom>
        </p:spPr>
        <p:txBody>
          <a:bodyPr/>
          <a:lstStyle>
            <a:lvl1pPr marL="0" indent="0" algn="ctr">
              <a:buNone/>
              <a:defRPr sz="4800">
                <a:solidFill>
                  <a:srgbClr val="2F7C3A"/>
                </a:solidFill>
                <a:latin typeface="Ebrima" panose="02000000000000000000" pitchFamily="2" charset="0"/>
                <a:ea typeface="Ebrima" panose="02000000000000000000" pitchFamily="2" charset="0"/>
                <a:cs typeface="Ebrima" panose="02000000000000000000" pitchFamily="2"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a:t>
            </a:r>
            <a:br>
              <a:rPr lang="en-US" dirty="0"/>
            </a:br>
            <a:r>
              <a:rPr lang="en-US" dirty="0"/>
              <a:t>Section title in Gaelic</a:t>
            </a:r>
            <a:endParaRPr lang="en-GB" dirty="0"/>
          </a:p>
        </p:txBody>
      </p:sp>
      <p:cxnSp>
        <p:nvCxnSpPr>
          <p:cNvPr id="7" name="Straight Connector 6"/>
          <p:cNvCxnSpPr/>
          <p:nvPr userDrawn="1"/>
        </p:nvCxnSpPr>
        <p:spPr bwMode="auto">
          <a:xfrm>
            <a:off x="816000" y="3643869"/>
            <a:ext cx="1056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4354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803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497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22643"/>
            <a:ext cx="10972800" cy="706091"/>
          </a:xfrm>
          <a:prstGeom prst="rect">
            <a:avLst/>
          </a:prstGeom>
        </p:spPr>
        <p:txBody>
          <a:bodyPr/>
          <a:lstStyle>
            <a:lvl1pPr>
              <a:defRPr sz="4267"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cxnSp>
        <p:nvCxnSpPr>
          <p:cNvPr id="3" name="Straight Connector 2"/>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871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09600" y="250634"/>
            <a:ext cx="10972800" cy="1354163"/>
          </a:xfrm>
          <a:prstGeom prst="rect">
            <a:avLst/>
          </a:prstGeom>
        </p:spPr>
        <p:txBody>
          <a:bodyPr/>
          <a:lstStyle>
            <a:lvl1pPr>
              <a:defRPr sz="4267"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cxnSp>
        <p:nvCxnSpPr>
          <p:cNvPr id="5" name="Straight Connector 4"/>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0616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609600" y="274637"/>
            <a:ext cx="10972800" cy="706091"/>
          </a:xfrm>
          <a:prstGeom prst="rect">
            <a:avLst/>
          </a:prstGeom>
        </p:spPr>
        <p:txBody>
          <a:bodyPr/>
          <a:lstStyle>
            <a:lvl1pPr>
              <a:defRPr sz="4267"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 </a:t>
            </a:r>
            <a:endParaRPr lang="en-GB" dirty="0"/>
          </a:p>
        </p:txBody>
      </p:sp>
      <p:sp>
        <p:nvSpPr>
          <p:cNvPr id="6" name="Content Placeholder 2"/>
          <p:cNvSpPr>
            <a:spLocks noGrp="1"/>
          </p:cNvSpPr>
          <p:nvPr>
            <p:ph idx="1" hasCustomPrompt="1"/>
          </p:nvPr>
        </p:nvSpPr>
        <p:spPr>
          <a:xfrm>
            <a:off x="1021227" y="1892829"/>
            <a:ext cx="10163339" cy="4560507"/>
          </a:xfrm>
          <a:prstGeom prst="rect">
            <a:avLst/>
          </a:prstGeom>
        </p:spPr>
        <p:txBody>
          <a:bodyPr/>
          <a:lstStyle>
            <a:lvl1pPr marL="0" marR="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sz="2667" baseline="0">
                <a:latin typeface="Ebrima" panose="02000000000000000000" pitchFamily="2" charset="0"/>
                <a:ea typeface="Ebrima" panose="02000000000000000000" pitchFamily="2" charset="0"/>
                <a:cs typeface="Ebrima" panose="02000000000000000000" pitchFamily="2" charset="0"/>
              </a:defRPr>
            </a:lvl1pPr>
            <a:lvl2pPr>
              <a:defRPr sz="2667">
                <a:latin typeface="Ebrima" panose="02000000000000000000" pitchFamily="2" charset="0"/>
                <a:ea typeface="Ebrima" panose="02000000000000000000" pitchFamily="2" charset="0"/>
                <a:cs typeface="Ebrima" panose="02000000000000000000" pitchFamily="2" charset="0"/>
              </a:defRPr>
            </a:lvl2pPr>
            <a:lvl3pPr>
              <a:defRPr sz="2667">
                <a:latin typeface="Ebrima" panose="02000000000000000000" pitchFamily="2" charset="0"/>
                <a:ea typeface="Ebrima" panose="02000000000000000000" pitchFamily="2" charset="0"/>
                <a:cs typeface="Ebrima" panose="02000000000000000000" pitchFamily="2" charset="0"/>
              </a:defRPr>
            </a:lvl3pPr>
            <a:lvl4pPr>
              <a:defRPr sz="2667">
                <a:latin typeface="Ebrima" panose="02000000000000000000" pitchFamily="2" charset="0"/>
                <a:ea typeface="Ebrima" panose="02000000000000000000" pitchFamily="2" charset="0"/>
                <a:cs typeface="Ebrima" panose="02000000000000000000" pitchFamily="2" charset="0"/>
              </a:defRPr>
            </a:lvl4pPr>
            <a:lvl5pPr>
              <a:defRPr sz="2667">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1007435" y="1124744"/>
            <a:ext cx="10177131" cy="672075"/>
          </a:xfrm>
          <a:prstGeom prst="rect">
            <a:avLst/>
          </a:prstGeom>
        </p:spPr>
        <p:txBody>
          <a:bodyPr/>
          <a:lstStyle>
            <a:lvl1pPr marL="0" marR="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sz="40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667">
                <a:latin typeface="Ebrima" panose="02000000000000000000" pitchFamily="2" charset="0"/>
                <a:ea typeface="Ebrima" panose="02000000000000000000" pitchFamily="2" charset="0"/>
                <a:cs typeface="Ebrima" panose="02000000000000000000" pitchFamily="2" charset="0"/>
              </a:defRPr>
            </a:lvl2pPr>
            <a:lvl3pPr>
              <a:defRPr sz="2667">
                <a:latin typeface="Ebrima" panose="02000000000000000000" pitchFamily="2" charset="0"/>
                <a:ea typeface="Ebrima" panose="02000000000000000000" pitchFamily="2" charset="0"/>
                <a:cs typeface="Ebrima" panose="02000000000000000000" pitchFamily="2" charset="0"/>
              </a:defRPr>
            </a:lvl3pPr>
            <a:lvl4pPr>
              <a:defRPr sz="2667">
                <a:latin typeface="Ebrima" panose="02000000000000000000" pitchFamily="2" charset="0"/>
                <a:ea typeface="Ebrima" panose="02000000000000000000" pitchFamily="2" charset="0"/>
                <a:cs typeface="Ebrima" panose="02000000000000000000" pitchFamily="2" charset="0"/>
              </a:defRPr>
            </a:lvl4pPr>
            <a:lvl5pPr>
              <a:defRPr sz="2667">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48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3992986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1007435" y="1628800"/>
            <a:ext cx="1036856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609600" y="274637"/>
            <a:ext cx="10972800" cy="1354163"/>
          </a:xfrm>
          <a:prstGeom prst="rect">
            <a:avLst/>
          </a:prstGeom>
        </p:spPr>
        <p:txBody>
          <a:bodyPr/>
          <a:lstStyle>
            <a:lvl1pPr>
              <a:defRPr sz="4267"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6" name="Content Placeholder 2"/>
          <p:cNvSpPr>
            <a:spLocks noGrp="1"/>
          </p:cNvSpPr>
          <p:nvPr>
            <p:ph idx="1" hasCustomPrompt="1"/>
          </p:nvPr>
        </p:nvSpPr>
        <p:spPr>
          <a:xfrm>
            <a:off x="1007435" y="2348881"/>
            <a:ext cx="10177131" cy="4032449"/>
          </a:xfrm>
          <a:prstGeom prst="rect">
            <a:avLst/>
          </a:prstGeom>
        </p:spPr>
        <p:txBody>
          <a:bodyPr/>
          <a:lstStyle>
            <a:lvl1pPr marL="0" marR="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sz="2667" baseline="0">
                <a:latin typeface="Ebrima" panose="02000000000000000000" pitchFamily="2" charset="0"/>
                <a:ea typeface="Ebrima" panose="02000000000000000000" pitchFamily="2" charset="0"/>
                <a:cs typeface="Ebrima" panose="02000000000000000000" pitchFamily="2" charset="0"/>
              </a:defRPr>
            </a:lvl1pPr>
            <a:lvl2pPr>
              <a:defRPr sz="2667">
                <a:latin typeface="Ebrima" panose="02000000000000000000" pitchFamily="2" charset="0"/>
                <a:ea typeface="Ebrima" panose="02000000000000000000" pitchFamily="2" charset="0"/>
                <a:cs typeface="Ebrima" panose="02000000000000000000" pitchFamily="2" charset="0"/>
              </a:defRPr>
            </a:lvl2pPr>
            <a:lvl3pPr>
              <a:defRPr sz="2667">
                <a:latin typeface="Ebrima" panose="02000000000000000000" pitchFamily="2" charset="0"/>
                <a:ea typeface="Ebrima" panose="02000000000000000000" pitchFamily="2" charset="0"/>
                <a:cs typeface="Ebrima" panose="02000000000000000000" pitchFamily="2" charset="0"/>
              </a:defRPr>
            </a:lvl3pPr>
            <a:lvl4pPr>
              <a:defRPr sz="2667">
                <a:latin typeface="Ebrima" panose="02000000000000000000" pitchFamily="2" charset="0"/>
                <a:ea typeface="Ebrima" panose="02000000000000000000" pitchFamily="2" charset="0"/>
                <a:cs typeface="Ebrima" panose="02000000000000000000" pitchFamily="2" charset="0"/>
              </a:defRPr>
            </a:lvl4pPr>
            <a:lvl5pPr>
              <a:defRPr sz="2667">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1007435" y="1604797"/>
            <a:ext cx="10177131" cy="576064"/>
          </a:xfrm>
          <a:prstGeom prst="rect">
            <a:avLst/>
          </a:prstGeom>
        </p:spPr>
        <p:txBody>
          <a:bodyPr/>
          <a:lstStyle>
            <a:lvl1pPr marL="0" marR="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667">
                <a:latin typeface="Ebrima" panose="02000000000000000000" pitchFamily="2" charset="0"/>
                <a:ea typeface="Ebrima" panose="02000000000000000000" pitchFamily="2" charset="0"/>
                <a:cs typeface="Ebrima" panose="02000000000000000000" pitchFamily="2" charset="0"/>
              </a:defRPr>
            </a:lvl2pPr>
            <a:lvl3pPr>
              <a:defRPr sz="2667">
                <a:latin typeface="Ebrima" panose="02000000000000000000" pitchFamily="2" charset="0"/>
                <a:ea typeface="Ebrima" panose="02000000000000000000" pitchFamily="2" charset="0"/>
                <a:cs typeface="Ebrima" panose="02000000000000000000" pitchFamily="2" charset="0"/>
              </a:defRPr>
            </a:lvl3pPr>
            <a:lvl4pPr>
              <a:defRPr sz="2667">
                <a:latin typeface="Ebrima" panose="02000000000000000000" pitchFamily="2" charset="0"/>
                <a:ea typeface="Ebrima" panose="02000000000000000000" pitchFamily="2" charset="0"/>
                <a:cs typeface="Ebrima" panose="02000000000000000000" pitchFamily="2" charset="0"/>
              </a:defRPr>
            </a:lvl4pPr>
            <a:lvl5pPr>
              <a:defRPr sz="2667">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121917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48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66068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7"/>
            <a:ext cx="10972800" cy="706091"/>
          </a:xfrm>
          <a:prstGeom prst="rect">
            <a:avLst/>
          </a:prstGeom>
        </p:spPr>
        <p:txBody>
          <a:bodyPr/>
          <a:lstStyle>
            <a:lvl1pPr>
              <a:defRPr sz="4267"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1007435" y="1196752"/>
            <a:ext cx="10177131" cy="5256584"/>
          </a:xfrm>
          <a:prstGeom prst="rect">
            <a:avLst/>
          </a:prstGeom>
        </p:spPr>
        <p:txBody>
          <a:bodyPr/>
          <a:lstStyle>
            <a:lvl1pPr>
              <a:defRPr sz="3733"/>
            </a:lvl1pPr>
            <a:lvl2pPr>
              <a:defRPr sz="3200"/>
            </a:lvl2pPr>
            <a:lvl3pPr>
              <a:defRPr sz="2667"/>
            </a:lvl3pPr>
            <a:lvl4pPr>
              <a:defRPr sz="2400"/>
            </a:lvl4pPr>
            <a:lvl5pPr>
              <a:defRPr sz="24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1199456" y="1052736"/>
            <a:ext cx="1017654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55658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6"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image" Target="../media/image3.png"/><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8334563" y="0"/>
            <a:ext cx="3857437" cy="1780587"/>
          </a:xfrm>
          <a:prstGeom prst="rect">
            <a:avLst/>
          </a:prstGeom>
        </p:spPr>
      </p:pic>
      <p:pic>
        <p:nvPicPr>
          <p:cNvPr id="10" name="Picture 9"/>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10392208" y="6296081"/>
            <a:ext cx="1799792" cy="561921"/>
          </a:xfrm>
          <a:prstGeom prst="rect">
            <a:avLst/>
          </a:prstGeom>
        </p:spPr>
      </p:pic>
    </p:spTree>
    <p:extLst>
      <p:ext uri="{BB962C8B-B14F-4D97-AF65-F5344CB8AC3E}">
        <p14:creationId xmlns:p14="http://schemas.microsoft.com/office/powerpoint/2010/main" val="2407885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 y="0"/>
            <a:ext cx="1371667" cy="2376000"/>
          </a:xfrm>
          <a:prstGeom prst="rect">
            <a:avLst/>
          </a:prstGeom>
        </p:spPr>
      </p:pic>
      <p:pic>
        <p:nvPicPr>
          <p:cNvPr id="8" name="Picture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0820333" y="4482000"/>
            <a:ext cx="1371667" cy="2376000"/>
          </a:xfrm>
          <a:prstGeom prst="rect">
            <a:avLst/>
          </a:prstGeom>
        </p:spPr>
      </p:pic>
    </p:spTree>
    <p:extLst>
      <p:ext uri="{BB962C8B-B14F-4D97-AF65-F5344CB8AC3E}">
        <p14:creationId xmlns:p14="http://schemas.microsoft.com/office/powerpoint/2010/main" val="4159138715"/>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49396156-1ED4-4CE8-A90E-55B202FA718E}"/>
              </a:ext>
            </a:extLst>
          </p:cNvPr>
          <p:cNvSpPr>
            <a:spLocks noGrp="1" noChangeArrowheads="1"/>
          </p:cNvSpPr>
          <p:nvPr>
            <p:ph type="subTitle" idx="1"/>
          </p:nvPr>
        </p:nvSpPr>
        <p:spPr bwMode="auto">
          <a:xfrm>
            <a:off x="1829908" y="4746892"/>
            <a:ext cx="9023383" cy="95069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6928" rIns="0" bIns="-16928" numCol="1" anchor="ctr" anchorCtr="0" compatLnSpc="1">
            <a:prstTxWarp prst="textNoShape">
              <a:avLst/>
            </a:prstTxWarp>
            <a:spAutoFit/>
          </a:bodyPr>
          <a:lstStyle/>
          <a:p>
            <a:pPr eaLnBrk="0" fontAlgn="base" hangingPunct="0">
              <a:spcBef>
                <a:spcPct val="0"/>
              </a:spcBef>
              <a:spcAft>
                <a:spcPct val="0"/>
              </a:spcAft>
            </a:pPr>
            <a:r>
              <a:rPr lang="en-GB" altLang="en-US" sz="3200" dirty="0">
                <a:latin typeface="+mn-lt"/>
              </a:rPr>
              <a:t>Net Zero Thematic Groups - Members Workshop </a:t>
            </a:r>
          </a:p>
          <a:p>
            <a:pPr eaLnBrk="0" fontAlgn="base" hangingPunct="0">
              <a:spcBef>
                <a:spcPct val="0"/>
              </a:spcBef>
              <a:spcAft>
                <a:spcPct val="0"/>
              </a:spcAft>
            </a:pPr>
            <a:r>
              <a:rPr lang="en-GB" altLang="en-US" sz="3200" dirty="0">
                <a:latin typeface="+mn-lt"/>
              </a:rPr>
              <a:t>6</a:t>
            </a:r>
            <a:r>
              <a:rPr lang="en-GB" altLang="en-US" sz="3200" baseline="30000" dirty="0">
                <a:latin typeface="+mn-lt"/>
              </a:rPr>
              <a:t>th</a:t>
            </a:r>
            <a:r>
              <a:rPr lang="en-GB" altLang="en-US" sz="3200" dirty="0">
                <a:latin typeface="+mn-lt"/>
              </a:rPr>
              <a:t> March 2023 </a:t>
            </a:r>
            <a:endParaRPr lang="gd-GB" altLang="en-US" sz="3200" dirty="0">
              <a:latin typeface="+mn-lt"/>
            </a:endParaRPr>
          </a:p>
        </p:txBody>
      </p:sp>
      <p:sp>
        <p:nvSpPr>
          <p:cNvPr id="5" name="Title 4">
            <a:extLst>
              <a:ext uri="{FF2B5EF4-FFF2-40B4-BE49-F238E27FC236}">
                <a16:creationId xmlns:a16="http://schemas.microsoft.com/office/drawing/2014/main" id="{D9CF7ACA-3A91-494C-AF64-83DD542E8301}"/>
              </a:ext>
            </a:extLst>
          </p:cNvPr>
          <p:cNvSpPr>
            <a:spLocks noGrp="1"/>
          </p:cNvSpPr>
          <p:nvPr>
            <p:ph type="ctrTitle"/>
          </p:nvPr>
        </p:nvSpPr>
        <p:spPr>
          <a:xfrm>
            <a:off x="816000" y="2111108"/>
            <a:ext cx="10560000" cy="1569660"/>
          </a:xfrm>
        </p:spPr>
        <p:txBody>
          <a:bodyPr/>
          <a:lstStyle/>
          <a:p>
            <a:r>
              <a:rPr lang="en-GB" dirty="0"/>
              <a:t>Waste &amp; Circular Economy</a:t>
            </a:r>
            <a:br>
              <a:rPr lang="en-GB" dirty="0"/>
            </a:br>
            <a:br>
              <a:rPr lang="en-GB" sz="1800" dirty="0">
                <a:effectLst/>
                <a:latin typeface="Calibri" panose="020F0502020204030204" pitchFamily="34" charset="0"/>
                <a:ea typeface="Calibri" panose="020F0502020204030204" pitchFamily="34" charset="0"/>
              </a:rPr>
            </a:br>
            <a:br>
              <a:rPr lang="en-GB" sz="1800" dirty="0">
                <a:effectLst/>
                <a:latin typeface="Calibri" panose="020F0502020204030204" pitchFamily="34" charset="0"/>
                <a:ea typeface="Calibri" panose="020F0502020204030204" pitchFamily="34" charset="0"/>
              </a:rPr>
            </a:br>
            <a:br>
              <a:rPr lang="en-GB" sz="1800" dirty="0">
                <a:effectLst/>
                <a:latin typeface="Calibri" panose="020F0502020204030204" pitchFamily="34" charset="0"/>
                <a:ea typeface="Calibri" panose="020F0502020204030204" pitchFamily="34" charset="0"/>
              </a:rPr>
            </a:br>
            <a:r>
              <a:rPr lang="gd-GB" sz="4800" dirty="0">
                <a:solidFill>
                  <a:srgbClr val="2F7C3A"/>
                </a:solidFill>
                <a:latin typeface="inherit"/>
                <a:ea typeface="Calibri" panose="020F0502020204030204" pitchFamily="34" charset="0"/>
              </a:rPr>
              <a:t>sgudal agus eaconamaidh</a:t>
            </a:r>
            <a:r>
              <a:rPr lang="en-GB" sz="4800" dirty="0">
                <a:solidFill>
                  <a:srgbClr val="2F7C3A"/>
                </a:solidFill>
                <a:latin typeface="inherit"/>
                <a:ea typeface="Calibri" panose="020F0502020204030204" pitchFamily="34" charset="0"/>
              </a:rPr>
              <a:t> </a:t>
            </a:r>
            <a:r>
              <a:rPr lang="gd-GB" sz="4800" dirty="0">
                <a:solidFill>
                  <a:srgbClr val="2F7C3A"/>
                </a:solidFill>
                <a:latin typeface="inherit"/>
                <a:ea typeface="Calibri" panose="020F0502020204030204" pitchFamily="34" charset="0"/>
              </a:rPr>
              <a:t>cearcallach</a:t>
            </a:r>
            <a:endParaRPr lang="en-GB" sz="4800" dirty="0"/>
          </a:p>
        </p:txBody>
      </p:sp>
    </p:spTree>
    <p:extLst>
      <p:ext uri="{BB962C8B-B14F-4D97-AF65-F5344CB8AC3E}">
        <p14:creationId xmlns:p14="http://schemas.microsoft.com/office/powerpoint/2010/main" val="1832021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35035-3E85-4E8A-9B37-0A0D53160DC7}"/>
              </a:ext>
            </a:extLst>
          </p:cNvPr>
          <p:cNvSpPr>
            <a:spLocks noGrp="1"/>
          </p:cNvSpPr>
          <p:nvPr>
            <p:ph type="title"/>
          </p:nvPr>
        </p:nvSpPr>
        <p:spPr/>
        <p:txBody>
          <a:bodyPr/>
          <a:lstStyle/>
          <a:p>
            <a:r>
              <a:rPr lang="en-GB" dirty="0"/>
              <a:t>Recycling Improvement Fund</a:t>
            </a:r>
          </a:p>
        </p:txBody>
      </p:sp>
      <p:sp>
        <p:nvSpPr>
          <p:cNvPr id="3" name="Content Placeholder 2">
            <a:extLst>
              <a:ext uri="{FF2B5EF4-FFF2-40B4-BE49-F238E27FC236}">
                <a16:creationId xmlns:a16="http://schemas.microsoft.com/office/drawing/2014/main" id="{BBC8F6F9-1352-47C0-9728-07403DAB70B7}"/>
              </a:ext>
            </a:extLst>
          </p:cNvPr>
          <p:cNvSpPr>
            <a:spLocks noGrp="1"/>
          </p:cNvSpPr>
          <p:nvPr>
            <p:ph idx="1"/>
          </p:nvPr>
        </p:nvSpPr>
        <p:spPr/>
        <p:txBody>
          <a:bodyPr/>
          <a:lstStyle/>
          <a:p>
            <a:pPr marL="0" indent="0">
              <a:buNone/>
            </a:pPr>
            <a:r>
              <a:rPr lang="en-GB" sz="3200" dirty="0"/>
              <a:t>What we are doing?</a:t>
            </a:r>
          </a:p>
          <a:p>
            <a:r>
              <a:rPr lang="en-GB" sz="2800" dirty="0"/>
              <a:t>The Highland Council has applied to the Recycling Improvement Fund for capital investment funding to support our best practice proposals to implement significant kerbside service improvements across all of Highland</a:t>
            </a:r>
          </a:p>
          <a:p>
            <a:pPr marL="0" indent="0">
              <a:buNone/>
            </a:pPr>
            <a:endParaRPr lang="en-GB" sz="2800" dirty="0"/>
          </a:p>
          <a:p>
            <a:pPr marL="0" indent="0">
              <a:buNone/>
            </a:pPr>
            <a:r>
              <a:rPr lang="en-GB" sz="3200" dirty="0"/>
              <a:t>This includes:</a:t>
            </a:r>
          </a:p>
          <a:p>
            <a:r>
              <a:rPr lang="en-GB" sz="2800" dirty="0"/>
              <a:t>The introduction of twin-stream recycling to all areas of Highland </a:t>
            </a:r>
          </a:p>
          <a:p>
            <a:r>
              <a:rPr lang="en-GB" sz="2800" dirty="0"/>
              <a:t>Expanding our weekly food waste recycling service beyond Inverness</a:t>
            </a:r>
          </a:p>
        </p:txBody>
      </p:sp>
      <p:pic>
        <p:nvPicPr>
          <p:cNvPr id="4" name="Picture 3">
            <a:extLst>
              <a:ext uri="{FF2B5EF4-FFF2-40B4-BE49-F238E27FC236}">
                <a16:creationId xmlns:a16="http://schemas.microsoft.com/office/drawing/2014/main" id="{5D91906D-DBE3-4789-A902-72C54C9B2D35}"/>
              </a:ext>
            </a:extLst>
          </p:cNvPr>
          <p:cNvPicPr>
            <a:picLocks noChangeAspect="1"/>
          </p:cNvPicPr>
          <p:nvPr/>
        </p:nvPicPr>
        <p:blipFill>
          <a:blip r:embed="rId2"/>
          <a:stretch>
            <a:fillRect/>
          </a:stretch>
        </p:blipFill>
        <p:spPr>
          <a:xfrm>
            <a:off x="4712088" y="5955421"/>
            <a:ext cx="2767824" cy="627942"/>
          </a:xfrm>
          <a:prstGeom prst="rect">
            <a:avLst/>
          </a:prstGeom>
        </p:spPr>
      </p:pic>
    </p:spTree>
    <p:extLst>
      <p:ext uri="{BB962C8B-B14F-4D97-AF65-F5344CB8AC3E}">
        <p14:creationId xmlns:p14="http://schemas.microsoft.com/office/powerpoint/2010/main" val="1514233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0004-945C-495A-8628-C2FA02FEA83B}"/>
              </a:ext>
            </a:extLst>
          </p:cNvPr>
          <p:cNvSpPr>
            <a:spLocks noGrp="1"/>
          </p:cNvSpPr>
          <p:nvPr>
            <p:ph type="title"/>
          </p:nvPr>
        </p:nvSpPr>
        <p:spPr/>
        <p:txBody>
          <a:bodyPr/>
          <a:lstStyle/>
          <a:p>
            <a:r>
              <a:rPr lang="en-GB" dirty="0"/>
              <a:t>Internal Waste – Value  </a:t>
            </a:r>
            <a:br>
              <a:rPr lang="en-GB" dirty="0"/>
            </a:br>
            <a:endParaRPr lang="en-GB" dirty="0"/>
          </a:p>
        </p:txBody>
      </p:sp>
      <p:sp>
        <p:nvSpPr>
          <p:cNvPr id="3" name="Content Placeholder 2">
            <a:extLst>
              <a:ext uri="{FF2B5EF4-FFF2-40B4-BE49-F238E27FC236}">
                <a16:creationId xmlns:a16="http://schemas.microsoft.com/office/drawing/2014/main" id="{EDA037F6-1EB6-406D-97CB-1F52EC44FD4C}"/>
              </a:ext>
            </a:extLst>
          </p:cNvPr>
          <p:cNvSpPr>
            <a:spLocks noGrp="1"/>
          </p:cNvSpPr>
          <p:nvPr>
            <p:ph idx="1"/>
          </p:nvPr>
        </p:nvSpPr>
        <p:spPr/>
        <p:txBody>
          <a:bodyPr/>
          <a:lstStyle/>
          <a:p>
            <a:pPr marL="0" indent="0">
              <a:buNone/>
            </a:pPr>
            <a:r>
              <a:rPr lang="en-GB" dirty="0"/>
              <a:t> </a:t>
            </a:r>
          </a:p>
          <a:p>
            <a:r>
              <a:rPr lang="en-GB" dirty="0"/>
              <a:t>HC Schools/Education - £866,787</a:t>
            </a:r>
          </a:p>
          <a:p>
            <a:r>
              <a:rPr lang="en-GB" dirty="0"/>
              <a:t>HC Offices/Public Service - £147,235</a:t>
            </a:r>
          </a:p>
          <a:p>
            <a:r>
              <a:rPr lang="en-GB" dirty="0"/>
              <a:t>Depots/Harbours &amp; Quarries - £63,071</a:t>
            </a:r>
          </a:p>
          <a:p>
            <a:pPr marL="0" indent="0">
              <a:buNone/>
            </a:pPr>
            <a:endParaRPr lang="en-GB" dirty="0"/>
          </a:p>
          <a:p>
            <a:pPr marL="0" indent="0">
              <a:buNone/>
            </a:pPr>
            <a:r>
              <a:rPr lang="en-GB" dirty="0"/>
              <a:t> </a:t>
            </a:r>
          </a:p>
        </p:txBody>
      </p:sp>
      <p:pic>
        <p:nvPicPr>
          <p:cNvPr id="8" name="Picture 7">
            <a:extLst>
              <a:ext uri="{FF2B5EF4-FFF2-40B4-BE49-F238E27FC236}">
                <a16:creationId xmlns:a16="http://schemas.microsoft.com/office/drawing/2014/main" id="{D6A9F7D4-7473-473A-A941-EDCC2580B906}"/>
              </a:ext>
            </a:extLst>
          </p:cNvPr>
          <p:cNvPicPr>
            <a:picLocks noChangeAspect="1"/>
          </p:cNvPicPr>
          <p:nvPr/>
        </p:nvPicPr>
        <p:blipFill>
          <a:blip r:embed="rId2"/>
          <a:stretch>
            <a:fillRect/>
          </a:stretch>
        </p:blipFill>
        <p:spPr>
          <a:xfrm>
            <a:off x="4606581" y="5661248"/>
            <a:ext cx="2767824" cy="627942"/>
          </a:xfrm>
          <a:prstGeom prst="rect">
            <a:avLst/>
          </a:prstGeom>
        </p:spPr>
      </p:pic>
    </p:spTree>
    <p:extLst>
      <p:ext uri="{BB962C8B-B14F-4D97-AF65-F5344CB8AC3E}">
        <p14:creationId xmlns:p14="http://schemas.microsoft.com/office/powerpoint/2010/main" val="556502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BA1D2-352B-4EE6-93B8-2FB469843F01}"/>
              </a:ext>
            </a:extLst>
          </p:cNvPr>
          <p:cNvSpPr>
            <a:spLocks noGrp="1"/>
          </p:cNvSpPr>
          <p:nvPr>
            <p:ph type="title"/>
          </p:nvPr>
        </p:nvSpPr>
        <p:spPr/>
        <p:txBody>
          <a:bodyPr/>
          <a:lstStyle/>
          <a:p>
            <a:r>
              <a:rPr lang="en-GB" dirty="0"/>
              <a:t>Internal waste – Recycling Barriers </a:t>
            </a:r>
          </a:p>
        </p:txBody>
      </p:sp>
      <p:sp>
        <p:nvSpPr>
          <p:cNvPr id="3" name="Content Placeholder 2">
            <a:extLst>
              <a:ext uri="{FF2B5EF4-FFF2-40B4-BE49-F238E27FC236}">
                <a16:creationId xmlns:a16="http://schemas.microsoft.com/office/drawing/2014/main" id="{0564D6FF-1F59-42A8-BB2F-4321EC1B20F3}"/>
              </a:ext>
            </a:extLst>
          </p:cNvPr>
          <p:cNvSpPr>
            <a:spLocks noGrp="1"/>
          </p:cNvSpPr>
          <p:nvPr>
            <p:ph idx="1"/>
          </p:nvPr>
        </p:nvSpPr>
        <p:spPr/>
        <p:txBody>
          <a:bodyPr/>
          <a:lstStyle/>
          <a:p>
            <a:pPr marL="0" indent="0">
              <a:buNone/>
            </a:pPr>
            <a:endParaRPr lang="en-GB" dirty="0"/>
          </a:p>
          <a:p>
            <a:r>
              <a:rPr lang="en-GB" sz="2800" dirty="0"/>
              <a:t>Current service provision </a:t>
            </a:r>
          </a:p>
          <a:p>
            <a:pPr marL="0" indent="0">
              <a:buNone/>
            </a:pPr>
            <a:endParaRPr lang="en-GB" sz="2800" dirty="0"/>
          </a:p>
          <a:p>
            <a:r>
              <a:rPr lang="en-GB" sz="2800" dirty="0"/>
              <a:t>Building user behaviours</a:t>
            </a:r>
          </a:p>
          <a:p>
            <a:endParaRPr lang="en-GB" sz="2800" dirty="0"/>
          </a:p>
          <a:p>
            <a:r>
              <a:rPr lang="en-GB" sz="2800" dirty="0"/>
              <a:t>Facility Management/Building Cleaning working practices </a:t>
            </a:r>
          </a:p>
          <a:p>
            <a:endParaRPr lang="en-GB" sz="2800" dirty="0"/>
          </a:p>
          <a:p>
            <a:r>
              <a:rPr lang="en-GB" sz="2800" dirty="0"/>
              <a:t>Lack of internal facilities to promote and achieve good recycling performance</a:t>
            </a:r>
          </a:p>
          <a:p>
            <a:endParaRPr lang="en-GB" sz="2800" dirty="0"/>
          </a:p>
          <a:p>
            <a:pPr marL="0" indent="0">
              <a:buNone/>
            </a:pPr>
            <a:endParaRPr lang="en-GB" sz="2800" dirty="0"/>
          </a:p>
        </p:txBody>
      </p:sp>
      <p:pic>
        <p:nvPicPr>
          <p:cNvPr id="4" name="Picture 3">
            <a:extLst>
              <a:ext uri="{FF2B5EF4-FFF2-40B4-BE49-F238E27FC236}">
                <a16:creationId xmlns:a16="http://schemas.microsoft.com/office/drawing/2014/main" id="{E5C33C70-C7C3-4D16-A4EE-6CD461E274A9}"/>
              </a:ext>
            </a:extLst>
          </p:cNvPr>
          <p:cNvPicPr>
            <a:picLocks noChangeAspect="1"/>
          </p:cNvPicPr>
          <p:nvPr/>
        </p:nvPicPr>
        <p:blipFill>
          <a:blip r:embed="rId2"/>
          <a:stretch>
            <a:fillRect/>
          </a:stretch>
        </p:blipFill>
        <p:spPr>
          <a:xfrm>
            <a:off x="4383842" y="5661248"/>
            <a:ext cx="2767824" cy="627942"/>
          </a:xfrm>
          <a:prstGeom prst="rect">
            <a:avLst/>
          </a:prstGeom>
        </p:spPr>
      </p:pic>
    </p:spTree>
    <p:extLst>
      <p:ext uri="{BB962C8B-B14F-4D97-AF65-F5344CB8AC3E}">
        <p14:creationId xmlns:p14="http://schemas.microsoft.com/office/powerpoint/2010/main" val="3500540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70089-4856-4F0A-8D64-BD3DD4409E66}"/>
              </a:ext>
            </a:extLst>
          </p:cNvPr>
          <p:cNvSpPr>
            <a:spLocks noGrp="1"/>
          </p:cNvSpPr>
          <p:nvPr>
            <p:ph type="title"/>
          </p:nvPr>
        </p:nvSpPr>
        <p:spPr/>
        <p:txBody>
          <a:bodyPr/>
          <a:lstStyle/>
          <a:p>
            <a:r>
              <a:rPr lang="en-GB" dirty="0"/>
              <a:t>Next Steps </a:t>
            </a:r>
          </a:p>
        </p:txBody>
      </p:sp>
      <p:sp>
        <p:nvSpPr>
          <p:cNvPr id="3" name="Content Placeholder 2">
            <a:extLst>
              <a:ext uri="{FF2B5EF4-FFF2-40B4-BE49-F238E27FC236}">
                <a16:creationId xmlns:a16="http://schemas.microsoft.com/office/drawing/2014/main" id="{0CE2C20B-60D6-49AC-B144-9D27C53882E7}"/>
              </a:ext>
            </a:extLst>
          </p:cNvPr>
          <p:cNvSpPr>
            <a:spLocks noGrp="1"/>
          </p:cNvSpPr>
          <p:nvPr>
            <p:ph idx="1"/>
          </p:nvPr>
        </p:nvSpPr>
        <p:spPr/>
        <p:txBody>
          <a:bodyPr/>
          <a:lstStyle/>
          <a:p>
            <a:pPr marL="0" indent="0">
              <a:buNone/>
            </a:pPr>
            <a:endParaRPr lang="en-GB" sz="2800" dirty="0"/>
          </a:p>
          <a:p>
            <a:pPr marL="0" indent="0">
              <a:buNone/>
            </a:pPr>
            <a:endParaRPr lang="en-GB" sz="2800" dirty="0"/>
          </a:p>
          <a:p>
            <a:r>
              <a:rPr lang="en-GB" sz="2800" dirty="0"/>
              <a:t>Reduce the quantity of residual waste created within Council premises, including offices, schools, care homes, depots, piers, harbours and stores.  </a:t>
            </a:r>
          </a:p>
          <a:p>
            <a:r>
              <a:rPr lang="en-GB" sz="2800" dirty="0"/>
              <a:t>Increase the quantity and quality of recycling from the above premises. </a:t>
            </a:r>
          </a:p>
          <a:p>
            <a:r>
              <a:rPr lang="en-GB" sz="2800" dirty="0"/>
              <a:t>Expand food waste collections in Schools and other Council premises.   	</a:t>
            </a:r>
          </a:p>
        </p:txBody>
      </p:sp>
      <p:pic>
        <p:nvPicPr>
          <p:cNvPr id="4" name="Picture 3">
            <a:extLst>
              <a:ext uri="{FF2B5EF4-FFF2-40B4-BE49-F238E27FC236}">
                <a16:creationId xmlns:a16="http://schemas.microsoft.com/office/drawing/2014/main" id="{A61E313C-7C6D-434D-A094-5230CA1B186E}"/>
              </a:ext>
            </a:extLst>
          </p:cNvPr>
          <p:cNvPicPr>
            <a:picLocks noChangeAspect="1"/>
          </p:cNvPicPr>
          <p:nvPr/>
        </p:nvPicPr>
        <p:blipFill>
          <a:blip r:embed="rId3"/>
          <a:stretch>
            <a:fillRect/>
          </a:stretch>
        </p:blipFill>
        <p:spPr>
          <a:xfrm>
            <a:off x="4477626" y="5661248"/>
            <a:ext cx="2767824" cy="627942"/>
          </a:xfrm>
          <a:prstGeom prst="rect">
            <a:avLst/>
          </a:prstGeom>
        </p:spPr>
      </p:pic>
    </p:spTree>
    <p:extLst>
      <p:ext uri="{BB962C8B-B14F-4D97-AF65-F5344CB8AC3E}">
        <p14:creationId xmlns:p14="http://schemas.microsoft.com/office/powerpoint/2010/main" val="1915559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latin typeface="Calibri" panose="020F0502020204030204" pitchFamily="34" charset="0"/>
                <a:cs typeface="Calibri" panose="020F0502020204030204" pitchFamily="34" charset="0"/>
              </a:rPr>
              <a:t>Strategy &amp; Outcome </a:t>
            </a:r>
          </a:p>
        </p:txBody>
      </p:sp>
      <p:sp>
        <p:nvSpPr>
          <p:cNvPr id="6" name="Content Placeholder 5"/>
          <p:cNvSpPr>
            <a:spLocks noGrp="1"/>
          </p:cNvSpPr>
          <p:nvPr>
            <p:ph idx="1"/>
          </p:nvPr>
        </p:nvSpPr>
        <p:spPr>
          <a:xfrm>
            <a:off x="1007435" y="1326778"/>
            <a:ext cx="10753195" cy="5158243"/>
          </a:xfrm>
        </p:spPr>
        <p:txBody>
          <a:bodyPr/>
          <a:lstStyle/>
          <a:p>
            <a:pPr marL="609585" lvl="1" indent="0">
              <a:buNone/>
            </a:pPr>
            <a:endParaRPr lang="en-GB" sz="2000" dirty="0"/>
          </a:p>
          <a:p>
            <a:pPr marL="1181085" lvl="1" indent="-571500">
              <a:buFont typeface="+mj-lt"/>
              <a:buAutoNum type="romanLcPeriod"/>
            </a:pPr>
            <a:r>
              <a:rPr lang="en-GB" dirty="0"/>
              <a:t>Reduce Internal waste</a:t>
            </a:r>
          </a:p>
          <a:p>
            <a:pPr marL="1181085" lvl="1" indent="-571500">
              <a:buFont typeface="+mj-lt"/>
              <a:buAutoNum type="romanLcPeriod"/>
            </a:pPr>
            <a:r>
              <a:rPr lang="en-GB" dirty="0"/>
              <a:t>Reduce food waste throughout public sector buildings and services</a:t>
            </a:r>
          </a:p>
          <a:p>
            <a:pPr marL="1181085" lvl="1" indent="-571500">
              <a:buFont typeface="+mj-lt"/>
              <a:buAutoNum type="romanLcPeriod"/>
            </a:pPr>
            <a:r>
              <a:rPr lang="en-GB" dirty="0"/>
              <a:t>Outline educational and training needs to embed behavioural change across services</a:t>
            </a:r>
          </a:p>
          <a:p>
            <a:pPr marL="1181085" lvl="1" indent="-571500">
              <a:buFont typeface="+mj-lt"/>
              <a:buAutoNum type="romanLcPeriod"/>
            </a:pPr>
            <a:r>
              <a:rPr lang="en-GB" dirty="0"/>
              <a:t>Develop a vision for Circular economy</a:t>
            </a:r>
          </a:p>
          <a:p>
            <a:pPr marL="0" indent="0">
              <a:buNone/>
            </a:pPr>
            <a:r>
              <a:rPr lang="en-GB" sz="3200" dirty="0"/>
              <a:t>  </a:t>
            </a:r>
          </a:p>
          <a:p>
            <a:pPr marL="0" indent="0">
              <a:buNone/>
            </a:pPr>
            <a:endParaRPr lang="en-GB" sz="3200" dirty="0"/>
          </a:p>
          <a:p>
            <a:pPr marL="0" indent="0">
              <a:buNone/>
            </a:pPr>
            <a:endParaRPr lang="en-GB" sz="3200" dirty="0"/>
          </a:p>
          <a:p>
            <a:pPr marL="0" indent="0">
              <a:buNone/>
            </a:pPr>
            <a:endParaRPr lang="en-GB" sz="1200" dirty="0"/>
          </a:p>
          <a:p>
            <a:pPr marL="0" indent="0">
              <a:buNone/>
            </a:pPr>
            <a:endParaRPr lang="en-GB" sz="1200" dirty="0"/>
          </a:p>
        </p:txBody>
      </p:sp>
      <p:pic>
        <p:nvPicPr>
          <p:cNvPr id="3" name="Picture 2">
            <a:extLst>
              <a:ext uri="{FF2B5EF4-FFF2-40B4-BE49-F238E27FC236}">
                <a16:creationId xmlns:a16="http://schemas.microsoft.com/office/drawing/2014/main" id="{77AA46C7-AF23-4331-ACE1-467C32467E6A}"/>
              </a:ext>
            </a:extLst>
          </p:cNvPr>
          <p:cNvPicPr>
            <a:picLocks noChangeAspect="1"/>
          </p:cNvPicPr>
          <p:nvPr/>
        </p:nvPicPr>
        <p:blipFill>
          <a:blip r:embed="rId3"/>
          <a:stretch>
            <a:fillRect/>
          </a:stretch>
        </p:blipFill>
        <p:spPr>
          <a:xfrm>
            <a:off x="4419011" y="5401029"/>
            <a:ext cx="2767824" cy="627942"/>
          </a:xfrm>
          <a:prstGeom prst="rect">
            <a:avLst/>
          </a:prstGeom>
        </p:spPr>
      </p:pic>
    </p:spTree>
    <p:extLst>
      <p:ext uri="{BB962C8B-B14F-4D97-AF65-F5344CB8AC3E}">
        <p14:creationId xmlns:p14="http://schemas.microsoft.com/office/powerpoint/2010/main" val="2705923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4800" dirty="0"/>
              <a:t>Key National Drivers for Change </a:t>
            </a:r>
            <a:br>
              <a:rPr lang="en-GB" sz="4800" dirty="0"/>
            </a:br>
            <a:endParaRPr lang="en-GB" dirty="0">
              <a:latin typeface="Calibri" panose="020F0502020204030204" pitchFamily="34" charset="0"/>
              <a:cs typeface="Calibri" panose="020F0502020204030204" pitchFamily="34" charset="0"/>
            </a:endParaRPr>
          </a:p>
        </p:txBody>
      </p:sp>
      <p:sp>
        <p:nvSpPr>
          <p:cNvPr id="6" name="Content Placeholder 5"/>
          <p:cNvSpPr>
            <a:spLocks noGrp="1"/>
          </p:cNvSpPr>
          <p:nvPr>
            <p:ph idx="1"/>
          </p:nvPr>
        </p:nvSpPr>
        <p:spPr>
          <a:xfrm>
            <a:off x="948819" y="1425120"/>
            <a:ext cx="10753195" cy="5158243"/>
          </a:xfrm>
        </p:spPr>
        <p:txBody>
          <a:bodyPr/>
          <a:lstStyle/>
          <a:p>
            <a:pPr marL="0" indent="0">
              <a:buNone/>
            </a:pPr>
            <a:endParaRPr lang="en-GB" sz="3200" dirty="0"/>
          </a:p>
          <a:p>
            <a:pPr marL="0" indent="0">
              <a:buNone/>
            </a:pPr>
            <a:endParaRPr lang="en-GB" sz="3200" dirty="0"/>
          </a:p>
          <a:p>
            <a:pPr marL="0" indent="0">
              <a:buNone/>
            </a:pPr>
            <a:endParaRPr lang="en-GB" sz="1200" dirty="0"/>
          </a:p>
          <a:p>
            <a:pPr marL="0" indent="0">
              <a:buNone/>
            </a:pPr>
            <a:r>
              <a:rPr lang="en-GB" sz="2800" dirty="0"/>
              <a:t>Priorities Include:</a:t>
            </a:r>
          </a:p>
          <a:p>
            <a:r>
              <a:rPr lang="en-GB" sz="2800" dirty="0"/>
              <a:t>Promote and support responsible production and consumption (including tackling consumption of single-use items and promoting reuse).</a:t>
            </a:r>
          </a:p>
          <a:p>
            <a:r>
              <a:rPr lang="en-GB" sz="2800" dirty="0"/>
              <a:t>Reduce food waste from households and businesses.</a:t>
            </a:r>
          </a:p>
          <a:p>
            <a:r>
              <a:rPr lang="en-GB" sz="2800" dirty="0"/>
              <a:t>Significantly improve recycling from households and businesses.</a:t>
            </a:r>
          </a:p>
          <a:p>
            <a:r>
              <a:rPr lang="en-GB" sz="2800" dirty="0"/>
              <a:t>Minimise the impact of disposal of waste that cannot be reused or recycled.</a:t>
            </a:r>
          </a:p>
        </p:txBody>
      </p:sp>
      <p:sp>
        <p:nvSpPr>
          <p:cNvPr id="7" name="TextBox 6">
            <a:extLst>
              <a:ext uri="{FF2B5EF4-FFF2-40B4-BE49-F238E27FC236}">
                <a16:creationId xmlns:a16="http://schemas.microsoft.com/office/drawing/2014/main" id="{E490DA5D-2E6C-4593-9387-FF923EFF949B}"/>
              </a:ext>
            </a:extLst>
          </p:cNvPr>
          <p:cNvSpPr txBox="1"/>
          <p:nvPr/>
        </p:nvSpPr>
        <p:spPr>
          <a:xfrm>
            <a:off x="1179442" y="1691203"/>
            <a:ext cx="9197009" cy="954107"/>
          </a:xfrm>
          <a:prstGeom prst="rect">
            <a:avLst/>
          </a:prstGeom>
          <a:noFill/>
        </p:spPr>
        <p:txBody>
          <a:bodyPr wrap="square">
            <a:spAutoFit/>
          </a:bodyPr>
          <a:lstStyle/>
          <a:p>
            <a:r>
              <a:rPr lang="en-GB" sz="2800" dirty="0"/>
              <a:t>Delivering Scotland’s Circular Economy - A Route Map to 2025 and Beyond</a:t>
            </a:r>
          </a:p>
        </p:txBody>
      </p:sp>
      <p:pic>
        <p:nvPicPr>
          <p:cNvPr id="2" name="Picture 1">
            <a:extLst>
              <a:ext uri="{FF2B5EF4-FFF2-40B4-BE49-F238E27FC236}">
                <a16:creationId xmlns:a16="http://schemas.microsoft.com/office/drawing/2014/main" id="{A239671C-9616-4446-A73A-7320E1355115}"/>
              </a:ext>
            </a:extLst>
          </p:cNvPr>
          <p:cNvPicPr>
            <a:picLocks noChangeAspect="1"/>
          </p:cNvPicPr>
          <p:nvPr/>
        </p:nvPicPr>
        <p:blipFill>
          <a:blip r:embed="rId3"/>
          <a:stretch>
            <a:fillRect/>
          </a:stretch>
        </p:blipFill>
        <p:spPr>
          <a:xfrm>
            <a:off x="4594857" y="6134861"/>
            <a:ext cx="2767824" cy="627942"/>
          </a:xfrm>
          <a:prstGeom prst="rect">
            <a:avLst/>
          </a:prstGeom>
        </p:spPr>
      </p:pic>
    </p:spTree>
    <p:extLst>
      <p:ext uri="{BB962C8B-B14F-4D97-AF65-F5344CB8AC3E}">
        <p14:creationId xmlns:p14="http://schemas.microsoft.com/office/powerpoint/2010/main" val="4007221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6A9F-5615-40FA-B921-333CE0DFAC7F}"/>
              </a:ext>
            </a:extLst>
          </p:cNvPr>
          <p:cNvSpPr>
            <a:spLocks noGrp="1"/>
          </p:cNvSpPr>
          <p:nvPr>
            <p:ph type="title"/>
          </p:nvPr>
        </p:nvSpPr>
        <p:spPr/>
        <p:txBody>
          <a:bodyPr/>
          <a:lstStyle/>
          <a:p>
            <a:r>
              <a:rPr lang="en-GB" dirty="0"/>
              <a:t>Key National Drivers for Change </a:t>
            </a:r>
          </a:p>
        </p:txBody>
      </p:sp>
      <p:sp>
        <p:nvSpPr>
          <p:cNvPr id="3" name="Content Placeholder 2">
            <a:extLst>
              <a:ext uri="{FF2B5EF4-FFF2-40B4-BE49-F238E27FC236}">
                <a16:creationId xmlns:a16="http://schemas.microsoft.com/office/drawing/2014/main" id="{F07DEFA3-E359-42B6-8D21-4F7B2A2A3232}"/>
              </a:ext>
            </a:extLst>
          </p:cNvPr>
          <p:cNvSpPr>
            <a:spLocks noGrp="1"/>
          </p:cNvSpPr>
          <p:nvPr>
            <p:ph idx="1"/>
          </p:nvPr>
        </p:nvSpPr>
        <p:spPr>
          <a:xfrm>
            <a:off x="1007435" y="980728"/>
            <a:ext cx="10177131" cy="5472608"/>
          </a:xfrm>
        </p:spPr>
        <p:txBody>
          <a:bodyPr/>
          <a:lstStyle/>
          <a:p>
            <a:pPr marL="0" indent="0">
              <a:buNone/>
            </a:pPr>
            <a:r>
              <a:rPr lang="en-GB" sz="2800" dirty="0"/>
              <a:t>The Scottish Household Recycling Charter and supporting Code of Practice</a:t>
            </a:r>
          </a:p>
          <a:p>
            <a:pPr marL="0" indent="0">
              <a:buNone/>
            </a:pPr>
            <a:endParaRPr lang="en-GB" sz="2800" dirty="0"/>
          </a:p>
          <a:p>
            <a:pPr marL="571500" indent="-571500">
              <a:buFont typeface="+mj-lt"/>
              <a:buAutoNum type="romanLcPeriod"/>
            </a:pPr>
            <a:r>
              <a:rPr lang="en-GB" sz="2800" dirty="0"/>
              <a:t>The Charter  is a declaration of our organisation’s intent to provide services that deliver local and national benefits, encouraging high-levels of citizen participation in waste prevention, recycling and reuse.</a:t>
            </a:r>
          </a:p>
          <a:p>
            <a:pPr marL="571500" indent="-571500">
              <a:buFont typeface="+mj-lt"/>
              <a:buAutoNum type="romanLcPeriod"/>
            </a:pPr>
            <a:endParaRPr lang="en-GB" sz="2800" dirty="0"/>
          </a:p>
          <a:p>
            <a:pPr marL="571500" indent="-571500">
              <a:buFont typeface="+mj-lt"/>
              <a:buAutoNum type="romanLcPeriod"/>
            </a:pPr>
            <a:r>
              <a:rPr lang="en-GB" sz="2800" dirty="0"/>
              <a:t>This CoP sets out the basis for a consistent approach to the provision of recycling services by local authorities in Scotland </a:t>
            </a:r>
          </a:p>
          <a:p>
            <a:pPr marL="0" indent="0">
              <a:buNone/>
            </a:pPr>
            <a:endParaRPr lang="en-GB" sz="2800" dirty="0"/>
          </a:p>
        </p:txBody>
      </p:sp>
      <p:pic>
        <p:nvPicPr>
          <p:cNvPr id="4" name="Picture 3">
            <a:extLst>
              <a:ext uri="{FF2B5EF4-FFF2-40B4-BE49-F238E27FC236}">
                <a16:creationId xmlns:a16="http://schemas.microsoft.com/office/drawing/2014/main" id="{305D9436-7575-4EB4-8C0C-49F4E4D531B2}"/>
              </a:ext>
            </a:extLst>
          </p:cNvPr>
          <p:cNvPicPr>
            <a:picLocks noChangeAspect="1"/>
          </p:cNvPicPr>
          <p:nvPr/>
        </p:nvPicPr>
        <p:blipFill>
          <a:blip r:embed="rId3"/>
          <a:stretch>
            <a:fillRect/>
          </a:stretch>
        </p:blipFill>
        <p:spPr>
          <a:xfrm>
            <a:off x="4407288" y="5901594"/>
            <a:ext cx="2767824" cy="627942"/>
          </a:xfrm>
          <a:prstGeom prst="rect">
            <a:avLst/>
          </a:prstGeom>
        </p:spPr>
      </p:pic>
    </p:spTree>
    <p:extLst>
      <p:ext uri="{BB962C8B-B14F-4D97-AF65-F5344CB8AC3E}">
        <p14:creationId xmlns:p14="http://schemas.microsoft.com/office/powerpoint/2010/main" val="3013674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4800" dirty="0"/>
              <a:t>Key National Drivers for Change </a:t>
            </a:r>
            <a:br>
              <a:rPr lang="en-GB" sz="4800" dirty="0"/>
            </a:br>
            <a:endParaRPr lang="en-GB" dirty="0">
              <a:latin typeface="Calibri" panose="020F0502020204030204" pitchFamily="34" charset="0"/>
              <a:cs typeface="Calibri" panose="020F0502020204030204" pitchFamily="34" charset="0"/>
            </a:endParaRPr>
          </a:p>
        </p:txBody>
      </p:sp>
      <p:sp>
        <p:nvSpPr>
          <p:cNvPr id="6" name="Content Placeholder 5"/>
          <p:cNvSpPr>
            <a:spLocks noGrp="1"/>
          </p:cNvSpPr>
          <p:nvPr>
            <p:ph idx="1"/>
          </p:nvPr>
        </p:nvSpPr>
        <p:spPr>
          <a:xfrm>
            <a:off x="1007435" y="1326778"/>
            <a:ext cx="10753195" cy="5378822"/>
          </a:xfrm>
        </p:spPr>
        <p:txBody>
          <a:bodyPr/>
          <a:lstStyle/>
          <a:p>
            <a:pPr marL="0" indent="0">
              <a:buNone/>
            </a:pPr>
            <a:r>
              <a:rPr lang="en-GB" sz="3200" dirty="0"/>
              <a:t>Food Waste -</a:t>
            </a:r>
          </a:p>
          <a:p>
            <a:pPr marL="0" indent="0">
              <a:buNone/>
            </a:pPr>
            <a:endParaRPr lang="en-GB" sz="3200" dirty="0"/>
          </a:p>
          <a:p>
            <a:pPr marL="571500" indent="-571500">
              <a:buFont typeface="+mj-lt"/>
              <a:buAutoNum type="romanLcPeriod"/>
            </a:pPr>
            <a:r>
              <a:rPr lang="en-GB" sz="3200" dirty="0"/>
              <a:t>Food Waste Action Plan</a:t>
            </a:r>
          </a:p>
          <a:p>
            <a:pPr marL="571500" indent="-571500">
              <a:buFont typeface="+mj-lt"/>
              <a:buAutoNum type="romanLcPeriod"/>
            </a:pPr>
            <a:endParaRPr lang="en-GB" sz="3200" dirty="0"/>
          </a:p>
          <a:p>
            <a:pPr marL="571500" indent="-571500">
              <a:buFont typeface="+mj-lt"/>
              <a:buAutoNum type="romanLcPeriod"/>
            </a:pPr>
            <a:r>
              <a:rPr lang="en-GB" sz="3200" dirty="0"/>
              <a:t> Scottish Government Urban Rural Classification 2020</a:t>
            </a:r>
          </a:p>
          <a:p>
            <a:pPr marL="0" indent="0">
              <a:buNone/>
            </a:pPr>
            <a:endParaRPr lang="en-GB" sz="3200" dirty="0"/>
          </a:p>
          <a:p>
            <a:pPr marL="0" indent="0">
              <a:buNone/>
            </a:pPr>
            <a:endParaRPr lang="en-GB" sz="3200" dirty="0"/>
          </a:p>
          <a:p>
            <a:pPr marL="0" indent="0">
              <a:buNone/>
            </a:pPr>
            <a:endParaRPr lang="en-GB" sz="1200" dirty="0"/>
          </a:p>
          <a:p>
            <a:pPr marL="0" indent="0">
              <a:buNone/>
            </a:pPr>
            <a:endParaRPr lang="en-GB" sz="1200" dirty="0"/>
          </a:p>
        </p:txBody>
      </p:sp>
      <p:pic>
        <p:nvPicPr>
          <p:cNvPr id="2" name="Picture 1">
            <a:extLst>
              <a:ext uri="{FF2B5EF4-FFF2-40B4-BE49-F238E27FC236}">
                <a16:creationId xmlns:a16="http://schemas.microsoft.com/office/drawing/2014/main" id="{5BCDA846-06E9-4973-988B-EFB8778167F8}"/>
              </a:ext>
            </a:extLst>
          </p:cNvPr>
          <p:cNvPicPr>
            <a:picLocks noChangeAspect="1"/>
          </p:cNvPicPr>
          <p:nvPr/>
        </p:nvPicPr>
        <p:blipFill>
          <a:blip r:embed="rId3"/>
          <a:stretch>
            <a:fillRect/>
          </a:stretch>
        </p:blipFill>
        <p:spPr>
          <a:xfrm>
            <a:off x="4712088" y="4862249"/>
            <a:ext cx="2767824" cy="627942"/>
          </a:xfrm>
          <a:prstGeom prst="rect">
            <a:avLst/>
          </a:prstGeom>
        </p:spPr>
      </p:pic>
    </p:spTree>
    <p:extLst>
      <p:ext uri="{BB962C8B-B14F-4D97-AF65-F5344CB8AC3E}">
        <p14:creationId xmlns:p14="http://schemas.microsoft.com/office/powerpoint/2010/main" val="2207574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4400" dirty="0"/>
              <a:t>Key National Drivers for Change </a:t>
            </a:r>
            <a:br>
              <a:rPr lang="en-GB" sz="4800" dirty="0"/>
            </a:br>
            <a:endParaRPr lang="en-GB" dirty="0">
              <a:latin typeface="Calibri" panose="020F0502020204030204" pitchFamily="34" charset="0"/>
              <a:cs typeface="Calibri" panose="020F0502020204030204" pitchFamily="34" charset="0"/>
            </a:endParaRPr>
          </a:p>
        </p:txBody>
      </p:sp>
      <p:sp>
        <p:nvSpPr>
          <p:cNvPr id="6" name="Content Placeholder 5"/>
          <p:cNvSpPr>
            <a:spLocks noGrp="1"/>
          </p:cNvSpPr>
          <p:nvPr>
            <p:ph idx="1"/>
          </p:nvPr>
        </p:nvSpPr>
        <p:spPr>
          <a:xfrm>
            <a:off x="1007435" y="1326778"/>
            <a:ext cx="10753195" cy="5158243"/>
          </a:xfrm>
        </p:spPr>
        <p:txBody>
          <a:bodyPr/>
          <a:lstStyle/>
          <a:p>
            <a:endParaRPr lang="en-GB" sz="3200" dirty="0"/>
          </a:p>
          <a:p>
            <a:pPr marL="0" indent="0">
              <a:buNone/>
            </a:pPr>
            <a:r>
              <a:rPr lang="en-GB" sz="3200" dirty="0"/>
              <a:t>Scotland’s National Deposit Return Scheme</a:t>
            </a:r>
          </a:p>
          <a:p>
            <a:pPr marL="0" indent="0">
              <a:buNone/>
            </a:pPr>
            <a:endParaRPr lang="en-GB" sz="3200" dirty="0"/>
          </a:p>
          <a:p>
            <a:pPr marL="571500" indent="-571500">
              <a:buFont typeface="+mj-lt"/>
              <a:buAutoNum type="romanLcPeriod"/>
            </a:pPr>
            <a:r>
              <a:rPr lang="en-GB" sz="3200" dirty="0"/>
              <a:t>The Scottish Deposit Return Scheme (DRS) will launch across the whole of Scotland on 16 August 2023: It is anticipated that the scheme will collect 90% of containers placed on the market by 2024, cutting carbon emissions by 4 million tonnes CO2e over 25 years</a:t>
            </a:r>
          </a:p>
          <a:p>
            <a:pPr marL="0" indent="0">
              <a:buNone/>
            </a:pPr>
            <a:endParaRPr lang="en-GB" sz="3200" dirty="0"/>
          </a:p>
          <a:p>
            <a:pPr marL="0" indent="0">
              <a:buNone/>
            </a:pPr>
            <a:endParaRPr lang="en-GB" sz="3200" dirty="0"/>
          </a:p>
          <a:p>
            <a:pPr marL="0" indent="0">
              <a:buNone/>
            </a:pPr>
            <a:endParaRPr lang="en-GB" sz="3200" dirty="0"/>
          </a:p>
          <a:p>
            <a:pPr marL="0" indent="0">
              <a:buNone/>
            </a:pPr>
            <a:endParaRPr lang="en-GB" sz="3200" dirty="0"/>
          </a:p>
          <a:p>
            <a:pPr marL="0" indent="0">
              <a:buNone/>
            </a:pPr>
            <a:endParaRPr lang="en-GB" sz="1200" dirty="0"/>
          </a:p>
          <a:p>
            <a:pPr marL="0" indent="0">
              <a:buNone/>
            </a:pPr>
            <a:endParaRPr lang="en-GB" sz="1200" dirty="0"/>
          </a:p>
        </p:txBody>
      </p:sp>
      <p:pic>
        <p:nvPicPr>
          <p:cNvPr id="2" name="Picture 1">
            <a:extLst>
              <a:ext uri="{FF2B5EF4-FFF2-40B4-BE49-F238E27FC236}">
                <a16:creationId xmlns:a16="http://schemas.microsoft.com/office/drawing/2014/main" id="{0B2238B0-8832-4494-B57A-67ED19633C8D}"/>
              </a:ext>
            </a:extLst>
          </p:cNvPr>
          <p:cNvPicPr>
            <a:picLocks noChangeAspect="1"/>
          </p:cNvPicPr>
          <p:nvPr/>
        </p:nvPicPr>
        <p:blipFill>
          <a:blip r:embed="rId3"/>
          <a:stretch>
            <a:fillRect/>
          </a:stretch>
        </p:blipFill>
        <p:spPr>
          <a:xfrm>
            <a:off x="4313503" y="5955421"/>
            <a:ext cx="2767824" cy="627942"/>
          </a:xfrm>
          <a:prstGeom prst="rect">
            <a:avLst/>
          </a:prstGeom>
        </p:spPr>
      </p:pic>
    </p:spTree>
    <p:extLst>
      <p:ext uri="{BB962C8B-B14F-4D97-AF65-F5344CB8AC3E}">
        <p14:creationId xmlns:p14="http://schemas.microsoft.com/office/powerpoint/2010/main" val="3656638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A002-6F67-4ADE-B029-6AE35C27DB56}"/>
              </a:ext>
            </a:extLst>
          </p:cNvPr>
          <p:cNvSpPr>
            <a:spLocks noGrp="1"/>
          </p:cNvSpPr>
          <p:nvPr>
            <p:ph type="title"/>
          </p:nvPr>
        </p:nvSpPr>
        <p:spPr/>
        <p:txBody>
          <a:bodyPr/>
          <a:lstStyle/>
          <a:p>
            <a:r>
              <a:rPr lang="en-GB" dirty="0"/>
              <a:t>Key National Drivers for Change </a:t>
            </a:r>
          </a:p>
        </p:txBody>
      </p:sp>
      <p:sp>
        <p:nvSpPr>
          <p:cNvPr id="3" name="Content Placeholder 2">
            <a:extLst>
              <a:ext uri="{FF2B5EF4-FFF2-40B4-BE49-F238E27FC236}">
                <a16:creationId xmlns:a16="http://schemas.microsoft.com/office/drawing/2014/main" id="{FFC4EE4D-7F26-48AE-BE50-0E4FBD575679}"/>
              </a:ext>
            </a:extLst>
          </p:cNvPr>
          <p:cNvSpPr>
            <a:spLocks noGrp="1"/>
          </p:cNvSpPr>
          <p:nvPr>
            <p:ph idx="1"/>
          </p:nvPr>
        </p:nvSpPr>
        <p:spPr/>
        <p:txBody>
          <a:bodyPr/>
          <a:lstStyle/>
          <a:p>
            <a:pPr marL="0" indent="0">
              <a:buNone/>
            </a:pPr>
            <a:r>
              <a:rPr lang="en-GB" dirty="0"/>
              <a:t>Packaging Extended Producer Responsibility</a:t>
            </a:r>
          </a:p>
          <a:p>
            <a:pPr marL="0" indent="0">
              <a:buNone/>
            </a:pPr>
            <a:endParaRPr lang="en-GB" dirty="0"/>
          </a:p>
          <a:p>
            <a:pPr marL="0" indent="0">
              <a:buNone/>
            </a:pPr>
            <a:r>
              <a:rPr lang="en-GB" sz="2800" dirty="0"/>
              <a:t>The Plan and Act states that achieving the milestones of the ambitious waste reduction and recycling targets will require: ending landfilling of biodegradable municipal waste and significantly reducing food waste…; and ensuring a more rapid transition to a fully circular economy in Scotland. </a:t>
            </a:r>
          </a:p>
          <a:p>
            <a:pPr marL="0" indent="0">
              <a:buNone/>
            </a:pPr>
            <a:endParaRPr lang="en-GB" sz="2800" dirty="0"/>
          </a:p>
          <a:p>
            <a:pPr marL="0" indent="0">
              <a:buNone/>
            </a:pPr>
            <a:endParaRPr lang="en-GB" sz="2800" dirty="0"/>
          </a:p>
        </p:txBody>
      </p:sp>
      <p:pic>
        <p:nvPicPr>
          <p:cNvPr id="4" name="Picture 3">
            <a:extLst>
              <a:ext uri="{FF2B5EF4-FFF2-40B4-BE49-F238E27FC236}">
                <a16:creationId xmlns:a16="http://schemas.microsoft.com/office/drawing/2014/main" id="{9F2FC51E-8CE1-47EE-A492-A426F06503E2}"/>
              </a:ext>
            </a:extLst>
          </p:cNvPr>
          <p:cNvPicPr>
            <a:picLocks noChangeAspect="1"/>
          </p:cNvPicPr>
          <p:nvPr/>
        </p:nvPicPr>
        <p:blipFill>
          <a:blip r:embed="rId3"/>
          <a:stretch>
            <a:fillRect/>
          </a:stretch>
        </p:blipFill>
        <p:spPr>
          <a:xfrm>
            <a:off x="4161103" y="5347277"/>
            <a:ext cx="2767824" cy="627942"/>
          </a:xfrm>
          <a:prstGeom prst="rect">
            <a:avLst/>
          </a:prstGeom>
        </p:spPr>
      </p:pic>
    </p:spTree>
    <p:extLst>
      <p:ext uri="{BB962C8B-B14F-4D97-AF65-F5344CB8AC3E}">
        <p14:creationId xmlns:p14="http://schemas.microsoft.com/office/powerpoint/2010/main" val="2980778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D33D6-326A-4F5B-A2EE-2A382AE7C9C6}"/>
              </a:ext>
            </a:extLst>
          </p:cNvPr>
          <p:cNvSpPr>
            <a:spLocks noGrp="1"/>
          </p:cNvSpPr>
          <p:nvPr>
            <p:ph type="title"/>
          </p:nvPr>
        </p:nvSpPr>
        <p:spPr/>
        <p:txBody>
          <a:bodyPr/>
          <a:lstStyle/>
          <a:p>
            <a:r>
              <a:rPr lang="en-GB" dirty="0"/>
              <a:t>Key National Drivers for Change </a:t>
            </a:r>
          </a:p>
        </p:txBody>
      </p:sp>
      <p:sp>
        <p:nvSpPr>
          <p:cNvPr id="3" name="Content Placeholder 2">
            <a:extLst>
              <a:ext uri="{FF2B5EF4-FFF2-40B4-BE49-F238E27FC236}">
                <a16:creationId xmlns:a16="http://schemas.microsoft.com/office/drawing/2014/main" id="{953711AA-9D5E-46DF-A4B1-09FEE7BE06F3}"/>
              </a:ext>
            </a:extLst>
          </p:cNvPr>
          <p:cNvSpPr>
            <a:spLocks noGrp="1"/>
          </p:cNvSpPr>
          <p:nvPr>
            <p:ph idx="1"/>
          </p:nvPr>
        </p:nvSpPr>
        <p:spPr/>
        <p:txBody>
          <a:bodyPr/>
          <a:lstStyle/>
          <a:p>
            <a:r>
              <a:rPr lang="en-GB" dirty="0"/>
              <a:t>Scottish Governments Recycling Targets </a:t>
            </a:r>
          </a:p>
          <a:p>
            <a:pPr marL="0" indent="0">
              <a:buNone/>
            </a:pPr>
            <a:r>
              <a:rPr lang="en-GB" sz="2800" dirty="0"/>
              <a:t>We have several ambitious targets for reducing waste and increasing recycling. By 2025, Scotland aims to:</a:t>
            </a:r>
          </a:p>
          <a:p>
            <a:pPr marL="0" indent="0">
              <a:buNone/>
            </a:pPr>
            <a:endParaRPr lang="en-GB" sz="2800" dirty="0"/>
          </a:p>
          <a:p>
            <a:r>
              <a:rPr lang="en-GB" sz="2800" dirty="0"/>
              <a:t>reduce total waste arising in Scotland by 15% against 2011 levels</a:t>
            </a:r>
          </a:p>
          <a:p>
            <a:r>
              <a:rPr lang="en-GB" sz="2800" dirty="0"/>
              <a:t>reduce food waste by 33% against 2013 levels</a:t>
            </a:r>
          </a:p>
          <a:p>
            <a:r>
              <a:rPr lang="en-GB" sz="2800" dirty="0"/>
              <a:t>recycle 70% of remaining waste</a:t>
            </a:r>
          </a:p>
          <a:p>
            <a:r>
              <a:rPr lang="en-GB" sz="2800" dirty="0"/>
              <a:t>send no more than 5% of remaining waste to landfill</a:t>
            </a:r>
          </a:p>
        </p:txBody>
      </p:sp>
      <p:pic>
        <p:nvPicPr>
          <p:cNvPr id="4" name="Picture 3">
            <a:extLst>
              <a:ext uri="{FF2B5EF4-FFF2-40B4-BE49-F238E27FC236}">
                <a16:creationId xmlns:a16="http://schemas.microsoft.com/office/drawing/2014/main" id="{820A9909-8044-4A83-BB1E-3B94B546B936}"/>
              </a:ext>
            </a:extLst>
          </p:cNvPr>
          <p:cNvPicPr>
            <a:picLocks noChangeAspect="1"/>
          </p:cNvPicPr>
          <p:nvPr/>
        </p:nvPicPr>
        <p:blipFill>
          <a:blip r:embed="rId3"/>
          <a:stretch>
            <a:fillRect/>
          </a:stretch>
        </p:blipFill>
        <p:spPr>
          <a:xfrm>
            <a:off x="4325226" y="5725725"/>
            <a:ext cx="2767824" cy="627942"/>
          </a:xfrm>
          <a:prstGeom prst="rect">
            <a:avLst/>
          </a:prstGeom>
        </p:spPr>
      </p:pic>
    </p:spTree>
    <p:extLst>
      <p:ext uri="{BB962C8B-B14F-4D97-AF65-F5344CB8AC3E}">
        <p14:creationId xmlns:p14="http://schemas.microsoft.com/office/powerpoint/2010/main" val="240863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1299B-5BA4-40E8-89A5-3AE3FBF06CEF}"/>
              </a:ext>
            </a:extLst>
          </p:cNvPr>
          <p:cNvSpPr>
            <a:spLocks noGrp="1"/>
          </p:cNvSpPr>
          <p:nvPr>
            <p:ph type="title"/>
          </p:nvPr>
        </p:nvSpPr>
        <p:spPr/>
        <p:txBody>
          <a:bodyPr/>
          <a:lstStyle/>
          <a:p>
            <a:r>
              <a:rPr lang="en-GB" dirty="0"/>
              <a:t>Recycling Improvement Fund</a:t>
            </a:r>
          </a:p>
        </p:txBody>
      </p:sp>
      <p:sp>
        <p:nvSpPr>
          <p:cNvPr id="3" name="Content Placeholder 2">
            <a:extLst>
              <a:ext uri="{FF2B5EF4-FFF2-40B4-BE49-F238E27FC236}">
                <a16:creationId xmlns:a16="http://schemas.microsoft.com/office/drawing/2014/main" id="{BF4B23E2-FB42-46F4-8EBE-EEFB06F26A00}"/>
              </a:ext>
            </a:extLst>
          </p:cNvPr>
          <p:cNvSpPr>
            <a:spLocks noGrp="1"/>
          </p:cNvSpPr>
          <p:nvPr>
            <p:ph idx="1"/>
          </p:nvPr>
        </p:nvSpPr>
        <p:spPr/>
        <p:txBody>
          <a:bodyPr/>
          <a:lstStyle/>
          <a:p>
            <a:r>
              <a:rPr lang="en-GB" sz="2800" dirty="0"/>
              <a:t>A £70 million Scottish Government fund to improve recycling infrastructure across Scotland</a:t>
            </a:r>
          </a:p>
          <a:p>
            <a:pPr marL="0" indent="0">
              <a:buNone/>
            </a:pPr>
            <a:endParaRPr lang="en-GB" sz="2800" dirty="0"/>
          </a:p>
          <a:p>
            <a:r>
              <a:rPr lang="en-GB" sz="2800" dirty="0"/>
              <a:t>The five-year £70 million Recycling Improvement Fund, which was part of the Programme for Government, aims to accelerate progress towards Scotland’s ambitious waste and recycling targets and net zero commitment.</a:t>
            </a:r>
          </a:p>
        </p:txBody>
      </p:sp>
      <p:pic>
        <p:nvPicPr>
          <p:cNvPr id="4" name="Picture 3">
            <a:extLst>
              <a:ext uri="{FF2B5EF4-FFF2-40B4-BE49-F238E27FC236}">
                <a16:creationId xmlns:a16="http://schemas.microsoft.com/office/drawing/2014/main" id="{5639FD56-8D33-4C85-8F57-540C6FE5C610}"/>
              </a:ext>
            </a:extLst>
          </p:cNvPr>
          <p:cNvPicPr>
            <a:picLocks noChangeAspect="1"/>
          </p:cNvPicPr>
          <p:nvPr/>
        </p:nvPicPr>
        <p:blipFill>
          <a:blip r:embed="rId3"/>
          <a:stretch>
            <a:fillRect/>
          </a:stretch>
        </p:blipFill>
        <p:spPr>
          <a:xfrm>
            <a:off x="4594857" y="5347277"/>
            <a:ext cx="2767824" cy="627942"/>
          </a:xfrm>
          <a:prstGeom prst="rect">
            <a:avLst/>
          </a:prstGeom>
        </p:spPr>
      </p:pic>
    </p:spTree>
    <p:extLst>
      <p:ext uri="{BB962C8B-B14F-4D97-AF65-F5344CB8AC3E}">
        <p14:creationId xmlns:p14="http://schemas.microsoft.com/office/powerpoint/2010/main" val="3611116359"/>
      </p:ext>
    </p:extLst>
  </p:cSld>
  <p:clrMapOvr>
    <a:masterClrMapping/>
  </p:clrMapOvr>
</p:sld>
</file>

<file path=ppt/theme/theme1.xml><?xml version="1.0" encoding="utf-8"?>
<a:theme xmlns:a="http://schemas.openxmlformats.org/drawingml/2006/main" name="HC Corporate Template -new edi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90604C894F03104B9DDC4B13186BE68F0200F7145E5795484448B32B699BE3B7D48D" ma:contentTypeVersion="232" ma:contentTypeDescription="Create a new PowerPoint presentation" ma:contentTypeScope="" ma:versionID="56be10a88b3979f02d95803eb30c7b8e">
  <xsd:schema xmlns:xsd="http://www.w3.org/2001/XMLSchema" xmlns:xs="http://www.w3.org/2001/XMLSchema" xmlns:p="http://schemas.microsoft.com/office/2006/metadata/properties" xmlns:ns2="3669efe7-21e6-40c6-99d4-e7c0af4ba54e" xmlns:ns3="175c6783-f7d2-4910-b272-5002cb99c60f" targetNamespace="http://schemas.microsoft.com/office/2006/metadata/properties" ma:root="true" ma:fieldsID="145d9f78a45f9eebc414b041565da5c3" ns2:_="" ns3:_="">
    <xsd:import namespace="3669efe7-21e6-40c6-99d4-e7c0af4ba54e"/>
    <xsd:import namespace="175c6783-f7d2-4910-b272-5002cb99c60f"/>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3:Document_x0020_Reference" minOccurs="0"/>
                <xsd:element ref="ns3:Project_x0020_Referen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69efe7-21e6-40c6-99d4-e7c0af4ba54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false">
      <xsd:simpleType>
        <xsd:restriction base="dms:Boolean"/>
      </xsd:simpleType>
    </xsd:element>
    <xsd:element name="TaxCatchAll" ma:index="11" nillable="true" ma:displayName="Taxonomy Catch All Column" ma:hidden="true" ma:list="{b93a0c1c-9b7e-409d-a423-48f6b11f071f}" ma:internalName="TaxCatchAll" ma:readOnly="false" ma:showField="CatchAllData" ma:web="3669efe7-21e6-40c6-99d4-e7c0af4ba54e">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b93a0c1c-9b7e-409d-a423-48f6b11f071f}" ma:internalName="TaxCatchAllLabel" ma:readOnly="true" ma:showField="CatchAllDataLabel" ma:web="3669efe7-21e6-40c6-99d4-e7c0af4ba54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75c6783-f7d2-4910-b272-5002cb99c60f" elementFormDefault="qualified">
    <xsd:import namespace="http://schemas.microsoft.com/office/2006/documentManagement/types"/>
    <xsd:import namespace="http://schemas.microsoft.com/office/infopath/2007/PartnerControls"/>
    <xsd:element name="Document_x0020_Reference" ma:index="13" nillable="true" ma:displayName="Document Reference" ma:internalName="Document_x0020_Reference" ma:readOnly="false">
      <xsd:simpleType>
        <xsd:restriction base="dms:Text">
          <xsd:maxLength value="255"/>
        </xsd:restriction>
      </xsd:simpleType>
    </xsd:element>
    <xsd:element name="Project_x0020_Reference" ma:index="14" nillable="true" ma:displayName="Project Reference" ma:internalName="Project_x0020_Reference"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ct:contentTypeSchema xmlns:ct="http://schemas.microsoft.com/office/2006/metadata/contentType" xmlns:ma="http://schemas.microsoft.com/office/2006/metadata/properties/metaAttributes" ct:_="" ma:_="" ma:contentTypeName="Document" ma:contentTypeID="0x01010073D37954255D1C40B349B8C80F42E237" ma:contentTypeVersion="3" ma:contentTypeDescription="Create a new document." ma:contentTypeScope="" ma:versionID="01d833911c71a043b6e985ec39193488">
  <xsd:schema xmlns:xsd="http://www.w3.org/2001/XMLSchema" xmlns:xs="http://www.w3.org/2001/XMLSchema" xmlns:p="http://schemas.microsoft.com/office/2006/metadata/properties" xmlns:ns2="a80db072-40f0-4239-af7d-3e708e1bbca3" targetNamespace="http://schemas.microsoft.com/office/2006/metadata/properties" ma:root="true" ma:fieldsID="b117883d90964a8965680618b63bcee9" ns2:_="">
    <xsd:import namespace="a80db072-40f0-4239-af7d-3e708e1bbca3"/>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0db072-40f0-4239-af7d-3e708e1bbc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BC7F74-3BF5-4E52-ADB5-3DB40E11F43D}">
  <ds:schemaRefs>
    <ds:schemaRef ds:uri="http://schemas.microsoft.com/office/2006/documentManagement/types"/>
    <ds:schemaRef ds:uri="http://purl.org/dc/terms/"/>
    <ds:schemaRef ds:uri="175c6783-f7d2-4910-b272-5002cb99c60f"/>
    <ds:schemaRef ds:uri="http://purl.org/dc/elements/1.1/"/>
    <ds:schemaRef ds:uri="http://www.w3.org/XML/1998/namespace"/>
    <ds:schemaRef ds:uri="http://schemas.microsoft.com/office/infopath/2007/PartnerControls"/>
    <ds:schemaRef ds:uri="3669efe7-21e6-40c6-99d4-e7c0af4ba54e"/>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0045A1D6-6DA4-4EFE-ACFA-1851728C37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69efe7-21e6-40c6-99d4-e7c0af4ba54e"/>
    <ds:schemaRef ds:uri="175c6783-f7d2-4910-b272-5002cb99c6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8496D4-A9C8-4D89-A311-135906025D66}"/>
</file>

<file path=customXml/itemProps4.xml><?xml version="1.0" encoding="utf-8"?>
<ds:datastoreItem xmlns:ds="http://schemas.openxmlformats.org/officeDocument/2006/customXml" ds:itemID="{C17690D9-7602-409E-97B7-0D16BB5D2886}">
  <ds:schemaRefs>
    <ds:schemaRef ds:uri="http://schemas.microsoft.com/sharepoint/events"/>
  </ds:schemaRefs>
</ds:datastoreItem>
</file>

<file path=customXml/itemProps5.xml><?xml version="1.0" encoding="utf-8"?>
<ds:datastoreItem xmlns:ds="http://schemas.openxmlformats.org/officeDocument/2006/customXml" ds:itemID="{3BF15428-CD52-4087-8B4F-7EE3917F1F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1462</TotalTime>
  <Words>1367</Words>
  <Application>Microsoft Office PowerPoint</Application>
  <PresentationFormat>Widescreen</PresentationFormat>
  <Paragraphs>122</Paragraphs>
  <Slides>13</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Ebrima</vt:lpstr>
      <vt:lpstr>inherit</vt:lpstr>
      <vt:lpstr>HC Corporate Template -new edits</vt:lpstr>
      <vt:lpstr>Text Slides</vt:lpstr>
      <vt:lpstr>Waste &amp; Circular Economy    sgudal agus eaconamaidh cearcallach</vt:lpstr>
      <vt:lpstr>Strategy &amp; Outcome </vt:lpstr>
      <vt:lpstr>Key National Drivers for Change  </vt:lpstr>
      <vt:lpstr>Key National Drivers for Change </vt:lpstr>
      <vt:lpstr>Key National Drivers for Change  </vt:lpstr>
      <vt:lpstr>Key National Drivers for Change  </vt:lpstr>
      <vt:lpstr>Key National Drivers for Change </vt:lpstr>
      <vt:lpstr>Key National Drivers for Change </vt:lpstr>
      <vt:lpstr>Recycling Improvement Fund</vt:lpstr>
      <vt:lpstr>Recycling Improvement Fund</vt:lpstr>
      <vt:lpstr>Internal Waste – Value   </vt:lpstr>
      <vt:lpstr>Internal waste – Recycling Barriers </vt:lpstr>
      <vt:lpstr>Next Steps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Medium Term Financial Planning</dc:title>
  <dc:creator>Stephen Graham (Commercial and Efficiency)</dc:creator>
  <cp:lastModifiedBy>Fiona Daschofsky (Climate Change and Energy)</cp:lastModifiedBy>
  <cp:revision>67</cp:revision>
  <dcterms:created xsi:type="dcterms:W3CDTF">2022-06-07T23:46:05Z</dcterms:created>
  <dcterms:modified xsi:type="dcterms:W3CDTF">2023-03-02T13:20:26Z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0x01010073D37954255D1C40B349B8C80F42E237</vt:lpwstr>
  </property>
  <property fmtid="{D5CDD505-2E9C-101B-9397-08002B2CF9AE}" pid="3" name="_dlc_DocIdItemGuid">
    <vt:lpwstr>1aabdf7b-0b28-4e60-afa7-0c09959029bf</vt:lpwstr>
  </property>
</Properties>
</file>